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93" r:id="rId4"/>
    <p:sldId id="323" r:id="rId5"/>
    <p:sldId id="294" r:id="rId6"/>
    <p:sldId id="360" r:id="rId7"/>
    <p:sldId id="296" r:id="rId8"/>
    <p:sldId id="359" r:id="rId9"/>
    <p:sldId id="299" r:id="rId10"/>
    <p:sldId id="362" r:id="rId11"/>
    <p:sldId id="297" r:id="rId12"/>
    <p:sldId id="361" r:id="rId13"/>
    <p:sldId id="298" r:id="rId14"/>
    <p:sldId id="363" r:id="rId15"/>
    <p:sldId id="324" r:id="rId16"/>
    <p:sldId id="364" r:id="rId17"/>
    <p:sldId id="300" r:id="rId18"/>
    <p:sldId id="301" r:id="rId19"/>
    <p:sldId id="295" r:id="rId20"/>
    <p:sldId id="302" r:id="rId21"/>
    <p:sldId id="303" r:id="rId22"/>
    <p:sldId id="304" r:id="rId23"/>
    <p:sldId id="305" r:id="rId24"/>
    <p:sldId id="306" r:id="rId25"/>
    <p:sldId id="307" r:id="rId26"/>
    <p:sldId id="308" r:id="rId27"/>
    <p:sldId id="309" r:id="rId28"/>
    <p:sldId id="322" r:id="rId29"/>
    <p:sldId id="329" r:id="rId30"/>
    <p:sldId id="330" r:id="rId31"/>
    <p:sldId id="331" r:id="rId32"/>
    <p:sldId id="332" r:id="rId33"/>
    <p:sldId id="343" r:id="rId34"/>
    <p:sldId id="339" r:id="rId35"/>
    <p:sldId id="341" r:id="rId36"/>
    <p:sldId id="340" r:id="rId37"/>
    <p:sldId id="354" r:id="rId38"/>
    <p:sldId id="355" r:id="rId39"/>
    <p:sldId id="356" r:id="rId40"/>
    <p:sldId id="342" r:id="rId41"/>
    <p:sldId id="353" r:id="rId42"/>
    <p:sldId id="344" r:id="rId43"/>
    <p:sldId id="348" r:id="rId44"/>
    <p:sldId id="313" r:id="rId45"/>
    <p:sldId id="314" r:id="rId46"/>
    <p:sldId id="317" r:id="rId47"/>
    <p:sldId id="312" r:id="rId48"/>
    <p:sldId id="319" r:id="rId49"/>
    <p:sldId id="333" r:id="rId50"/>
    <p:sldId id="365" r:id="rId51"/>
    <p:sldId id="334" r:id="rId52"/>
    <p:sldId id="366" r:id="rId53"/>
    <p:sldId id="335" r:id="rId54"/>
    <p:sldId id="367" r:id="rId55"/>
    <p:sldId id="337" r:id="rId56"/>
    <p:sldId id="338" r:id="rId57"/>
    <p:sldId id="346" r:id="rId58"/>
    <p:sldId id="357" r:id="rId59"/>
    <p:sldId id="291" r:id="rId60"/>
    <p:sldId id="345" r:id="rId61"/>
    <p:sldId id="350" r:id="rId62"/>
    <p:sldId id="347" r:id="rId63"/>
    <p:sldId id="351" r:id="rId64"/>
    <p:sldId id="349" r:id="rId65"/>
    <p:sldId id="358" r:id="rId66"/>
    <p:sldId id="35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1419"/>
  </p:normalViewPr>
  <p:slideViewPr>
    <p:cSldViewPr snapToGrid="0">
      <p:cViewPr varScale="1">
        <p:scale>
          <a:sx n="95" d="100"/>
          <a:sy n="95" d="100"/>
        </p:scale>
        <p:origin x="9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079BC18-3B90-4684-9DE8-8668F34B807D}" type="datetimeFigureOut">
              <a:rPr lang="id-ID" smtClean="0"/>
              <a:t>30/09/18</a:t>
            </a:fld>
            <a:endParaRPr lang="id-ID"/>
          </a:p>
        </p:txBody>
      </p:sp>
      <p:sp>
        <p:nvSpPr>
          <p:cNvPr id="5" name="Footer Placeholder 4"/>
          <p:cNvSpPr>
            <a:spLocks noGrp="1"/>
          </p:cNvSpPr>
          <p:nvPr>
            <p:ph type="ftr" sz="quarter" idx="11"/>
          </p:nvPr>
        </p:nvSpPr>
        <p:spPr>
          <a:xfrm>
            <a:off x="1371600" y="4323845"/>
            <a:ext cx="6400800" cy="365125"/>
          </a:xfrm>
        </p:spPr>
        <p:txBody>
          <a:bodyPr/>
          <a:lstStyle/>
          <a:p>
            <a:endParaRPr lang="id-ID"/>
          </a:p>
        </p:txBody>
      </p:sp>
      <p:sp>
        <p:nvSpPr>
          <p:cNvPr id="6" name="Slide Number Placeholder 5"/>
          <p:cNvSpPr>
            <a:spLocks noGrp="1"/>
          </p:cNvSpPr>
          <p:nvPr>
            <p:ph type="sldNum" sz="quarter" idx="12"/>
          </p:nvPr>
        </p:nvSpPr>
        <p:spPr>
          <a:xfrm>
            <a:off x="8077200" y="1430866"/>
            <a:ext cx="2743200" cy="365125"/>
          </a:xfrm>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6749465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06751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67038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a:xfrm>
            <a:off x="685800" y="379941"/>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BAD96B72-6628-44E0-BE9D-D8BFEED200AB}" type="slidenum">
              <a:rPr lang="id-ID" smtClean="0"/>
              <a:t>‹#›</a:t>
            </a:fld>
            <a:endParaRPr lang="id-ID"/>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097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a:xfrm>
            <a:off x="685800" y="378883"/>
            <a:ext cx="6991492" cy="365125"/>
          </a:xfrm>
        </p:spPr>
        <p:txBody>
          <a:bodyPr/>
          <a:lstStyle/>
          <a:p>
            <a:endParaRPr lang="id-ID"/>
          </a:p>
        </p:txBody>
      </p:sp>
      <p:sp>
        <p:nvSpPr>
          <p:cNvPr id="7" name="Slide Number Placeholder 6"/>
          <p:cNvSpPr>
            <a:spLocks noGrp="1"/>
          </p:cNvSpPr>
          <p:nvPr>
            <p:ph type="sldNum" sz="quarter" idx="12"/>
          </p:nvPr>
        </p:nvSpPr>
        <p:spPr>
          <a:xfrm>
            <a:off x="10862452" y="381000"/>
            <a:ext cx="643748" cy="365125"/>
          </a:xfrm>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7928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79BC18-3B90-4684-9DE8-8668F34B807D}" type="datetimeFigureOut">
              <a:rPr lang="id-ID" smtClean="0"/>
              <a:t>30/09/18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25587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79BC18-3B90-4684-9DE8-8668F34B807D}" type="datetimeFigureOut">
              <a:rPr lang="id-ID" smtClean="0"/>
              <a:t>30/09/18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2140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9BC18-3B90-4684-9DE8-8668F34B807D}" type="datetimeFigureOut">
              <a:rPr lang="id-ID" smtClean="0"/>
              <a:t>30/09/18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40948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079BC18-3B90-4684-9DE8-8668F34B807D}" type="datetimeFigureOut">
              <a:rPr lang="id-ID" smtClean="0"/>
              <a:t>30/09/18</a:t>
            </a:fld>
            <a:endParaRPr lang="id-ID"/>
          </a:p>
        </p:txBody>
      </p:sp>
      <p:sp>
        <p:nvSpPr>
          <p:cNvPr id="5" name="Footer Placeholder 4"/>
          <p:cNvSpPr>
            <a:spLocks noGrp="1"/>
          </p:cNvSpPr>
          <p:nvPr>
            <p:ph type="ftr" sz="quarter" idx="11"/>
          </p:nvPr>
        </p:nvSpPr>
        <p:spPr>
          <a:xfrm>
            <a:off x="685800" y="381000"/>
            <a:ext cx="6991492" cy="36512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2756623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9BC18-3B90-4684-9DE8-8668F34B807D}" type="datetimeFigureOut">
              <a:rPr lang="id-ID" smtClean="0"/>
              <a:t>30/09/18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61117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079BC18-3B90-4684-9DE8-8668F34B807D}" type="datetimeFigureOut">
              <a:rPr lang="id-ID" smtClean="0"/>
              <a:t>30/09/18</a:t>
            </a:fld>
            <a:endParaRPr lang="id-ID"/>
          </a:p>
        </p:txBody>
      </p:sp>
      <p:sp>
        <p:nvSpPr>
          <p:cNvPr id="5" name="Footer Placeholder 4"/>
          <p:cNvSpPr>
            <a:spLocks noGrp="1"/>
          </p:cNvSpPr>
          <p:nvPr>
            <p:ph type="ftr" sz="quarter" idx="11"/>
          </p:nvPr>
        </p:nvSpPr>
        <p:spPr>
          <a:xfrm>
            <a:off x="685800" y="381001"/>
            <a:ext cx="6991492" cy="364065"/>
          </a:xfrm>
        </p:spPr>
        <p:txBody>
          <a:bodyPr/>
          <a:lstStyle/>
          <a:p>
            <a:endParaRPr lang="id-ID"/>
          </a:p>
        </p:txBody>
      </p:sp>
      <p:sp>
        <p:nvSpPr>
          <p:cNvPr id="6" name="Slide Number Placeholder 5"/>
          <p:cNvSpPr>
            <a:spLocks noGrp="1"/>
          </p:cNvSpPr>
          <p:nvPr>
            <p:ph type="sldNum" sz="quarter" idx="12"/>
          </p:nvPr>
        </p:nvSpPr>
        <p:spPr>
          <a:xfrm>
            <a:off x="10862452" y="381000"/>
            <a:ext cx="643748" cy="365125"/>
          </a:xfrm>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3504822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80027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79BC18-3B90-4684-9DE8-8668F34B807D}" type="datetimeFigureOut">
              <a:rPr lang="id-ID" smtClean="0"/>
              <a:t>30/09/18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5370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79BC18-3B90-4684-9DE8-8668F34B807D}" type="datetimeFigureOut">
              <a:rPr lang="id-ID" smtClean="0"/>
              <a:t>30/09/18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1048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9BC18-3B90-4684-9DE8-8668F34B807D}" type="datetimeFigureOut">
              <a:rPr lang="id-ID" smtClean="0"/>
              <a:t>30/09/18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5068351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029270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9BC18-3B90-4684-9DE8-8668F34B807D}" type="datetimeFigureOut">
              <a:rPr lang="id-ID" smtClean="0"/>
              <a:t>30/09/18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AD96B72-6628-44E0-BE9D-D8BFEED200AB}" type="slidenum">
              <a:rPr lang="id-ID" smtClean="0"/>
              <a:t>‹#›</a:t>
            </a:fld>
            <a:endParaRPr lang="id-ID"/>
          </a:p>
        </p:txBody>
      </p:sp>
    </p:spTree>
    <p:extLst>
      <p:ext uri="{BB962C8B-B14F-4D97-AF65-F5344CB8AC3E}">
        <p14:creationId xmlns:p14="http://schemas.microsoft.com/office/powerpoint/2010/main" val="1170593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79BC18-3B90-4684-9DE8-8668F34B807D}" type="datetimeFigureOut">
              <a:rPr lang="id-ID" smtClean="0"/>
              <a:t>30/09/18</a:t>
            </a:fld>
            <a:endParaRPr lang="id-ID"/>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D96B72-6628-44E0-BE9D-D8BFEED200AB}" type="slidenum">
              <a:rPr lang="id-ID" smtClean="0"/>
              <a:t>‹#›</a:t>
            </a:fld>
            <a:endParaRPr lang="id-ID"/>
          </a:p>
        </p:txBody>
      </p:sp>
    </p:spTree>
    <p:extLst>
      <p:ext uri="{BB962C8B-B14F-4D97-AF65-F5344CB8AC3E}">
        <p14:creationId xmlns:p14="http://schemas.microsoft.com/office/powerpoint/2010/main" val="1047584095"/>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216" userDrawn="1">
          <p15:clr>
            <a:srgbClr val="F26B43"/>
          </p15:clr>
        </p15:guide>
        <p15:guide id="2" pos="1248" userDrawn="1">
          <p15:clr>
            <a:srgbClr val="F26B43"/>
          </p15:clr>
        </p15:guide>
        <p15:guide id="3" pos="1152" userDrawn="1">
          <p15:clr>
            <a:srgbClr val="F26B43"/>
          </p15:clr>
        </p15:guide>
        <p15:guide id="4" orient="horz" pos="1368"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www.thejakartapost.com/news/2015/11/25/commentary-after-paris-attacks-pew-says-10-million-indonesians-is.html" TargetMode="External"/><Relationship Id="rId4" Type="http://schemas.openxmlformats.org/officeDocument/2006/relationships/hyperlink" Target="http://www.pewresearch.org/fact-tank/2015/11/17/in-nations-with-significant-muslim-populations-much-disdain-for-isis/"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nasional.tempo.co/read/news/2015/03/23/079652078/isis-di-buku-pelajaran-agama-curiga-disusupka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nasional.kompas.com/read/2016/02/10/12241461/Tingkat.Kerukunan.Beragama.DKI.Jakarta.di.Bawah.Indeks.Rata-rata.Nasional" TargetMode="External"/><Relationship Id="rId4" Type="http://schemas.openxmlformats.org/officeDocument/2006/relationships/hyperlink" Target="http://www.thejakartapost.com/news/2016/02/11/more-harmony-muslim-minority-regions.html"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nasional.news.viva.co.id/news/read/749516-aman-abdurrahman-segera-bebas-pemerintah-bingung-nasional?ref=yf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solidFill>
                  <a:schemeClr val="bg1"/>
                </a:solidFill>
              </a:rPr>
              <a:t>P</a:t>
            </a:r>
            <a:r>
              <a:rPr lang="id-ID" sz="4000" dirty="0" err="1">
                <a:solidFill>
                  <a:schemeClr val="bg1"/>
                </a:solidFill>
              </a:rPr>
              <a:t>encegahan</a:t>
            </a:r>
            <a:r>
              <a:rPr lang="id-ID" sz="4000" dirty="0">
                <a:solidFill>
                  <a:schemeClr val="bg1"/>
                </a:solidFill>
              </a:rPr>
              <a:t> dan </a:t>
            </a:r>
            <a:r>
              <a:rPr lang="id-ID" sz="4000" dirty="0" err="1" smtClean="0">
                <a:solidFill>
                  <a:schemeClr val="bg1"/>
                </a:solidFill>
              </a:rPr>
              <a:t>Penaggulangan</a:t>
            </a:r>
            <a:r>
              <a:rPr lang="id-ID" sz="4000" dirty="0" smtClean="0">
                <a:solidFill>
                  <a:schemeClr val="bg1"/>
                </a:solidFill>
              </a:rPr>
              <a:t> </a:t>
            </a:r>
            <a:br>
              <a:rPr lang="id-ID" sz="4000" dirty="0" smtClean="0">
                <a:solidFill>
                  <a:schemeClr val="bg1"/>
                </a:solidFill>
              </a:rPr>
            </a:br>
            <a:r>
              <a:rPr lang="id-ID" sz="4000" dirty="0" smtClean="0">
                <a:solidFill>
                  <a:schemeClr val="bg1"/>
                </a:solidFill>
              </a:rPr>
              <a:t>Kekerasan </a:t>
            </a:r>
            <a:r>
              <a:rPr lang="id-ID" sz="4000" dirty="0">
                <a:solidFill>
                  <a:schemeClr val="bg1"/>
                </a:solidFill>
              </a:rPr>
              <a:t>dan </a:t>
            </a:r>
            <a:r>
              <a:rPr lang="id-ID" sz="4000" dirty="0" err="1">
                <a:solidFill>
                  <a:schemeClr val="bg1"/>
                </a:solidFill>
              </a:rPr>
              <a:t>Ekstrimisme</a:t>
            </a:r>
            <a:r>
              <a:rPr lang="id-ID" sz="4000" dirty="0">
                <a:solidFill>
                  <a:schemeClr val="bg1"/>
                </a:solidFill>
              </a:rPr>
              <a:t> Keagamaan </a:t>
            </a:r>
          </a:p>
        </p:txBody>
      </p:sp>
      <p:sp>
        <p:nvSpPr>
          <p:cNvPr id="3" name="Subtitle 2"/>
          <p:cNvSpPr>
            <a:spLocks noGrp="1"/>
          </p:cNvSpPr>
          <p:nvPr>
            <p:ph type="subTitle" idx="1"/>
          </p:nvPr>
        </p:nvSpPr>
        <p:spPr/>
        <p:txBody>
          <a:bodyPr>
            <a:normAutofit fontScale="47500" lnSpcReduction="20000"/>
          </a:bodyPr>
          <a:lstStyle/>
          <a:p>
            <a:endParaRPr lang="id-ID" dirty="0" smtClean="0"/>
          </a:p>
          <a:p>
            <a:r>
              <a:rPr lang="id-ID" dirty="0" smtClean="0">
                <a:solidFill>
                  <a:schemeClr val="bg1"/>
                </a:solidFill>
              </a:rPr>
              <a:t>Nurrohman (UIN Bandung)</a:t>
            </a:r>
          </a:p>
          <a:p>
            <a:r>
              <a:rPr lang="id-ID" dirty="0" smtClean="0">
                <a:solidFill>
                  <a:schemeClr val="bg1"/>
                </a:solidFill>
              </a:rPr>
              <a:t>Bandung, </a:t>
            </a:r>
            <a:r>
              <a:rPr lang="id-ID" dirty="0" err="1" smtClean="0">
                <a:solidFill>
                  <a:schemeClr val="bg1"/>
                </a:solidFill>
              </a:rPr>
              <a:t>Aston</a:t>
            </a:r>
            <a:r>
              <a:rPr lang="id-ID" dirty="0" smtClean="0">
                <a:solidFill>
                  <a:schemeClr val="bg1"/>
                </a:solidFill>
              </a:rPr>
              <a:t> </a:t>
            </a:r>
            <a:r>
              <a:rPr lang="id-ID" dirty="0" err="1" smtClean="0">
                <a:solidFill>
                  <a:schemeClr val="bg1"/>
                </a:solidFill>
              </a:rPr>
              <a:t>Braga</a:t>
            </a:r>
            <a:r>
              <a:rPr lang="id-ID" dirty="0" smtClean="0">
                <a:solidFill>
                  <a:schemeClr val="bg1"/>
                </a:solidFill>
              </a:rPr>
              <a:t> 12 Oktober 2017</a:t>
            </a:r>
            <a:endParaRPr lang="id-ID" dirty="0">
              <a:solidFill>
                <a:schemeClr val="bg1"/>
              </a:solidFill>
            </a:endParaRPr>
          </a:p>
        </p:txBody>
      </p:sp>
    </p:spTree>
    <p:extLst>
      <p:ext uri="{BB962C8B-B14F-4D97-AF65-F5344CB8AC3E}">
        <p14:creationId xmlns:p14="http://schemas.microsoft.com/office/powerpoint/2010/main" val="319955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286170" y="435429"/>
            <a:ext cx="4220029" cy="6112816"/>
          </a:xfrm>
          <a:prstGeom prst="rect">
            <a:avLst/>
          </a:prstGeom>
        </p:spPr>
      </p:pic>
      <p:sp>
        <p:nvSpPr>
          <p:cNvPr id="5" name="Rectangle 4"/>
          <p:cNvSpPr/>
          <p:nvPr/>
        </p:nvSpPr>
        <p:spPr>
          <a:xfrm>
            <a:off x="217714" y="2017485"/>
            <a:ext cx="7068456" cy="2862322"/>
          </a:xfrm>
          <a:prstGeom prst="rect">
            <a:avLst/>
          </a:prstGeom>
        </p:spPr>
        <p:txBody>
          <a:bodyPr wrap="square">
            <a:spAutoFit/>
          </a:bodyPr>
          <a:lstStyle/>
          <a:p>
            <a:r>
              <a:rPr lang="en-US" sz="3600">
                <a:solidFill>
                  <a:schemeClr val="bg1"/>
                </a:solidFill>
              </a:rPr>
              <a:t>1)Absolute </a:t>
            </a:r>
            <a:r>
              <a:rPr lang="en-US" sz="3600" smtClean="0">
                <a:solidFill>
                  <a:schemeClr val="bg1"/>
                </a:solidFill>
              </a:rPr>
              <a:t>truth claim</a:t>
            </a:r>
            <a:r>
              <a:rPr lang="en-US" sz="3600" dirty="0">
                <a:solidFill>
                  <a:schemeClr val="bg1"/>
                </a:solidFill>
              </a:rPr>
              <a:t/>
            </a:r>
            <a:br>
              <a:rPr lang="en-US" sz="3600" dirty="0">
                <a:solidFill>
                  <a:schemeClr val="bg1"/>
                </a:solidFill>
              </a:rPr>
            </a:br>
            <a:r>
              <a:rPr lang="en-US" sz="3600" dirty="0">
                <a:solidFill>
                  <a:schemeClr val="bg1"/>
                </a:solidFill>
              </a:rPr>
              <a:t>2)Blind obedience </a:t>
            </a:r>
            <a:br>
              <a:rPr lang="en-US" sz="3600" dirty="0">
                <a:solidFill>
                  <a:schemeClr val="bg1"/>
                </a:solidFill>
              </a:rPr>
            </a:br>
            <a:r>
              <a:rPr lang="en-US" sz="3600" dirty="0">
                <a:solidFill>
                  <a:schemeClr val="bg1"/>
                </a:solidFill>
              </a:rPr>
              <a:t>3) Establishing the “ideal” Time</a:t>
            </a:r>
            <a:br>
              <a:rPr lang="en-US" sz="3600" dirty="0">
                <a:solidFill>
                  <a:schemeClr val="bg1"/>
                </a:solidFill>
              </a:rPr>
            </a:br>
            <a:r>
              <a:rPr lang="en-US" sz="3600" dirty="0">
                <a:solidFill>
                  <a:schemeClr val="bg1"/>
                </a:solidFill>
              </a:rPr>
              <a:t>4) The end justifies any means </a:t>
            </a:r>
            <a:br>
              <a:rPr lang="en-US" sz="3600" dirty="0">
                <a:solidFill>
                  <a:schemeClr val="bg1"/>
                </a:solidFill>
              </a:rPr>
            </a:br>
            <a:r>
              <a:rPr lang="en-US" sz="3600" dirty="0">
                <a:solidFill>
                  <a:schemeClr val="bg1"/>
                </a:solidFill>
              </a:rPr>
              <a:t>5) Declaring holy war</a:t>
            </a:r>
          </a:p>
        </p:txBody>
      </p:sp>
    </p:spTree>
    <p:extLst>
      <p:ext uri="{BB962C8B-B14F-4D97-AF65-F5344CB8AC3E}">
        <p14:creationId xmlns:p14="http://schemas.microsoft.com/office/powerpoint/2010/main" val="94325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Din </a:t>
            </a:r>
            <a:r>
              <a:rPr lang="en-US" dirty="0" err="1" smtClean="0">
                <a:solidFill>
                  <a:schemeClr val="bg1"/>
                </a:solidFill>
              </a:rPr>
              <a:t>Syamsuddin</a:t>
            </a:r>
            <a:r>
              <a:rPr lang="en-US" dirty="0" smtClean="0">
                <a:solidFill>
                  <a:schemeClr val="bg1"/>
                </a:solidFill>
              </a:rPr>
              <a:t> :</a:t>
            </a:r>
            <a:br>
              <a:rPr lang="en-US" dirty="0" smtClean="0">
                <a:solidFill>
                  <a:schemeClr val="bg1"/>
                </a:solidFill>
              </a:rPr>
            </a:br>
            <a:r>
              <a:rPr lang="en-US" dirty="0" smtClean="0">
                <a:solidFill>
                  <a:schemeClr val="bg1"/>
                </a:solidFill>
              </a:rPr>
              <a:t> 3 </a:t>
            </a:r>
            <a:r>
              <a:rPr lang="en-US" dirty="0" err="1" smtClean="0">
                <a:solidFill>
                  <a:schemeClr val="bg1"/>
                </a:solidFill>
              </a:rPr>
              <a:t>Karakter</a:t>
            </a:r>
            <a:r>
              <a:rPr lang="en-US" dirty="0" smtClean="0">
                <a:solidFill>
                  <a:schemeClr val="bg1"/>
                </a:solidFill>
              </a:rPr>
              <a:t> agama yang </a:t>
            </a:r>
            <a:r>
              <a:rPr lang="en-US" dirty="0" err="1" smtClean="0">
                <a:solidFill>
                  <a:schemeClr val="bg1"/>
                </a:solidFill>
              </a:rPr>
              <a:t>dapat</a:t>
            </a:r>
            <a:r>
              <a:rPr lang="en-US" dirty="0" smtClean="0">
                <a:solidFill>
                  <a:schemeClr val="bg1"/>
                </a:solidFill>
              </a:rPr>
              <a:t> </a:t>
            </a:r>
            <a:r>
              <a:rPr lang="en-US" dirty="0" err="1" smtClean="0">
                <a:solidFill>
                  <a:schemeClr val="bg1"/>
                </a:solidFill>
              </a:rPr>
              <a:t>memicu</a:t>
            </a:r>
            <a:r>
              <a:rPr lang="en-US" dirty="0" smtClean="0">
                <a:solidFill>
                  <a:schemeClr val="bg1"/>
                </a:solidFill>
              </a:rPr>
              <a:t> </a:t>
            </a:r>
            <a:r>
              <a:rPr lang="en-US" dirty="0" err="1" smtClean="0">
                <a:solidFill>
                  <a:schemeClr val="bg1"/>
                </a:solidFill>
              </a:rPr>
              <a:t>konflik</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a:solidFill>
                  <a:schemeClr val="bg1"/>
                </a:solidFill>
              </a:rPr>
              <a:t>Din </a:t>
            </a:r>
            <a:r>
              <a:rPr lang="en-US" sz="2800" dirty="0" err="1">
                <a:solidFill>
                  <a:schemeClr val="bg1"/>
                </a:solidFill>
              </a:rPr>
              <a:t>Syamsuddin</a:t>
            </a:r>
            <a:r>
              <a:rPr lang="en-US" sz="2800" dirty="0">
                <a:solidFill>
                  <a:schemeClr val="bg1"/>
                </a:solidFill>
              </a:rPr>
              <a:t> </a:t>
            </a:r>
            <a:r>
              <a:rPr lang="en-US" sz="2800" dirty="0" err="1">
                <a:solidFill>
                  <a:schemeClr val="bg1"/>
                </a:solidFill>
              </a:rPr>
              <a:t>dalam</a:t>
            </a:r>
            <a:r>
              <a:rPr lang="en-US" sz="2800" dirty="0">
                <a:solidFill>
                  <a:schemeClr val="bg1"/>
                </a:solidFill>
              </a:rPr>
              <a:t> </a:t>
            </a:r>
            <a:r>
              <a:rPr lang="en-US" sz="2800" dirty="0" err="1">
                <a:solidFill>
                  <a:schemeClr val="bg1"/>
                </a:solidFill>
              </a:rPr>
              <a:t>papernya</a:t>
            </a:r>
            <a:r>
              <a:rPr lang="en-US" sz="2800" dirty="0">
                <a:solidFill>
                  <a:schemeClr val="bg1"/>
                </a:solidFill>
              </a:rPr>
              <a:t> yang </a:t>
            </a:r>
            <a:r>
              <a:rPr lang="en-US" sz="2800" dirty="0" err="1">
                <a:solidFill>
                  <a:schemeClr val="bg1"/>
                </a:solidFill>
              </a:rPr>
              <a:t>berjudul</a:t>
            </a:r>
            <a:r>
              <a:rPr lang="en-US" sz="2800" dirty="0">
                <a:solidFill>
                  <a:schemeClr val="bg1"/>
                </a:solidFill>
              </a:rPr>
              <a:t>  “The Role of Religions in Promoting Intercultural Understanding Toward Sustainable Peace” ( 2006), </a:t>
            </a:r>
            <a:r>
              <a:rPr lang="en-US" sz="2800" dirty="0" err="1">
                <a:solidFill>
                  <a:schemeClr val="bg1"/>
                </a:solidFill>
              </a:rPr>
              <a:t>menyebut</a:t>
            </a:r>
            <a:r>
              <a:rPr lang="en-US" sz="2800" dirty="0">
                <a:solidFill>
                  <a:schemeClr val="bg1"/>
                </a:solidFill>
              </a:rPr>
              <a:t> </a:t>
            </a:r>
            <a:r>
              <a:rPr lang="en-US" sz="2800" dirty="0" err="1">
                <a:solidFill>
                  <a:schemeClr val="bg1"/>
                </a:solidFill>
              </a:rPr>
              <a:t>tiga</a:t>
            </a:r>
            <a:r>
              <a:rPr lang="en-US" sz="2800" dirty="0">
                <a:solidFill>
                  <a:schemeClr val="bg1"/>
                </a:solidFill>
              </a:rPr>
              <a:t> </a:t>
            </a:r>
            <a:r>
              <a:rPr lang="en-US" sz="2800" dirty="0" err="1">
                <a:solidFill>
                  <a:schemeClr val="bg1"/>
                </a:solidFill>
              </a:rPr>
              <a:t>karakter</a:t>
            </a:r>
            <a:r>
              <a:rPr lang="en-US" sz="2800" dirty="0">
                <a:solidFill>
                  <a:schemeClr val="bg1"/>
                </a:solidFill>
              </a:rPr>
              <a:t> agama yang </a:t>
            </a:r>
            <a:r>
              <a:rPr lang="en-US" sz="2800" dirty="0" err="1">
                <a:solidFill>
                  <a:schemeClr val="bg1"/>
                </a:solidFill>
              </a:rPr>
              <a:t>dapat</a:t>
            </a:r>
            <a:r>
              <a:rPr lang="en-US" sz="2800" dirty="0">
                <a:solidFill>
                  <a:schemeClr val="bg1"/>
                </a:solidFill>
              </a:rPr>
              <a:t> </a:t>
            </a:r>
            <a:r>
              <a:rPr lang="en-US" sz="2800" dirty="0" err="1">
                <a:solidFill>
                  <a:schemeClr val="bg1"/>
                </a:solidFill>
              </a:rPr>
              <a:t>memicu</a:t>
            </a:r>
            <a:r>
              <a:rPr lang="en-US" sz="2800" dirty="0">
                <a:solidFill>
                  <a:schemeClr val="bg1"/>
                </a:solidFill>
              </a:rPr>
              <a:t> </a:t>
            </a:r>
            <a:r>
              <a:rPr lang="en-US" sz="2800" dirty="0" err="1">
                <a:solidFill>
                  <a:schemeClr val="bg1"/>
                </a:solidFill>
              </a:rPr>
              <a:t>konflik</a:t>
            </a:r>
            <a:r>
              <a:rPr lang="en-US" sz="2800" dirty="0">
                <a:solidFill>
                  <a:schemeClr val="bg1"/>
                </a:solidFill>
              </a:rPr>
              <a:t> </a:t>
            </a:r>
            <a:r>
              <a:rPr lang="en-US" sz="2800" dirty="0" err="1">
                <a:solidFill>
                  <a:schemeClr val="bg1"/>
                </a:solidFill>
              </a:rPr>
              <a:t>dan</a:t>
            </a:r>
            <a:r>
              <a:rPr lang="en-US" sz="2800" dirty="0">
                <a:solidFill>
                  <a:schemeClr val="bg1"/>
                </a:solidFill>
              </a:rPr>
              <a:t> </a:t>
            </a:r>
            <a:r>
              <a:rPr lang="en-US" sz="2800" dirty="0" err="1">
                <a:solidFill>
                  <a:schemeClr val="bg1"/>
                </a:solidFill>
              </a:rPr>
              <a:t>disharmoni</a:t>
            </a:r>
            <a:endParaRPr lang="en-US" sz="2800" dirty="0">
              <a:solidFill>
                <a:schemeClr val="bg1"/>
              </a:solidFill>
            </a:endParaRPr>
          </a:p>
          <a:p>
            <a:r>
              <a:rPr lang="en-US" sz="2800" dirty="0">
                <a:solidFill>
                  <a:schemeClr val="bg1"/>
                </a:solidFill>
              </a:rPr>
              <a:t>1) Absolutism </a:t>
            </a:r>
          </a:p>
          <a:p>
            <a:r>
              <a:rPr lang="en-US" sz="2800" dirty="0">
                <a:solidFill>
                  <a:schemeClr val="bg1"/>
                </a:solidFill>
              </a:rPr>
              <a:t>2) expansionism </a:t>
            </a:r>
          </a:p>
          <a:p>
            <a:r>
              <a:rPr lang="en-US" sz="2800" dirty="0">
                <a:solidFill>
                  <a:schemeClr val="bg1"/>
                </a:solidFill>
              </a:rPr>
              <a:t>3) a penetrative tendency into non-theological areas, such as social, politics, economy and culture.</a:t>
            </a:r>
          </a:p>
          <a:p>
            <a:endParaRPr lang="en-US" dirty="0" smtClean="0"/>
          </a:p>
          <a:p>
            <a:endParaRPr lang="en-US" dirty="0"/>
          </a:p>
        </p:txBody>
      </p:sp>
    </p:spTree>
    <p:extLst>
      <p:ext uri="{BB962C8B-B14F-4D97-AF65-F5344CB8AC3E}">
        <p14:creationId xmlns:p14="http://schemas.microsoft.com/office/powerpoint/2010/main" val="1607532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927704" y="159656"/>
            <a:ext cx="5264296" cy="6341083"/>
          </a:xfrm>
          <a:prstGeom prst="rect">
            <a:avLst/>
          </a:prstGeom>
        </p:spPr>
      </p:pic>
      <p:sp>
        <p:nvSpPr>
          <p:cNvPr id="5" name="Rectangle 4"/>
          <p:cNvSpPr/>
          <p:nvPr/>
        </p:nvSpPr>
        <p:spPr>
          <a:xfrm>
            <a:off x="348342" y="1262743"/>
            <a:ext cx="6371771" cy="4524315"/>
          </a:xfrm>
          <a:prstGeom prst="rect">
            <a:avLst/>
          </a:prstGeom>
        </p:spPr>
        <p:txBody>
          <a:bodyPr wrap="square">
            <a:spAutoFit/>
          </a:bodyPr>
          <a:lstStyle/>
          <a:p>
            <a:r>
              <a:rPr lang="en-US" sz="3200" dirty="0" err="1">
                <a:solidFill>
                  <a:schemeClr val="bg1"/>
                </a:solidFill>
              </a:rPr>
              <a:t>tiga</a:t>
            </a:r>
            <a:r>
              <a:rPr lang="en-US" sz="3200" dirty="0">
                <a:solidFill>
                  <a:schemeClr val="bg1"/>
                </a:solidFill>
              </a:rPr>
              <a:t> </a:t>
            </a:r>
            <a:r>
              <a:rPr lang="en-US" sz="3200" dirty="0" err="1">
                <a:solidFill>
                  <a:schemeClr val="bg1"/>
                </a:solidFill>
              </a:rPr>
              <a:t>karakter</a:t>
            </a:r>
            <a:r>
              <a:rPr lang="en-US" sz="3200" dirty="0">
                <a:solidFill>
                  <a:schemeClr val="bg1"/>
                </a:solidFill>
              </a:rPr>
              <a:t> agama yang </a:t>
            </a:r>
            <a:r>
              <a:rPr lang="en-US" sz="3200" dirty="0" err="1">
                <a:solidFill>
                  <a:schemeClr val="bg1"/>
                </a:solidFill>
              </a:rPr>
              <a:t>dapat</a:t>
            </a:r>
            <a:r>
              <a:rPr lang="en-US" sz="3200" dirty="0">
                <a:solidFill>
                  <a:schemeClr val="bg1"/>
                </a:solidFill>
              </a:rPr>
              <a:t> </a:t>
            </a:r>
            <a:r>
              <a:rPr lang="en-US" sz="3200" dirty="0" err="1">
                <a:solidFill>
                  <a:schemeClr val="bg1"/>
                </a:solidFill>
              </a:rPr>
              <a:t>memicu</a:t>
            </a:r>
            <a:r>
              <a:rPr lang="en-US" sz="3200" dirty="0">
                <a:solidFill>
                  <a:schemeClr val="bg1"/>
                </a:solidFill>
              </a:rPr>
              <a:t> </a:t>
            </a:r>
            <a:r>
              <a:rPr lang="en-US" sz="3200" dirty="0" err="1">
                <a:solidFill>
                  <a:schemeClr val="bg1"/>
                </a:solidFill>
              </a:rPr>
              <a:t>konflik</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disharmoni</a:t>
            </a:r>
            <a:endParaRPr lang="en-US" sz="3200" dirty="0">
              <a:solidFill>
                <a:schemeClr val="bg1"/>
              </a:solidFill>
            </a:endParaRPr>
          </a:p>
          <a:p>
            <a:r>
              <a:rPr lang="en-US" sz="3200" dirty="0">
                <a:solidFill>
                  <a:schemeClr val="bg1"/>
                </a:solidFill>
              </a:rPr>
              <a:t>1) Absolutism </a:t>
            </a:r>
          </a:p>
          <a:p>
            <a:r>
              <a:rPr lang="en-US" sz="3200" dirty="0">
                <a:solidFill>
                  <a:schemeClr val="bg1"/>
                </a:solidFill>
              </a:rPr>
              <a:t>2) expansionism </a:t>
            </a:r>
          </a:p>
          <a:p>
            <a:r>
              <a:rPr lang="en-US" sz="3200" dirty="0">
                <a:solidFill>
                  <a:schemeClr val="bg1"/>
                </a:solidFill>
              </a:rPr>
              <a:t>3) a penetrative tendency into non-theological areas, such as social, politics, economy and culture.</a:t>
            </a:r>
          </a:p>
        </p:txBody>
      </p:sp>
    </p:spTree>
    <p:extLst>
      <p:ext uri="{BB962C8B-B14F-4D97-AF65-F5344CB8AC3E}">
        <p14:creationId xmlns:p14="http://schemas.microsoft.com/office/powerpoint/2010/main" val="140991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Komaruddin</a:t>
            </a:r>
            <a:r>
              <a:rPr lang="en-US" dirty="0">
                <a:solidFill>
                  <a:schemeClr val="bg1"/>
                </a:solidFill>
              </a:rPr>
              <a:t> </a:t>
            </a:r>
            <a:r>
              <a:rPr lang="en-US" dirty="0" err="1">
                <a:solidFill>
                  <a:schemeClr val="bg1"/>
                </a:solidFill>
              </a:rPr>
              <a:t>Hidayat</a:t>
            </a:r>
            <a:r>
              <a:rPr lang="en-US" dirty="0">
                <a:solidFill>
                  <a:schemeClr val="bg1"/>
                </a:solidFill>
              </a:rPr>
              <a:t> : </a:t>
            </a:r>
            <a:r>
              <a:rPr lang="en-US" i="1" dirty="0">
                <a:solidFill>
                  <a:schemeClr val="bg1"/>
                </a:solidFill>
              </a:rPr>
              <a:t>Multi </a:t>
            </a:r>
            <a:r>
              <a:rPr lang="en-US" i="1" dirty="0" err="1">
                <a:solidFill>
                  <a:schemeClr val="bg1"/>
                </a:solidFill>
              </a:rPr>
              <a:t>Peran</a:t>
            </a:r>
            <a:r>
              <a:rPr lang="en-US" i="1" dirty="0">
                <a:solidFill>
                  <a:schemeClr val="bg1"/>
                </a:solidFill>
              </a:rPr>
              <a:t> Agama</a:t>
            </a:r>
            <a:r>
              <a:rPr lang="en-US" dirty="0">
                <a:solidFill>
                  <a:schemeClr val="bg1"/>
                </a:solidFill>
              </a:rPr>
              <a:t>, </a:t>
            </a:r>
            <a:r>
              <a:rPr lang="en-US" dirty="0" err="1">
                <a:solidFill>
                  <a:schemeClr val="bg1"/>
                </a:solidFill>
              </a:rPr>
              <a:t>Kompas</a:t>
            </a:r>
            <a:r>
              <a:rPr lang="en-US" dirty="0">
                <a:solidFill>
                  <a:schemeClr val="bg1"/>
                </a:solidFill>
              </a:rPr>
              <a:t>, </a:t>
            </a:r>
            <a:r>
              <a:rPr lang="en-US" dirty="0" smtClean="0">
                <a:solidFill>
                  <a:schemeClr val="bg1"/>
                </a:solidFill>
              </a:rPr>
              <a:t> 3 </a:t>
            </a:r>
            <a:r>
              <a:rPr lang="en-US" dirty="0" err="1" smtClean="0">
                <a:solidFill>
                  <a:schemeClr val="bg1"/>
                </a:solidFill>
              </a:rPr>
              <a:t>Juni</a:t>
            </a:r>
            <a:r>
              <a:rPr lang="en-US" dirty="0" smtClean="0">
                <a:solidFill>
                  <a:schemeClr val="bg1"/>
                </a:solidFill>
              </a:rPr>
              <a:t>, 2017</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700" dirty="0"/>
              <a:t> </a:t>
            </a:r>
            <a:r>
              <a:rPr lang="en-US" sz="4800" dirty="0">
                <a:solidFill>
                  <a:schemeClr val="bg1"/>
                </a:solidFill>
              </a:rPr>
              <a:t>Agama </a:t>
            </a:r>
            <a:r>
              <a:rPr lang="en-US" sz="4800" dirty="0" err="1">
                <a:solidFill>
                  <a:schemeClr val="bg1"/>
                </a:solidFill>
              </a:rPr>
              <a:t>terkadang</a:t>
            </a:r>
            <a:r>
              <a:rPr lang="en-US" sz="4800" dirty="0">
                <a:solidFill>
                  <a:schemeClr val="bg1"/>
                </a:solidFill>
              </a:rPr>
              <a:t> </a:t>
            </a:r>
            <a:r>
              <a:rPr lang="en-US" sz="4800" dirty="0" err="1">
                <a:solidFill>
                  <a:schemeClr val="bg1"/>
                </a:solidFill>
              </a:rPr>
              <a:t>menjadi</a:t>
            </a:r>
            <a:r>
              <a:rPr lang="en-US" sz="4800" dirty="0">
                <a:solidFill>
                  <a:schemeClr val="bg1"/>
                </a:solidFill>
              </a:rPr>
              <a:t> </a:t>
            </a:r>
            <a:r>
              <a:rPr lang="en-US" sz="4800" dirty="0" err="1">
                <a:solidFill>
                  <a:schemeClr val="bg1"/>
                </a:solidFill>
              </a:rPr>
              <a:t>pilar</a:t>
            </a:r>
            <a:r>
              <a:rPr lang="en-US" sz="4800" dirty="0">
                <a:solidFill>
                  <a:schemeClr val="bg1"/>
                </a:solidFill>
              </a:rPr>
              <a:t> </a:t>
            </a:r>
            <a:r>
              <a:rPr lang="en-US" sz="4800" dirty="0" err="1">
                <a:solidFill>
                  <a:schemeClr val="bg1"/>
                </a:solidFill>
              </a:rPr>
              <a:t>dan</a:t>
            </a:r>
            <a:r>
              <a:rPr lang="en-US" sz="4800" dirty="0">
                <a:solidFill>
                  <a:schemeClr val="bg1"/>
                </a:solidFill>
              </a:rPr>
              <a:t> </a:t>
            </a:r>
            <a:r>
              <a:rPr lang="en-US" sz="4800" dirty="0" err="1">
                <a:solidFill>
                  <a:schemeClr val="bg1"/>
                </a:solidFill>
              </a:rPr>
              <a:t>pendorong</a:t>
            </a:r>
            <a:r>
              <a:rPr lang="en-US" sz="4800" dirty="0">
                <a:solidFill>
                  <a:schemeClr val="bg1"/>
                </a:solidFill>
              </a:rPr>
              <a:t> </a:t>
            </a:r>
            <a:r>
              <a:rPr lang="en-US" sz="4800" dirty="0" err="1">
                <a:solidFill>
                  <a:schemeClr val="bg1"/>
                </a:solidFill>
              </a:rPr>
              <a:t>majunya</a:t>
            </a:r>
            <a:r>
              <a:rPr lang="en-US" sz="4800" dirty="0">
                <a:solidFill>
                  <a:schemeClr val="bg1"/>
                </a:solidFill>
              </a:rPr>
              <a:t> </a:t>
            </a:r>
            <a:r>
              <a:rPr lang="en-US" sz="4800" dirty="0" err="1">
                <a:solidFill>
                  <a:schemeClr val="bg1"/>
                </a:solidFill>
              </a:rPr>
              <a:t>peradaban</a:t>
            </a:r>
            <a:r>
              <a:rPr lang="en-US" sz="4800" dirty="0">
                <a:solidFill>
                  <a:schemeClr val="bg1"/>
                </a:solidFill>
              </a:rPr>
              <a:t> </a:t>
            </a:r>
            <a:r>
              <a:rPr lang="en-US" sz="4800" dirty="0" err="1">
                <a:solidFill>
                  <a:schemeClr val="bg1"/>
                </a:solidFill>
              </a:rPr>
              <a:t>dan</a:t>
            </a:r>
            <a:r>
              <a:rPr lang="en-US" sz="4800" dirty="0">
                <a:solidFill>
                  <a:schemeClr val="bg1"/>
                </a:solidFill>
              </a:rPr>
              <a:t> </a:t>
            </a:r>
            <a:r>
              <a:rPr lang="en-US" sz="4800" dirty="0" err="1">
                <a:solidFill>
                  <a:schemeClr val="bg1"/>
                </a:solidFill>
              </a:rPr>
              <a:t>perdamaian</a:t>
            </a:r>
            <a:r>
              <a:rPr lang="en-US" sz="4800" dirty="0">
                <a:solidFill>
                  <a:schemeClr val="bg1"/>
                </a:solidFill>
              </a:rPr>
              <a:t>  </a:t>
            </a:r>
            <a:r>
              <a:rPr lang="en-US" sz="4800" dirty="0" err="1">
                <a:solidFill>
                  <a:schemeClr val="bg1"/>
                </a:solidFill>
              </a:rPr>
              <a:t>dan</a:t>
            </a:r>
            <a:r>
              <a:rPr lang="en-US" sz="4800" dirty="0">
                <a:solidFill>
                  <a:schemeClr val="bg1"/>
                </a:solidFill>
              </a:rPr>
              <a:t> </a:t>
            </a:r>
            <a:r>
              <a:rPr lang="en-US" sz="4800" dirty="0" err="1">
                <a:solidFill>
                  <a:schemeClr val="bg1"/>
                </a:solidFill>
              </a:rPr>
              <a:t>terkadang</a:t>
            </a:r>
            <a:r>
              <a:rPr lang="en-US" sz="4800" dirty="0">
                <a:solidFill>
                  <a:schemeClr val="bg1"/>
                </a:solidFill>
              </a:rPr>
              <a:t> </a:t>
            </a:r>
            <a:r>
              <a:rPr lang="en-US" sz="4800" dirty="0" err="1">
                <a:solidFill>
                  <a:schemeClr val="bg1"/>
                </a:solidFill>
              </a:rPr>
              <a:t>menjadi</a:t>
            </a:r>
            <a:r>
              <a:rPr lang="en-US" sz="4800" dirty="0">
                <a:solidFill>
                  <a:schemeClr val="bg1"/>
                </a:solidFill>
              </a:rPr>
              <a:t> </a:t>
            </a:r>
            <a:r>
              <a:rPr lang="en-US" sz="4800" dirty="0" err="1">
                <a:solidFill>
                  <a:schemeClr val="bg1"/>
                </a:solidFill>
              </a:rPr>
              <a:t>sumber</a:t>
            </a:r>
            <a:r>
              <a:rPr lang="en-US" sz="4800" dirty="0">
                <a:solidFill>
                  <a:schemeClr val="bg1"/>
                </a:solidFill>
              </a:rPr>
              <a:t> </a:t>
            </a:r>
            <a:r>
              <a:rPr lang="en-US" sz="4800" dirty="0" err="1">
                <a:solidFill>
                  <a:schemeClr val="bg1"/>
                </a:solidFill>
              </a:rPr>
              <a:t>disintegrasi</a:t>
            </a:r>
            <a:r>
              <a:rPr lang="en-US" sz="4800" dirty="0">
                <a:solidFill>
                  <a:schemeClr val="bg1"/>
                </a:solidFill>
              </a:rPr>
              <a:t> </a:t>
            </a:r>
            <a:r>
              <a:rPr lang="en-US" sz="4800" dirty="0" err="1">
                <a:solidFill>
                  <a:schemeClr val="bg1"/>
                </a:solidFill>
              </a:rPr>
              <a:t>dan</a:t>
            </a:r>
            <a:r>
              <a:rPr lang="en-US" sz="4800" dirty="0">
                <a:solidFill>
                  <a:schemeClr val="bg1"/>
                </a:solidFill>
              </a:rPr>
              <a:t> </a:t>
            </a:r>
            <a:r>
              <a:rPr lang="en-US" sz="4800" dirty="0" err="1">
                <a:solidFill>
                  <a:schemeClr val="bg1"/>
                </a:solidFill>
              </a:rPr>
              <a:t>perang</a:t>
            </a:r>
            <a:r>
              <a:rPr lang="en-US" sz="4800" dirty="0">
                <a:solidFill>
                  <a:schemeClr val="bg1"/>
                </a:solidFill>
              </a:rPr>
              <a:t>  </a:t>
            </a:r>
          </a:p>
        </p:txBody>
      </p:sp>
    </p:spTree>
    <p:extLst>
      <p:ext uri="{BB962C8B-B14F-4D97-AF65-F5344CB8AC3E}">
        <p14:creationId xmlns:p14="http://schemas.microsoft.com/office/powerpoint/2010/main" val="681206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900990"/>
            <a:ext cx="5692642" cy="5531434"/>
          </a:xfrm>
          <a:prstGeom prst="rect">
            <a:avLst/>
          </a:prstGeom>
        </p:spPr>
      </p:pic>
      <p:sp>
        <p:nvSpPr>
          <p:cNvPr id="7" name="Rectangle 6"/>
          <p:cNvSpPr/>
          <p:nvPr/>
        </p:nvSpPr>
        <p:spPr>
          <a:xfrm>
            <a:off x="5907315" y="900990"/>
            <a:ext cx="5468258" cy="5632311"/>
          </a:xfrm>
          <a:prstGeom prst="rect">
            <a:avLst/>
          </a:prstGeom>
        </p:spPr>
        <p:txBody>
          <a:bodyPr wrap="square">
            <a:spAutoFit/>
          </a:bodyPr>
          <a:lstStyle/>
          <a:p>
            <a:r>
              <a:rPr lang="en-US" sz="3600" dirty="0">
                <a:solidFill>
                  <a:schemeClr val="bg1"/>
                </a:solidFill>
              </a:rPr>
              <a:t>Agama </a:t>
            </a:r>
            <a:r>
              <a:rPr lang="en-US" sz="3600" dirty="0" err="1">
                <a:solidFill>
                  <a:schemeClr val="bg1"/>
                </a:solidFill>
              </a:rPr>
              <a:t>terkadang</a:t>
            </a:r>
            <a:r>
              <a:rPr lang="en-US" sz="3600" dirty="0">
                <a:solidFill>
                  <a:schemeClr val="bg1"/>
                </a:solidFill>
              </a:rPr>
              <a:t> </a:t>
            </a:r>
            <a:r>
              <a:rPr lang="en-US" sz="3600" dirty="0" err="1">
                <a:solidFill>
                  <a:schemeClr val="bg1"/>
                </a:solidFill>
              </a:rPr>
              <a:t>menjadi</a:t>
            </a:r>
            <a:r>
              <a:rPr lang="en-US" sz="3600" dirty="0">
                <a:solidFill>
                  <a:schemeClr val="bg1"/>
                </a:solidFill>
              </a:rPr>
              <a:t> </a:t>
            </a:r>
            <a:r>
              <a:rPr lang="en-US" sz="3600" dirty="0" err="1">
                <a:solidFill>
                  <a:schemeClr val="bg1"/>
                </a:solidFill>
              </a:rPr>
              <a:t>pilar</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pendorong</a:t>
            </a:r>
            <a:r>
              <a:rPr lang="en-US" sz="3600" dirty="0">
                <a:solidFill>
                  <a:schemeClr val="bg1"/>
                </a:solidFill>
              </a:rPr>
              <a:t> </a:t>
            </a:r>
            <a:r>
              <a:rPr lang="en-US" sz="3600" dirty="0" err="1">
                <a:solidFill>
                  <a:schemeClr val="bg1"/>
                </a:solidFill>
              </a:rPr>
              <a:t>majunya</a:t>
            </a:r>
            <a:r>
              <a:rPr lang="en-US" sz="3600" dirty="0">
                <a:solidFill>
                  <a:schemeClr val="bg1"/>
                </a:solidFill>
              </a:rPr>
              <a:t> </a:t>
            </a:r>
            <a:r>
              <a:rPr lang="en-US" sz="3600" dirty="0" err="1">
                <a:solidFill>
                  <a:schemeClr val="bg1"/>
                </a:solidFill>
              </a:rPr>
              <a:t>peradaban</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perdamaian</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terkadang</a:t>
            </a:r>
            <a:r>
              <a:rPr lang="en-US" sz="3600" dirty="0">
                <a:solidFill>
                  <a:schemeClr val="bg1"/>
                </a:solidFill>
              </a:rPr>
              <a:t> </a:t>
            </a:r>
            <a:r>
              <a:rPr lang="en-US" sz="3600" dirty="0" err="1">
                <a:solidFill>
                  <a:schemeClr val="bg1"/>
                </a:solidFill>
              </a:rPr>
              <a:t>menjadi</a:t>
            </a:r>
            <a:r>
              <a:rPr lang="en-US" sz="3600" dirty="0">
                <a:solidFill>
                  <a:schemeClr val="bg1"/>
                </a:solidFill>
              </a:rPr>
              <a:t> </a:t>
            </a:r>
            <a:r>
              <a:rPr lang="en-US" sz="3600" dirty="0" err="1">
                <a:solidFill>
                  <a:schemeClr val="bg1"/>
                </a:solidFill>
              </a:rPr>
              <a:t>sumber</a:t>
            </a:r>
            <a:r>
              <a:rPr lang="en-US" sz="3600" dirty="0">
                <a:solidFill>
                  <a:schemeClr val="bg1"/>
                </a:solidFill>
              </a:rPr>
              <a:t> </a:t>
            </a:r>
            <a:r>
              <a:rPr lang="en-US" sz="3600" dirty="0" err="1">
                <a:solidFill>
                  <a:schemeClr val="bg1"/>
                </a:solidFill>
              </a:rPr>
              <a:t>disintegrasi</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perang</a:t>
            </a:r>
            <a:r>
              <a:rPr lang="en-US" sz="3600" dirty="0">
                <a:solidFill>
                  <a:schemeClr val="bg1"/>
                </a:solidFill>
              </a:rPr>
              <a:t>  </a:t>
            </a:r>
            <a:r>
              <a:rPr lang="en-US" sz="3600" dirty="0" smtClean="0">
                <a:solidFill>
                  <a:schemeClr val="bg1"/>
                </a:solidFill>
              </a:rPr>
              <a:t>(</a:t>
            </a:r>
            <a:r>
              <a:rPr lang="en-US" sz="3600" i="1" dirty="0">
                <a:solidFill>
                  <a:schemeClr val="bg1"/>
                </a:solidFill>
              </a:rPr>
              <a:t>Multi </a:t>
            </a:r>
            <a:r>
              <a:rPr lang="en-US" sz="3600" i="1" dirty="0" err="1">
                <a:solidFill>
                  <a:schemeClr val="bg1"/>
                </a:solidFill>
              </a:rPr>
              <a:t>Peran</a:t>
            </a:r>
            <a:r>
              <a:rPr lang="en-US" sz="3600" i="1" dirty="0">
                <a:solidFill>
                  <a:schemeClr val="bg1"/>
                </a:solidFill>
              </a:rPr>
              <a:t> Agama</a:t>
            </a:r>
            <a:r>
              <a:rPr lang="en-US" sz="3600" dirty="0">
                <a:solidFill>
                  <a:schemeClr val="bg1"/>
                </a:solidFill>
              </a:rPr>
              <a:t>, </a:t>
            </a:r>
            <a:r>
              <a:rPr lang="en-US" sz="3600" dirty="0" err="1">
                <a:solidFill>
                  <a:schemeClr val="bg1"/>
                </a:solidFill>
              </a:rPr>
              <a:t>Kompas</a:t>
            </a:r>
            <a:r>
              <a:rPr lang="en-US" sz="3600" dirty="0">
                <a:solidFill>
                  <a:schemeClr val="bg1"/>
                </a:solidFill>
              </a:rPr>
              <a:t>,  3 </a:t>
            </a:r>
            <a:r>
              <a:rPr lang="en-US" sz="3600" dirty="0" err="1">
                <a:solidFill>
                  <a:schemeClr val="bg1"/>
                </a:solidFill>
              </a:rPr>
              <a:t>Juni</a:t>
            </a:r>
            <a:r>
              <a:rPr lang="en-US" sz="3600" dirty="0">
                <a:solidFill>
                  <a:schemeClr val="bg1"/>
                </a:solidFill>
              </a:rPr>
              <a:t>, </a:t>
            </a:r>
            <a:r>
              <a:rPr lang="en-US" sz="3600" dirty="0" smtClean="0">
                <a:solidFill>
                  <a:schemeClr val="bg1"/>
                </a:solidFill>
              </a:rPr>
              <a:t>2017)</a:t>
            </a:r>
            <a:endParaRPr lang="en-US" sz="3600" dirty="0">
              <a:solidFill>
                <a:schemeClr val="bg1"/>
              </a:solidFill>
            </a:endParaRPr>
          </a:p>
        </p:txBody>
      </p:sp>
    </p:spTree>
    <p:extLst>
      <p:ext uri="{BB962C8B-B14F-4D97-AF65-F5344CB8AC3E}">
        <p14:creationId xmlns:p14="http://schemas.microsoft.com/office/powerpoint/2010/main" val="48049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Masykuri</a:t>
            </a:r>
            <a:r>
              <a:rPr lang="en-US" dirty="0" smtClean="0">
                <a:solidFill>
                  <a:schemeClr val="bg1"/>
                </a:solidFill>
              </a:rPr>
              <a:t> </a:t>
            </a:r>
            <a:r>
              <a:rPr lang="en-US" dirty="0" err="1" smtClean="0">
                <a:solidFill>
                  <a:schemeClr val="bg1"/>
                </a:solidFill>
              </a:rPr>
              <a:t>Abdillah</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800" dirty="0">
                <a:solidFill>
                  <a:schemeClr val="bg1"/>
                </a:solidFill>
              </a:rPr>
              <a:t>1) Agama </a:t>
            </a:r>
            <a:r>
              <a:rPr lang="en-US" sz="4800" dirty="0" err="1">
                <a:solidFill>
                  <a:schemeClr val="bg1"/>
                </a:solidFill>
              </a:rPr>
              <a:t>sebagai</a:t>
            </a:r>
            <a:r>
              <a:rPr lang="en-US" sz="4800" dirty="0">
                <a:solidFill>
                  <a:schemeClr val="bg1"/>
                </a:solidFill>
              </a:rPr>
              <a:t> </a:t>
            </a:r>
            <a:r>
              <a:rPr lang="en-US" sz="4800" dirty="0" err="1">
                <a:solidFill>
                  <a:schemeClr val="bg1"/>
                </a:solidFill>
              </a:rPr>
              <a:t>ideologi</a:t>
            </a:r>
            <a:r>
              <a:rPr lang="en-US" sz="4800" dirty="0">
                <a:solidFill>
                  <a:schemeClr val="bg1"/>
                </a:solidFill>
              </a:rPr>
              <a:t> </a:t>
            </a:r>
          </a:p>
          <a:p>
            <a:r>
              <a:rPr lang="en-US" sz="4800" dirty="0">
                <a:solidFill>
                  <a:schemeClr val="bg1"/>
                </a:solidFill>
              </a:rPr>
              <a:t>2) Agama </a:t>
            </a:r>
            <a:r>
              <a:rPr lang="en-US" sz="4800" dirty="0" err="1">
                <a:solidFill>
                  <a:schemeClr val="bg1"/>
                </a:solidFill>
              </a:rPr>
              <a:t>sebagai</a:t>
            </a:r>
            <a:r>
              <a:rPr lang="en-US" sz="4800" dirty="0">
                <a:solidFill>
                  <a:schemeClr val="bg1"/>
                </a:solidFill>
              </a:rPr>
              <a:t> </a:t>
            </a:r>
            <a:r>
              <a:rPr lang="en-US" sz="4800" dirty="0" err="1">
                <a:solidFill>
                  <a:schemeClr val="bg1"/>
                </a:solidFill>
              </a:rPr>
              <a:t>sumber</a:t>
            </a:r>
            <a:r>
              <a:rPr lang="en-US" sz="4800" dirty="0">
                <a:solidFill>
                  <a:schemeClr val="bg1"/>
                </a:solidFill>
              </a:rPr>
              <a:t> </a:t>
            </a:r>
            <a:r>
              <a:rPr lang="en-US" sz="4800" dirty="0" err="1">
                <a:solidFill>
                  <a:schemeClr val="bg1"/>
                </a:solidFill>
              </a:rPr>
              <a:t>etik</a:t>
            </a:r>
            <a:r>
              <a:rPr lang="en-US" sz="4800" dirty="0">
                <a:solidFill>
                  <a:schemeClr val="bg1"/>
                </a:solidFill>
              </a:rPr>
              <a:t> , moral </a:t>
            </a:r>
            <a:r>
              <a:rPr lang="en-US" sz="4800" dirty="0" err="1">
                <a:solidFill>
                  <a:schemeClr val="bg1"/>
                </a:solidFill>
              </a:rPr>
              <a:t>dan</a:t>
            </a:r>
            <a:r>
              <a:rPr lang="en-US" sz="4800" dirty="0">
                <a:solidFill>
                  <a:schemeClr val="bg1"/>
                </a:solidFill>
              </a:rPr>
              <a:t> spiritual </a:t>
            </a:r>
          </a:p>
          <a:p>
            <a:r>
              <a:rPr lang="en-US" sz="4800" dirty="0">
                <a:solidFill>
                  <a:schemeClr val="bg1"/>
                </a:solidFill>
              </a:rPr>
              <a:t>3) Agama </a:t>
            </a:r>
            <a:r>
              <a:rPr lang="en-US" sz="4800" dirty="0" err="1">
                <a:solidFill>
                  <a:schemeClr val="bg1"/>
                </a:solidFill>
              </a:rPr>
              <a:t>sebagai</a:t>
            </a:r>
            <a:r>
              <a:rPr lang="en-US" sz="4800" dirty="0">
                <a:solidFill>
                  <a:schemeClr val="bg1"/>
                </a:solidFill>
              </a:rPr>
              <a:t> sub </a:t>
            </a:r>
            <a:r>
              <a:rPr lang="en-US" sz="4800" dirty="0" err="1">
                <a:solidFill>
                  <a:schemeClr val="bg1"/>
                </a:solidFill>
              </a:rPr>
              <a:t>ideologi</a:t>
            </a:r>
            <a:endParaRPr lang="en-US" sz="4800" dirty="0">
              <a:solidFill>
                <a:schemeClr val="bg1"/>
              </a:solidFill>
            </a:endParaRPr>
          </a:p>
        </p:txBody>
      </p:sp>
    </p:spTree>
    <p:extLst>
      <p:ext uri="{BB962C8B-B14F-4D97-AF65-F5344CB8AC3E}">
        <p14:creationId xmlns:p14="http://schemas.microsoft.com/office/powerpoint/2010/main" val="343698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stretch>
            <a:fillRect/>
          </a:stretch>
        </p:blipFill>
        <p:spPr>
          <a:xfrm>
            <a:off x="1" y="435429"/>
            <a:ext cx="4484913" cy="5471884"/>
          </a:xfrm>
          <a:prstGeom prst="rect">
            <a:avLst/>
          </a:prstGeom>
        </p:spPr>
      </p:pic>
      <p:sp>
        <p:nvSpPr>
          <p:cNvPr id="6" name="Content Placeholder 5"/>
          <p:cNvSpPr>
            <a:spLocks noGrp="1"/>
          </p:cNvSpPr>
          <p:nvPr>
            <p:ph idx="1"/>
          </p:nvPr>
        </p:nvSpPr>
        <p:spPr>
          <a:xfrm>
            <a:off x="4368800" y="1088571"/>
            <a:ext cx="7649029" cy="5130115"/>
          </a:xfrm>
        </p:spPr>
        <p:txBody>
          <a:bodyPr/>
          <a:lstStyle/>
          <a:p>
            <a:r>
              <a:rPr lang="en-US" sz="4000" dirty="0">
                <a:solidFill>
                  <a:schemeClr val="bg1"/>
                </a:solidFill>
              </a:rPr>
              <a:t>1) Agama </a:t>
            </a:r>
            <a:r>
              <a:rPr lang="en-US" sz="4000" dirty="0" err="1">
                <a:solidFill>
                  <a:schemeClr val="bg1"/>
                </a:solidFill>
              </a:rPr>
              <a:t>sebagai</a:t>
            </a:r>
            <a:r>
              <a:rPr lang="en-US" sz="4000" dirty="0">
                <a:solidFill>
                  <a:schemeClr val="bg1"/>
                </a:solidFill>
              </a:rPr>
              <a:t> </a:t>
            </a:r>
            <a:r>
              <a:rPr lang="en-US" sz="4000" dirty="0" err="1">
                <a:solidFill>
                  <a:schemeClr val="bg1"/>
                </a:solidFill>
              </a:rPr>
              <a:t>ideologi</a:t>
            </a:r>
            <a:r>
              <a:rPr lang="en-US" sz="4000" dirty="0">
                <a:solidFill>
                  <a:schemeClr val="bg1"/>
                </a:solidFill>
              </a:rPr>
              <a:t> </a:t>
            </a:r>
          </a:p>
          <a:p>
            <a:r>
              <a:rPr lang="en-US" sz="4000" dirty="0">
                <a:solidFill>
                  <a:schemeClr val="bg1"/>
                </a:solidFill>
              </a:rPr>
              <a:t>2) Agama </a:t>
            </a:r>
            <a:r>
              <a:rPr lang="en-US" sz="4000" dirty="0" err="1">
                <a:solidFill>
                  <a:schemeClr val="bg1"/>
                </a:solidFill>
              </a:rPr>
              <a:t>sebagai</a:t>
            </a:r>
            <a:r>
              <a:rPr lang="en-US" sz="4000" dirty="0">
                <a:solidFill>
                  <a:schemeClr val="bg1"/>
                </a:solidFill>
              </a:rPr>
              <a:t> </a:t>
            </a:r>
            <a:r>
              <a:rPr lang="en-US" sz="4000" dirty="0" err="1">
                <a:solidFill>
                  <a:schemeClr val="bg1"/>
                </a:solidFill>
              </a:rPr>
              <a:t>sumber</a:t>
            </a:r>
            <a:r>
              <a:rPr lang="en-US" sz="4000" dirty="0">
                <a:solidFill>
                  <a:schemeClr val="bg1"/>
                </a:solidFill>
              </a:rPr>
              <a:t> </a:t>
            </a:r>
            <a:r>
              <a:rPr lang="en-US" sz="4000" dirty="0" err="1">
                <a:solidFill>
                  <a:schemeClr val="bg1"/>
                </a:solidFill>
              </a:rPr>
              <a:t>etik</a:t>
            </a:r>
            <a:r>
              <a:rPr lang="en-US" sz="4000" dirty="0">
                <a:solidFill>
                  <a:schemeClr val="bg1"/>
                </a:solidFill>
              </a:rPr>
              <a:t> , moral </a:t>
            </a:r>
            <a:r>
              <a:rPr lang="en-US" sz="4000" dirty="0" err="1">
                <a:solidFill>
                  <a:schemeClr val="bg1"/>
                </a:solidFill>
              </a:rPr>
              <a:t>dan</a:t>
            </a:r>
            <a:r>
              <a:rPr lang="en-US" sz="4000" dirty="0">
                <a:solidFill>
                  <a:schemeClr val="bg1"/>
                </a:solidFill>
              </a:rPr>
              <a:t> spiritual </a:t>
            </a:r>
          </a:p>
          <a:p>
            <a:r>
              <a:rPr lang="en-US" sz="4000" dirty="0">
                <a:solidFill>
                  <a:schemeClr val="bg1"/>
                </a:solidFill>
              </a:rPr>
              <a:t>3) Agama </a:t>
            </a:r>
            <a:r>
              <a:rPr lang="en-US" sz="4000" dirty="0" err="1">
                <a:solidFill>
                  <a:schemeClr val="bg1"/>
                </a:solidFill>
              </a:rPr>
              <a:t>sebagai</a:t>
            </a:r>
            <a:r>
              <a:rPr lang="en-US" sz="4000" dirty="0">
                <a:solidFill>
                  <a:schemeClr val="bg1"/>
                </a:solidFill>
              </a:rPr>
              <a:t> sub </a:t>
            </a:r>
            <a:r>
              <a:rPr lang="en-US" sz="4000" dirty="0" err="1" smtClean="0">
                <a:solidFill>
                  <a:schemeClr val="bg1"/>
                </a:solidFill>
              </a:rPr>
              <a:t>ideologi</a:t>
            </a:r>
            <a:r>
              <a:rPr lang="en-US" sz="4000" dirty="0" smtClean="0">
                <a:solidFill>
                  <a:schemeClr val="bg1"/>
                </a:solidFill>
              </a:rPr>
              <a:t> </a:t>
            </a:r>
          </a:p>
          <a:p>
            <a:r>
              <a:rPr lang="en-US" sz="4000" dirty="0" smtClean="0">
                <a:solidFill>
                  <a:schemeClr val="bg1"/>
                </a:solidFill>
              </a:rPr>
              <a:t>(</a:t>
            </a:r>
            <a:r>
              <a:rPr lang="en-US" sz="4000" dirty="0" err="1" smtClean="0">
                <a:solidFill>
                  <a:schemeClr val="bg1"/>
                </a:solidFill>
              </a:rPr>
              <a:t>Masykuri</a:t>
            </a:r>
            <a:r>
              <a:rPr lang="en-US" sz="4000" dirty="0" smtClean="0">
                <a:solidFill>
                  <a:schemeClr val="bg1"/>
                </a:solidFill>
              </a:rPr>
              <a:t> </a:t>
            </a:r>
            <a:r>
              <a:rPr lang="en-US" sz="4000" dirty="0" err="1" smtClean="0">
                <a:solidFill>
                  <a:schemeClr val="bg1"/>
                </a:solidFill>
              </a:rPr>
              <a:t>Abdillah</a:t>
            </a:r>
            <a:r>
              <a:rPr lang="en-US" sz="4000" dirty="0" smtClean="0">
                <a:solidFill>
                  <a:schemeClr val="bg1"/>
                </a:solidFill>
              </a:rPr>
              <a:t>, </a:t>
            </a:r>
            <a:r>
              <a:rPr lang="en-GB" sz="4000" i="1" dirty="0" err="1" smtClean="0">
                <a:solidFill>
                  <a:schemeClr val="bg1"/>
                </a:solidFill>
              </a:rPr>
              <a:t>Kompas</a:t>
            </a:r>
            <a:r>
              <a:rPr lang="en-GB" sz="4000" i="1" dirty="0" smtClean="0">
                <a:solidFill>
                  <a:schemeClr val="bg1"/>
                </a:solidFill>
              </a:rPr>
              <a:t> </a:t>
            </a:r>
            <a:r>
              <a:rPr lang="en-GB" sz="4000" dirty="0">
                <a:solidFill>
                  <a:schemeClr val="bg1"/>
                </a:solidFill>
              </a:rPr>
              <a:t>February 25, 2000</a:t>
            </a:r>
            <a:r>
              <a:rPr lang="en-GB" sz="4000" dirty="0" smtClean="0">
                <a:solidFill>
                  <a:schemeClr val="bg1"/>
                </a:solidFill>
              </a:rPr>
              <a:t>.) </a:t>
            </a:r>
            <a:endParaRPr lang="en-US" sz="40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993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PENGERTIAN </a:t>
            </a:r>
            <a:r>
              <a:rPr lang="en-US" b="1" dirty="0" smtClean="0">
                <a:solidFill>
                  <a:schemeClr val="bg1"/>
                </a:solidFill>
              </a:rPr>
              <a:t> </a:t>
            </a:r>
            <a:r>
              <a:rPr lang="en-US" b="1" dirty="0">
                <a:solidFill>
                  <a:schemeClr val="bg1"/>
                </a:solidFill>
              </a:rPr>
              <a:t>RADIKALISME </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sz="2400" dirty="0">
                <a:solidFill>
                  <a:schemeClr val="bg1"/>
                </a:solidFill>
              </a:rPr>
              <a:t>Radical </a:t>
            </a:r>
            <a:r>
              <a:rPr lang="en-US" sz="2400" dirty="0" err="1">
                <a:solidFill>
                  <a:schemeClr val="bg1"/>
                </a:solidFill>
              </a:rPr>
              <a:t>dalam</a:t>
            </a:r>
            <a:r>
              <a:rPr lang="en-US" sz="2400" dirty="0">
                <a:solidFill>
                  <a:schemeClr val="bg1"/>
                </a:solidFill>
              </a:rPr>
              <a:t> Cambridge International Dictionary of English, Economy Edition,( p.1167) </a:t>
            </a:r>
            <a:r>
              <a:rPr lang="en-US" sz="2400" dirty="0" err="1">
                <a:solidFill>
                  <a:schemeClr val="bg1"/>
                </a:solidFill>
              </a:rPr>
              <a:t>adalah</a:t>
            </a:r>
            <a:r>
              <a:rPr lang="en-US" sz="2400" dirty="0">
                <a:solidFill>
                  <a:schemeClr val="bg1"/>
                </a:solidFill>
              </a:rPr>
              <a:t>  </a:t>
            </a:r>
            <a:r>
              <a:rPr lang="en-US" sz="2400" i="1" dirty="0">
                <a:solidFill>
                  <a:schemeClr val="bg1"/>
                </a:solidFill>
              </a:rPr>
              <a:t>believing or expressing the belief that there should be great or extreme social or political change. (</a:t>
            </a:r>
            <a:r>
              <a:rPr lang="en-US" sz="2400" dirty="0" err="1">
                <a:solidFill>
                  <a:schemeClr val="bg1"/>
                </a:solidFill>
              </a:rPr>
              <a:t>meyakini</a:t>
            </a:r>
            <a:r>
              <a:rPr lang="en-US" sz="2400" dirty="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mengekspresikan</a:t>
            </a:r>
            <a:r>
              <a:rPr lang="en-US" sz="2400" dirty="0">
                <a:solidFill>
                  <a:schemeClr val="bg1"/>
                </a:solidFill>
              </a:rPr>
              <a:t> </a:t>
            </a:r>
            <a:r>
              <a:rPr lang="en-US" sz="2400" dirty="0" err="1">
                <a:solidFill>
                  <a:schemeClr val="bg1"/>
                </a:solidFill>
              </a:rPr>
              <a:t>suatu</a:t>
            </a:r>
            <a:r>
              <a:rPr lang="en-US" sz="2400" dirty="0">
                <a:solidFill>
                  <a:schemeClr val="bg1"/>
                </a:solidFill>
              </a:rPr>
              <a:t> </a:t>
            </a:r>
            <a:r>
              <a:rPr lang="en-US" sz="2400" dirty="0" err="1">
                <a:solidFill>
                  <a:schemeClr val="bg1"/>
                </a:solidFill>
              </a:rPr>
              <a:t>keyakinan</a:t>
            </a:r>
            <a:r>
              <a:rPr lang="en-US" sz="2400" dirty="0">
                <a:solidFill>
                  <a:schemeClr val="bg1"/>
                </a:solidFill>
              </a:rPr>
              <a:t> </a:t>
            </a:r>
            <a:r>
              <a:rPr lang="en-US" sz="2400" dirty="0" err="1">
                <a:solidFill>
                  <a:schemeClr val="bg1"/>
                </a:solidFill>
              </a:rPr>
              <a:t>tentang</a:t>
            </a:r>
            <a:r>
              <a:rPr lang="en-US" sz="2400" dirty="0">
                <a:solidFill>
                  <a:schemeClr val="bg1"/>
                </a:solidFill>
              </a:rPr>
              <a:t> </a:t>
            </a:r>
            <a:r>
              <a:rPr lang="en-US" sz="2400" dirty="0" err="1">
                <a:solidFill>
                  <a:schemeClr val="bg1"/>
                </a:solidFill>
              </a:rPr>
              <a:t>perlunya</a:t>
            </a:r>
            <a:r>
              <a:rPr lang="en-US" sz="2400" dirty="0">
                <a:solidFill>
                  <a:schemeClr val="bg1"/>
                </a:solidFill>
              </a:rPr>
              <a:t> </a:t>
            </a:r>
            <a:r>
              <a:rPr lang="en-US" sz="2400" dirty="0" err="1">
                <a:solidFill>
                  <a:schemeClr val="bg1"/>
                </a:solidFill>
              </a:rPr>
              <a:t>ada</a:t>
            </a:r>
            <a:r>
              <a:rPr lang="en-US" sz="2400" dirty="0">
                <a:solidFill>
                  <a:schemeClr val="bg1"/>
                </a:solidFill>
              </a:rPr>
              <a:t> </a:t>
            </a:r>
            <a:r>
              <a:rPr lang="en-US" sz="2400" dirty="0" err="1">
                <a:solidFill>
                  <a:schemeClr val="bg1"/>
                </a:solidFill>
              </a:rPr>
              <a:t>perubahan</a:t>
            </a:r>
            <a:r>
              <a:rPr lang="en-US" sz="2400" dirty="0">
                <a:solidFill>
                  <a:schemeClr val="bg1"/>
                </a:solidFill>
              </a:rPr>
              <a:t> </a:t>
            </a:r>
            <a:r>
              <a:rPr lang="en-US" sz="2400" dirty="0" err="1">
                <a:solidFill>
                  <a:schemeClr val="bg1"/>
                </a:solidFill>
              </a:rPr>
              <a:t>politik</a:t>
            </a:r>
            <a:r>
              <a:rPr lang="en-US" sz="2400" dirty="0">
                <a:solidFill>
                  <a:schemeClr val="bg1"/>
                </a:solidFill>
              </a:rPr>
              <a:t> </a:t>
            </a:r>
            <a:r>
              <a:rPr lang="en-US" sz="2400" dirty="0" err="1">
                <a:solidFill>
                  <a:schemeClr val="bg1"/>
                </a:solidFill>
              </a:rPr>
              <a:t>atau</a:t>
            </a:r>
            <a:r>
              <a:rPr lang="en-US" sz="2400" dirty="0">
                <a:solidFill>
                  <a:schemeClr val="bg1"/>
                </a:solidFill>
              </a:rPr>
              <a:t> social </a:t>
            </a:r>
            <a:r>
              <a:rPr lang="en-US" sz="2400" dirty="0" err="1">
                <a:solidFill>
                  <a:schemeClr val="bg1"/>
                </a:solidFill>
              </a:rPr>
              <a:t>secara</a:t>
            </a:r>
            <a:r>
              <a:rPr lang="en-US" sz="2400" dirty="0">
                <a:solidFill>
                  <a:schemeClr val="bg1"/>
                </a:solidFill>
              </a:rPr>
              <a:t> </a:t>
            </a:r>
            <a:r>
              <a:rPr lang="en-US" sz="2400" dirty="0" err="1">
                <a:solidFill>
                  <a:schemeClr val="bg1"/>
                </a:solidFill>
              </a:rPr>
              <a:t>besar-besaran</a:t>
            </a:r>
            <a:r>
              <a:rPr lang="en-US" sz="2400" dirty="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ektrim</a:t>
            </a:r>
            <a:r>
              <a:rPr lang="en-US" sz="2400" dirty="0">
                <a:solidFill>
                  <a:schemeClr val="bg1"/>
                </a:solidFill>
              </a:rPr>
              <a:t>)</a:t>
            </a:r>
          </a:p>
          <a:p>
            <a:pPr lvl="0"/>
            <a:r>
              <a:rPr lang="en-US" sz="2400" dirty="0">
                <a:solidFill>
                  <a:schemeClr val="bg1"/>
                </a:solidFill>
              </a:rPr>
              <a:t>Radicalism </a:t>
            </a:r>
            <a:r>
              <a:rPr lang="en-US" sz="2400" dirty="0" err="1">
                <a:solidFill>
                  <a:schemeClr val="bg1"/>
                </a:solidFill>
              </a:rPr>
              <a:t>diartikan</a:t>
            </a:r>
            <a:r>
              <a:rPr lang="en-US" sz="2400" dirty="0">
                <a:solidFill>
                  <a:schemeClr val="bg1"/>
                </a:solidFill>
              </a:rPr>
              <a:t> </a:t>
            </a:r>
            <a:r>
              <a:rPr lang="en-US" sz="2400" dirty="0" err="1">
                <a:solidFill>
                  <a:schemeClr val="bg1"/>
                </a:solidFill>
              </a:rPr>
              <a:t>sebagai</a:t>
            </a:r>
            <a:r>
              <a:rPr lang="en-US" sz="2400" dirty="0">
                <a:solidFill>
                  <a:schemeClr val="bg1"/>
                </a:solidFill>
              </a:rPr>
              <a:t> </a:t>
            </a:r>
            <a:r>
              <a:rPr lang="en-US" sz="2400" i="1" dirty="0">
                <a:solidFill>
                  <a:schemeClr val="bg1"/>
                </a:solidFill>
              </a:rPr>
              <a:t>the  political orientation of those who favor revolutionary change in government and society. </a:t>
            </a:r>
            <a:r>
              <a:rPr lang="en-US" sz="2400" dirty="0">
                <a:solidFill>
                  <a:schemeClr val="bg1"/>
                </a:solidFill>
              </a:rPr>
              <a:t>(</a:t>
            </a:r>
            <a:r>
              <a:rPr lang="en-US" sz="2400" dirty="0" err="1">
                <a:solidFill>
                  <a:schemeClr val="bg1"/>
                </a:solidFill>
              </a:rPr>
              <a:t>Orientasi</a:t>
            </a:r>
            <a:r>
              <a:rPr lang="en-US" sz="2400" dirty="0">
                <a:solidFill>
                  <a:schemeClr val="bg1"/>
                </a:solidFill>
              </a:rPr>
              <a:t> </a:t>
            </a:r>
            <a:r>
              <a:rPr lang="en-US" sz="2400" dirty="0" err="1">
                <a:solidFill>
                  <a:schemeClr val="bg1"/>
                </a:solidFill>
              </a:rPr>
              <a:t>politik</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mereka</a:t>
            </a:r>
            <a:r>
              <a:rPr lang="en-US" sz="2400" dirty="0">
                <a:solidFill>
                  <a:schemeClr val="bg1"/>
                </a:solidFill>
              </a:rPr>
              <a:t> yang </a:t>
            </a:r>
            <a:r>
              <a:rPr lang="en-US" sz="2400" dirty="0" err="1">
                <a:solidFill>
                  <a:schemeClr val="bg1"/>
                </a:solidFill>
              </a:rPr>
              <a:t>mendukung</a:t>
            </a:r>
            <a:r>
              <a:rPr lang="en-US" sz="2400" dirty="0">
                <a:solidFill>
                  <a:schemeClr val="bg1"/>
                </a:solidFill>
              </a:rPr>
              <a:t> </a:t>
            </a:r>
            <a:r>
              <a:rPr lang="en-US" sz="2400" dirty="0" err="1">
                <a:solidFill>
                  <a:schemeClr val="bg1"/>
                </a:solidFill>
              </a:rPr>
              <a:t>perubahan</a:t>
            </a:r>
            <a:r>
              <a:rPr lang="en-US" sz="2400" dirty="0">
                <a:solidFill>
                  <a:schemeClr val="bg1"/>
                </a:solidFill>
              </a:rPr>
              <a:t> </a:t>
            </a:r>
            <a:r>
              <a:rPr lang="en-US" sz="2400" dirty="0" err="1">
                <a:solidFill>
                  <a:schemeClr val="bg1"/>
                </a:solidFill>
              </a:rPr>
              <a:t>pemerintahan</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masyarakat</a:t>
            </a:r>
            <a:r>
              <a:rPr lang="en-US" sz="2400" dirty="0">
                <a:solidFill>
                  <a:schemeClr val="bg1"/>
                </a:solidFill>
              </a:rPr>
              <a:t> </a:t>
            </a:r>
            <a:r>
              <a:rPr lang="en-US" sz="2400" dirty="0" err="1">
                <a:solidFill>
                  <a:schemeClr val="bg1"/>
                </a:solidFill>
              </a:rPr>
              <a:t>secara</a:t>
            </a:r>
            <a:r>
              <a:rPr lang="en-US" sz="2400" dirty="0">
                <a:solidFill>
                  <a:schemeClr val="bg1"/>
                </a:solidFill>
              </a:rPr>
              <a:t> </a:t>
            </a:r>
            <a:r>
              <a:rPr lang="en-US" sz="2400" dirty="0" err="1">
                <a:solidFill>
                  <a:schemeClr val="bg1"/>
                </a:solidFill>
              </a:rPr>
              <a:t>revolusioner</a:t>
            </a:r>
            <a:r>
              <a:rPr lang="en-US" sz="2400" dirty="0">
                <a:solidFill>
                  <a:schemeClr val="bg1"/>
                </a:solidFill>
              </a:rPr>
              <a:t>)</a:t>
            </a:r>
          </a:p>
        </p:txBody>
      </p:sp>
    </p:spTree>
    <p:extLst>
      <p:ext uri="{BB962C8B-B14F-4D97-AF65-F5344CB8AC3E}">
        <p14:creationId xmlns:p14="http://schemas.microsoft.com/office/powerpoint/2010/main" val="661077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bg1"/>
                </a:solidFill>
              </a:rPr>
              <a:t>Unsur-unsur</a:t>
            </a:r>
            <a:r>
              <a:rPr lang="en-US" dirty="0" smtClean="0">
                <a:solidFill>
                  <a:schemeClr val="bg1"/>
                </a:solidFill>
              </a:rPr>
              <a:t>  </a:t>
            </a:r>
            <a:r>
              <a:rPr lang="en-US" dirty="0" err="1">
                <a:solidFill>
                  <a:schemeClr val="bg1"/>
                </a:solidFill>
              </a:rPr>
              <a:t>r</a:t>
            </a:r>
            <a:r>
              <a:rPr lang="en-US" dirty="0" err="1" smtClean="0">
                <a:solidFill>
                  <a:schemeClr val="bg1"/>
                </a:solidFill>
              </a:rPr>
              <a:t>adikalisme</a:t>
            </a:r>
            <a:r>
              <a:rPr lang="en-US" dirty="0" smtClean="0">
                <a:solidFill>
                  <a:schemeClr val="bg1"/>
                </a:solidFill>
              </a:rPr>
              <a:t> </a:t>
            </a:r>
            <a:r>
              <a:rPr lang="en-US" dirty="0" err="1" smtClean="0">
                <a:solidFill>
                  <a:schemeClr val="bg1"/>
                </a:solidFill>
              </a:rPr>
              <a:t>keagamaan</a:t>
            </a:r>
            <a:r>
              <a:rPr lang="en-US" dirty="0" smtClean="0">
                <a:solidFill>
                  <a:schemeClr val="bg1"/>
                </a:solidFill>
              </a:rPr>
              <a:t>.</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800" dirty="0" err="1">
                <a:solidFill>
                  <a:schemeClr val="bg1"/>
                </a:solidFill>
              </a:rPr>
              <a:t>Orientasi</a:t>
            </a:r>
            <a:r>
              <a:rPr lang="en-US" sz="4800" dirty="0">
                <a:solidFill>
                  <a:schemeClr val="bg1"/>
                </a:solidFill>
              </a:rPr>
              <a:t> </a:t>
            </a:r>
            <a:r>
              <a:rPr lang="en-US" sz="4800" dirty="0" err="1">
                <a:solidFill>
                  <a:schemeClr val="bg1"/>
                </a:solidFill>
              </a:rPr>
              <a:t>Politik</a:t>
            </a:r>
            <a:endParaRPr lang="en-US" sz="4800" dirty="0">
              <a:solidFill>
                <a:schemeClr val="bg1"/>
              </a:solidFill>
            </a:endParaRPr>
          </a:p>
          <a:p>
            <a:r>
              <a:rPr lang="en-US" sz="4800" dirty="0" err="1">
                <a:solidFill>
                  <a:schemeClr val="bg1"/>
                </a:solidFill>
              </a:rPr>
              <a:t>Perubahan</a:t>
            </a:r>
            <a:r>
              <a:rPr lang="en-US" sz="4800" dirty="0">
                <a:solidFill>
                  <a:schemeClr val="bg1"/>
                </a:solidFill>
              </a:rPr>
              <a:t> </a:t>
            </a:r>
            <a:r>
              <a:rPr lang="en-US" sz="4800" dirty="0" err="1">
                <a:solidFill>
                  <a:schemeClr val="bg1"/>
                </a:solidFill>
              </a:rPr>
              <a:t>secara</a:t>
            </a:r>
            <a:r>
              <a:rPr lang="en-US" sz="4800" dirty="0">
                <a:solidFill>
                  <a:schemeClr val="bg1"/>
                </a:solidFill>
              </a:rPr>
              <a:t> </a:t>
            </a:r>
            <a:r>
              <a:rPr lang="en-US" sz="4800" dirty="0" err="1">
                <a:solidFill>
                  <a:schemeClr val="bg1"/>
                </a:solidFill>
              </a:rPr>
              <a:t>revolusioner</a:t>
            </a:r>
            <a:r>
              <a:rPr lang="en-US" sz="4800" dirty="0">
                <a:solidFill>
                  <a:schemeClr val="bg1"/>
                </a:solidFill>
              </a:rPr>
              <a:t> </a:t>
            </a:r>
            <a:r>
              <a:rPr lang="en-US" sz="4800" dirty="0" err="1">
                <a:solidFill>
                  <a:schemeClr val="bg1"/>
                </a:solidFill>
              </a:rPr>
              <a:t>atau</a:t>
            </a:r>
            <a:r>
              <a:rPr lang="en-US" sz="4800" dirty="0">
                <a:solidFill>
                  <a:schemeClr val="bg1"/>
                </a:solidFill>
              </a:rPr>
              <a:t> </a:t>
            </a:r>
            <a:r>
              <a:rPr lang="en-US" sz="4800" dirty="0" err="1">
                <a:solidFill>
                  <a:schemeClr val="bg1"/>
                </a:solidFill>
              </a:rPr>
              <a:t>secara</a:t>
            </a:r>
            <a:r>
              <a:rPr lang="en-US" sz="4800" dirty="0">
                <a:solidFill>
                  <a:schemeClr val="bg1"/>
                </a:solidFill>
              </a:rPr>
              <a:t> </a:t>
            </a:r>
            <a:r>
              <a:rPr lang="en-US" sz="4800" dirty="0" err="1">
                <a:solidFill>
                  <a:schemeClr val="bg1"/>
                </a:solidFill>
              </a:rPr>
              <a:t>ekstrim</a:t>
            </a:r>
            <a:r>
              <a:rPr lang="en-US" sz="4800" dirty="0">
                <a:solidFill>
                  <a:schemeClr val="bg1"/>
                </a:solidFill>
              </a:rPr>
              <a:t> </a:t>
            </a:r>
          </a:p>
          <a:p>
            <a:r>
              <a:rPr lang="en-US" sz="4800" dirty="0" err="1">
                <a:solidFill>
                  <a:schemeClr val="bg1"/>
                </a:solidFill>
              </a:rPr>
              <a:t>Menggunakan</a:t>
            </a:r>
            <a:r>
              <a:rPr lang="en-US" sz="4800" dirty="0">
                <a:solidFill>
                  <a:schemeClr val="bg1"/>
                </a:solidFill>
              </a:rPr>
              <a:t> </a:t>
            </a:r>
            <a:r>
              <a:rPr lang="en-US" sz="4800" dirty="0" err="1">
                <a:solidFill>
                  <a:schemeClr val="bg1"/>
                </a:solidFill>
              </a:rPr>
              <a:t>legitimasi</a:t>
            </a:r>
            <a:r>
              <a:rPr lang="en-US" sz="4800" dirty="0">
                <a:solidFill>
                  <a:schemeClr val="bg1"/>
                </a:solidFill>
              </a:rPr>
              <a:t> agama </a:t>
            </a:r>
          </a:p>
          <a:p>
            <a:pPr marL="0" indent="0">
              <a:buNone/>
            </a:pPr>
            <a:r>
              <a:rPr lang="en-US" sz="4800" dirty="0"/>
              <a:t> </a:t>
            </a:r>
          </a:p>
          <a:p>
            <a:endParaRPr lang="en-US" sz="3600" dirty="0"/>
          </a:p>
        </p:txBody>
      </p:sp>
    </p:spTree>
    <p:extLst>
      <p:ext uri="{BB962C8B-B14F-4D97-AF65-F5344CB8AC3E}">
        <p14:creationId xmlns:p14="http://schemas.microsoft.com/office/powerpoint/2010/main" val="1634568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Indikator</a:t>
            </a:r>
            <a:r>
              <a:rPr lang="en-US" dirty="0" smtClean="0">
                <a:solidFill>
                  <a:schemeClr val="bg1"/>
                </a:solidFill>
              </a:rPr>
              <a:t>  </a:t>
            </a:r>
            <a:r>
              <a:rPr lang="en-US" dirty="0" err="1" smtClean="0">
                <a:solidFill>
                  <a:schemeClr val="bg1"/>
                </a:solidFill>
              </a:rPr>
              <a:t>Ekstrimisme</a:t>
            </a:r>
            <a:r>
              <a:rPr lang="en-US" dirty="0" smtClean="0">
                <a:solidFill>
                  <a:schemeClr val="bg1"/>
                </a:solidFill>
              </a:rPr>
              <a:t> </a:t>
            </a:r>
            <a:r>
              <a:rPr lang="en-US" dirty="0" err="1" smtClean="0">
                <a:solidFill>
                  <a:schemeClr val="bg1"/>
                </a:solidFill>
              </a:rPr>
              <a:t>menurut</a:t>
            </a:r>
            <a:r>
              <a:rPr lang="en-US" dirty="0" smtClean="0">
                <a:solidFill>
                  <a:schemeClr val="bg1"/>
                </a:solidFill>
              </a:rPr>
              <a:t> Alex P. </a:t>
            </a:r>
            <a:r>
              <a:rPr lang="en-US" dirty="0" err="1" smtClean="0">
                <a:solidFill>
                  <a:schemeClr val="bg1"/>
                </a:solidFill>
              </a:rPr>
              <a:t>Schmid</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a:solidFill>
                  <a:schemeClr val="bg1"/>
                </a:solidFill>
              </a:rPr>
              <a:t>Alex P. </a:t>
            </a:r>
            <a:r>
              <a:rPr lang="en-US" dirty="0" err="1">
                <a:solidFill>
                  <a:schemeClr val="bg1"/>
                </a:solidFill>
              </a:rPr>
              <a:t>Schmid</a:t>
            </a:r>
            <a:r>
              <a:rPr lang="en-US" dirty="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papernya</a:t>
            </a:r>
            <a:r>
              <a:rPr lang="en-US" dirty="0" smtClean="0">
                <a:solidFill>
                  <a:schemeClr val="bg1"/>
                </a:solidFill>
              </a:rPr>
              <a:t> yang </a:t>
            </a:r>
            <a:r>
              <a:rPr lang="en-US" dirty="0" err="1" smtClean="0">
                <a:solidFill>
                  <a:schemeClr val="bg1"/>
                </a:solidFill>
              </a:rPr>
              <a:t>berjudul</a:t>
            </a:r>
            <a:r>
              <a:rPr lang="en-US" dirty="0" smtClean="0">
                <a:solidFill>
                  <a:schemeClr val="bg1"/>
                </a:solidFill>
              </a:rPr>
              <a:t> : </a:t>
            </a:r>
            <a:r>
              <a:rPr lang="en-US" dirty="0">
                <a:solidFill>
                  <a:schemeClr val="bg1"/>
                </a:solidFill>
              </a:rPr>
              <a:t>”Violent and Non-Violent Extremism: Two Sides of the Same Coin?” (ICCT Research Paper, May 2014) </a:t>
            </a:r>
            <a:r>
              <a:rPr lang="en-US" dirty="0" err="1" smtClean="0">
                <a:solidFill>
                  <a:schemeClr val="bg1"/>
                </a:solidFill>
              </a:rPr>
              <a:t>menyebutkan</a:t>
            </a:r>
            <a:r>
              <a:rPr lang="en-US" dirty="0" smtClean="0">
                <a:solidFill>
                  <a:schemeClr val="bg1"/>
                </a:solidFill>
              </a:rPr>
              <a:t> 20 </a:t>
            </a:r>
            <a:r>
              <a:rPr lang="en-US" dirty="0" err="1" smtClean="0">
                <a:solidFill>
                  <a:schemeClr val="bg1"/>
                </a:solidFill>
              </a:rPr>
              <a:t>indikator</a:t>
            </a:r>
            <a:r>
              <a:rPr lang="en-US" dirty="0" smtClean="0">
                <a:solidFill>
                  <a:schemeClr val="bg1"/>
                </a:solidFill>
              </a:rPr>
              <a:t> </a:t>
            </a:r>
            <a:r>
              <a:rPr lang="en-US" dirty="0" err="1" smtClean="0">
                <a:solidFill>
                  <a:schemeClr val="bg1"/>
                </a:solidFill>
              </a:rPr>
              <a:t>gerakan</a:t>
            </a:r>
            <a:r>
              <a:rPr lang="en-US" dirty="0" smtClean="0">
                <a:solidFill>
                  <a:schemeClr val="bg1"/>
                </a:solidFill>
              </a:rPr>
              <a:t> </a:t>
            </a:r>
            <a:r>
              <a:rPr lang="en-US" dirty="0" err="1" smtClean="0">
                <a:solidFill>
                  <a:schemeClr val="bg1"/>
                </a:solidFill>
              </a:rPr>
              <a:t>ektrimisme</a:t>
            </a:r>
            <a:r>
              <a:rPr lang="en-US" dirty="0" smtClean="0">
                <a:solidFill>
                  <a:schemeClr val="bg1"/>
                </a:solidFill>
              </a:rPr>
              <a:t> </a:t>
            </a:r>
            <a:r>
              <a:rPr lang="en-US" dirty="0" err="1" smtClean="0">
                <a:solidFill>
                  <a:schemeClr val="bg1"/>
                </a:solidFill>
              </a:rPr>
              <a:t>diantaranya</a:t>
            </a:r>
            <a:r>
              <a:rPr lang="en-US" dirty="0" smtClean="0">
                <a:solidFill>
                  <a:schemeClr val="bg1"/>
                </a:solidFill>
              </a:rPr>
              <a:t> : </a:t>
            </a:r>
          </a:p>
          <a:p>
            <a:r>
              <a:rPr lang="en-US" dirty="0" smtClean="0">
                <a:solidFill>
                  <a:schemeClr val="bg1"/>
                </a:solidFill>
              </a:rPr>
              <a:t>1. </a:t>
            </a:r>
            <a:r>
              <a:rPr lang="en-US" dirty="0">
                <a:solidFill>
                  <a:schemeClr val="bg1"/>
                </a:solidFill>
              </a:rPr>
              <a:t>Situate themselves outside the mainstream and reject the existing social, political or world order /</a:t>
            </a:r>
            <a:r>
              <a:rPr lang="en-US" i="1" dirty="0" err="1">
                <a:solidFill>
                  <a:schemeClr val="bg1"/>
                </a:solidFill>
              </a:rPr>
              <a:t>Gerakan</a:t>
            </a:r>
            <a:r>
              <a:rPr lang="en-US" i="1" dirty="0">
                <a:solidFill>
                  <a:schemeClr val="bg1"/>
                </a:solidFill>
              </a:rPr>
              <a:t> </a:t>
            </a:r>
            <a:r>
              <a:rPr lang="en-US" i="1" dirty="0" err="1">
                <a:solidFill>
                  <a:schemeClr val="bg1"/>
                </a:solidFill>
              </a:rPr>
              <a:t>ini</a:t>
            </a:r>
            <a:r>
              <a:rPr lang="en-US" i="1" dirty="0">
                <a:solidFill>
                  <a:schemeClr val="bg1"/>
                </a:solidFill>
              </a:rPr>
              <a:t> </a:t>
            </a:r>
            <a:r>
              <a:rPr lang="en-US" i="1" dirty="0" err="1">
                <a:solidFill>
                  <a:schemeClr val="bg1"/>
                </a:solidFill>
              </a:rPr>
              <a:t>memiliki</a:t>
            </a:r>
            <a:r>
              <a:rPr lang="en-US" i="1" dirty="0">
                <a:solidFill>
                  <a:schemeClr val="bg1"/>
                </a:solidFill>
              </a:rPr>
              <a:t> </a:t>
            </a:r>
            <a:r>
              <a:rPr lang="en-US" i="1" dirty="0" err="1">
                <a:solidFill>
                  <a:schemeClr val="bg1"/>
                </a:solidFill>
              </a:rPr>
              <a:t>kecenderungan</a:t>
            </a:r>
            <a:r>
              <a:rPr lang="en-US" i="1" dirty="0">
                <a:solidFill>
                  <a:schemeClr val="bg1"/>
                </a:solidFill>
              </a:rPr>
              <a:t> </a:t>
            </a:r>
            <a:r>
              <a:rPr lang="en-US" i="1" dirty="0" err="1">
                <a:solidFill>
                  <a:schemeClr val="bg1"/>
                </a:solidFill>
              </a:rPr>
              <a:t>untuk</a:t>
            </a:r>
            <a:r>
              <a:rPr lang="en-US" i="1" dirty="0">
                <a:solidFill>
                  <a:schemeClr val="bg1"/>
                </a:solidFill>
              </a:rPr>
              <a:t> </a:t>
            </a:r>
            <a:r>
              <a:rPr lang="en-US" i="1" dirty="0" err="1">
                <a:solidFill>
                  <a:schemeClr val="bg1"/>
                </a:solidFill>
              </a:rPr>
              <a:t>menempatkan</a:t>
            </a:r>
            <a:r>
              <a:rPr lang="en-US" i="1" dirty="0">
                <a:solidFill>
                  <a:schemeClr val="bg1"/>
                </a:solidFill>
              </a:rPr>
              <a:t> </a:t>
            </a:r>
            <a:r>
              <a:rPr lang="en-US" i="1" dirty="0" err="1">
                <a:solidFill>
                  <a:schemeClr val="bg1"/>
                </a:solidFill>
              </a:rPr>
              <a:t>diri</a:t>
            </a:r>
            <a:r>
              <a:rPr lang="en-US" i="1" dirty="0">
                <a:solidFill>
                  <a:schemeClr val="bg1"/>
                </a:solidFill>
              </a:rPr>
              <a:t> </a:t>
            </a:r>
            <a:r>
              <a:rPr lang="en-US" i="1" dirty="0" err="1">
                <a:solidFill>
                  <a:schemeClr val="bg1"/>
                </a:solidFill>
              </a:rPr>
              <a:t>mereka</a:t>
            </a:r>
            <a:r>
              <a:rPr lang="en-US" i="1" dirty="0">
                <a:solidFill>
                  <a:schemeClr val="bg1"/>
                </a:solidFill>
              </a:rPr>
              <a:t> di </a:t>
            </a:r>
            <a:r>
              <a:rPr lang="en-US" i="1" dirty="0" err="1">
                <a:solidFill>
                  <a:schemeClr val="bg1"/>
                </a:solidFill>
              </a:rPr>
              <a:t>luar</a:t>
            </a:r>
            <a:r>
              <a:rPr lang="en-US" i="1" dirty="0">
                <a:solidFill>
                  <a:schemeClr val="bg1"/>
                </a:solidFill>
              </a:rPr>
              <a:t> </a:t>
            </a:r>
            <a:r>
              <a:rPr lang="en-US" i="1" dirty="0" err="1">
                <a:solidFill>
                  <a:schemeClr val="bg1"/>
                </a:solidFill>
              </a:rPr>
              <a:t>arus</a:t>
            </a:r>
            <a:r>
              <a:rPr lang="en-US" i="1" dirty="0">
                <a:solidFill>
                  <a:schemeClr val="bg1"/>
                </a:solidFill>
              </a:rPr>
              <a:t> </a:t>
            </a:r>
            <a:r>
              <a:rPr lang="en-US" i="1" dirty="0" err="1">
                <a:solidFill>
                  <a:schemeClr val="bg1"/>
                </a:solidFill>
              </a:rPr>
              <a:t>utama</a:t>
            </a:r>
            <a:r>
              <a:rPr lang="en-US" i="1" dirty="0">
                <a:solidFill>
                  <a:schemeClr val="bg1"/>
                </a:solidFill>
              </a:rPr>
              <a:t> </a:t>
            </a:r>
            <a:r>
              <a:rPr lang="en-US" i="1" dirty="0" err="1">
                <a:solidFill>
                  <a:schemeClr val="bg1"/>
                </a:solidFill>
              </a:rPr>
              <a:t>atau</a:t>
            </a:r>
            <a:r>
              <a:rPr lang="en-US" i="1" dirty="0">
                <a:solidFill>
                  <a:schemeClr val="bg1"/>
                </a:solidFill>
              </a:rPr>
              <a:t> </a:t>
            </a:r>
            <a:r>
              <a:rPr lang="en-US" i="1" dirty="0" err="1">
                <a:solidFill>
                  <a:schemeClr val="bg1"/>
                </a:solidFill>
              </a:rPr>
              <a:t>menolak</a:t>
            </a:r>
            <a:r>
              <a:rPr lang="en-US" i="1" dirty="0">
                <a:solidFill>
                  <a:schemeClr val="bg1"/>
                </a:solidFill>
              </a:rPr>
              <a:t> </a:t>
            </a:r>
            <a:r>
              <a:rPr lang="en-US" i="1" dirty="0" err="1">
                <a:solidFill>
                  <a:schemeClr val="bg1"/>
                </a:solidFill>
              </a:rPr>
              <a:t>tatanan</a:t>
            </a:r>
            <a:r>
              <a:rPr lang="en-US" i="1" dirty="0">
                <a:solidFill>
                  <a:schemeClr val="bg1"/>
                </a:solidFill>
              </a:rPr>
              <a:t> </a:t>
            </a:r>
            <a:r>
              <a:rPr lang="en-US" i="1" dirty="0" err="1">
                <a:solidFill>
                  <a:schemeClr val="bg1"/>
                </a:solidFill>
              </a:rPr>
              <a:t>dunia</a:t>
            </a:r>
            <a:r>
              <a:rPr lang="en-US" i="1" dirty="0">
                <a:solidFill>
                  <a:schemeClr val="bg1"/>
                </a:solidFill>
              </a:rPr>
              <a:t>, </a:t>
            </a:r>
            <a:r>
              <a:rPr lang="en-US" i="1" dirty="0" err="1">
                <a:solidFill>
                  <a:schemeClr val="bg1"/>
                </a:solidFill>
              </a:rPr>
              <a:t>politik</a:t>
            </a:r>
            <a:r>
              <a:rPr lang="en-US" i="1" dirty="0">
                <a:solidFill>
                  <a:schemeClr val="bg1"/>
                </a:solidFill>
              </a:rPr>
              <a:t> </a:t>
            </a:r>
            <a:r>
              <a:rPr lang="en-US" i="1" dirty="0" err="1">
                <a:solidFill>
                  <a:schemeClr val="bg1"/>
                </a:solidFill>
              </a:rPr>
              <a:t>dan</a:t>
            </a:r>
            <a:r>
              <a:rPr lang="en-US" i="1" dirty="0">
                <a:solidFill>
                  <a:schemeClr val="bg1"/>
                </a:solidFill>
              </a:rPr>
              <a:t> social yang </a:t>
            </a:r>
            <a:r>
              <a:rPr lang="en-US" i="1" dirty="0" err="1" smtClean="0">
                <a:solidFill>
                  <a:schemeClr val="bg1"/>
                </a:solidFill>
              </a:rPr>
              <a:t>ada</a:t>
            </a:r>
            <a:endParaRPr lang="en-US" i="1" dirty="0" smtClean="0">
              <a:solidFill>
                <a:schemeClr val="bg1"/>
              </a:solidFill>
            </a:endParaRPr>
          </a:p>
          <a:p>
            <a:r>
              <a:rPr lang="en-US" dirty="0" smtClean="0">
                <a:solidFill>
                  <a:schemeClr val="bg1"/>
                </a:solidFill>
              </a:rPr>
              <a:t>2. Seek </a:t>
            </a:r>
            <a:r>
              <a:rPr lang="en-US" dirty="0">
                <a:solidFill>
                  <a:schemeClr val="bg1"/>
                </a:solidFill>
              </a:rPr>
              <a:t>to overthrow, with the help of a revolutionary vanguard, the political system in order to (re-) establish what they consider the natural order in society – whether this envisaged order be based on race, class, faith, ethnic superiority, or alleged tradition/ </a:t>
            </a:r>
            <a:r>
              <a:rPr lang="en-US" i="1" dirty="0" err="1">
                <a:solidFill>
                  <a:schemeClr val="bg1"/>
                </a:solidFill>
              </a:rPr>
              <a:t>Berusaha</a:t>
            </a:r>
            <a:r>
              <a:rPr lang="en-US" i="1" dirty="0">
                <a:solidFill>
                  <a:schemeClr val="bg1"/>
                </a:solidFill>
              </a:rPr>
              <a:t> </a:t>
            </a:r>
            <a:r>
              <a:rPr lang="en-US" i="1" dirty="0" err="1">
                <a:solidFill>
                  <a:schemeClr val="bg1"/>
                </a:solidFill>
              </a:rPr>
              <a:t>menggulingkan</a:t>
            </a:r>
            <a:r>
              <a:rPr lang="en-US" i="1" dirty="0">
                <a:solidFill>
                  <a:schemeClr val="bg1"/>
                </a:solidFill>
              </a:rPr>
              <a:t> </a:t>
            </a:r>
            <a:r>
              <a:rPr lang="en-US" i="1" dirty="0" err="1">
                <a:solidFill>
                  <a:schemeClr val="bg1"/>
                </a:solidFill>
              </a:rPr>
              <a:t>tatanan</a:t>
            </a:r>
            <a:r>
              <a:rPr lang="en-US" i="1" dirty="0">
                <a:solidFill>
                  <a:schemeClr val="bg1"/>
                </a:solidFill>
              </a:rPr>
              <a:t> </a:t>
            </a:r>
            <a:r>
              <a:rPr lang="en-US" i="1" dirty="0" err="1">
                <a:solidFill>
                  <a:schemeClr val="bg1"/>
                </a:solidFill>
              </a:rPr>
              <a:t>politik</a:t>
            </a:r>
            <a:r>
              <a:rPr lang="en-US" i="1" dirty="0">
                <a:solidFill>
                  <a:schemeClr val="bg1"/>
                </a:solidFill>
              </a:rPr>
              <a:t> </a:t>
            </a:r>
            <a:r>
              <a:rPr lang="en-US" i="1" dirty="0" err="1">
                <a:solidFill>
                  <a:schemeClr val="bg1"/>
                </a:solidFill>
              </a:rPr>
              <a:t>dalam</a:t>
            </a:r>
            <a:r>
              <a:rPr lang="en-US" i="1" dirty="0">
                <a:solidFill>
                  <a:schemeClr val="bg1"/>
                </a:solidFill>
              </a:rPr>
              <a:t> </a:t>
            </a:r>
            <a:r>
              <a:rPr lang="en-US" i="1" dirty="0" err="1">
                <a:solidFill>
                  <a:schemeClr val="bg1"/>
                </a:solidFill>
              </a:rPr>
              <a:t>rangka</a:t>
            </a:r>
            <a:r>
              <a:rPr lang="en-US" i="1" dirty="0">
                <a:solidFill>
                  <a:schemeClr val="bg1"/>
                </a:solidFill>
              </a:rPr>
              <a:t> </a:t>
            </a:r>
            <a:r>
              <a:rPr lang="en-US" i="1" dirty="0" err="1">
                <a:solidFill>
                  <a:schemeClr val="bg1"/>
                </a:solidFill>
              </a:rPr>
              <a:t>membangun</a:t>
            </a:r>
            <a:r>
              <a:rPr lang="en-US" i="1" dirty="0">
                <a:solidFill>
                  <a:schemeClr val="bg1"/>
                </a:solidFill>
              </a:rPr>
              <a:t> </a:t>
            </a:r>
            <a:r>
              <a:rPr lang="en-US" i="1" dirty="0" err="1">
                <a:solidFill>
                  <a:schemeClr val="bg1"/>
                </a:solidFill>
              </a:rPr>
              <a:t>kembali</a:t>
            </a:r>
            <a:r>
              <a:rPr lang="en-US" i="1" dirty="0">
                <a:solidFill>
                  <a:schemeClr val="bg1"/>
                </a:solidFill>
              </a:rPr>
              <a:t> </a:t>
            </a:r>
            <a:r>
              <a:rPr lang="en-US" i="1" dirty="0" err="1">
                <a:solidFill>
                  <a:schemeClr val="bg1"/>
                </a:solidFill>
              </a:rPr>
              <a:t>apa</a:t>
            </a:r>
            <a:r>
              <a:rPr lang="en-US" i="1" dirty="0">
                <a:solidFill>
                  <a:schemeClr val="bg1"/>
                </a:solidFill>
              </a:rPr>
              <a:t> yang </a:t>
            </a:r>
            <a:r>
              <a:rPr lang="en-US" i="1" dirty="0" err="1">
                <a:solidFill>
                  <a:schemeClr val="bg1"/>
                </a:solidFill>
              </a:rPr>
              <a:t>mereka</a:t>
            </a:r>
            <a:r>
              <a:rPr lang="en-US" i="1" dirty="0">
                <a:solidFill>
                  <a:schemeClr val="bg1"/>
                </a:solidFill>
              </a:rPr>
              <a:t> </a:t>
            </a:r>
            <a:r>
              <a:rPr lang="en-US" i="1" dirty="0" err="1">
                <a:solidFill>
                  <a:schemeClr val="bg1"/>
                </a:solidFill>
              </a:rPr>
              <a:t>pertimbangkan</a:t>
            </a:r>
            <a:r>
              <a:rPr lang="en-US" i="1" dirty="0">
                <a:solidFill>
                  <a:schemeClr val="bg1"/>
                </a:solidFill>
              </a:rPr>
              <a:t> </a:t>
            </a:r>
            <a:r>
              <a:rPr lang="en-US" i="1" dirty="0" err="1" smtClean="0">
                <a:solidFill>
                  <a:schemeClr val="bg1"/>
                </a:solidFill>
              </a:rPr>
              <a:t>tatanan</a:t>
            </a:r>
            <a:r>
              <a:rPr lang="en-US" i="1" dirty="0" smtClean="0">
                <a:solidFill>
                  <a:schemeClr val="bg1"/>
                </a:solidFill>
              </a:rPr>
              <a:t> </a:t>
            </a:r>
            <a:r>
              <a:rPr lang="en-US" i="1" dirty="0" err="1" smtClean="0">
                <a:solidFill>
                  <a:schemeClr val="bg1"/>
                </a:solidFill>
              </a:rPr>
              <a:t>alamiyah</a:t>
            </a:r>
            <a:r>
              <a:rPr lang="en-US" i="1" dirty="0" smtClean="0">
                <a:solidFill>
                  <a:schemeClr val="bg1"/>
                </a:solidFill>
              </a:rPr>
              <a:t> </a:t>
            </a:r>
            <a:r>
              <a:rPr lang="en-US" i="1" dirty="0">
                <a:solidFill>
                  <a:schemeClr val="bg1"/>
                </a:solidFill>
              </a:rPr>
              <a:t>di </a:t>
            </a:r>
            <a:r>
              <a:rPr lang="en-US" i="1" dirty="0" err="1">
                <a:solidFill>
                  <a:schemeClr val="bg1"/>
                </a:solidFill>
              </a:rPr>
              <a:t>dalam</a:t>
            </a:r>
            <a:r>
              <a:rPr lang="en-US" i="1" dirty="0">
                <a:solidFill>
                  <a:schemeClr val="bg1"/>
                </a:solidFill>
              </a:rPr>
              <a:t> </a:t>
            </a:r>
            <a:r>
              <a:rPr lang="en-US" i="1" dirty="0" err="1">
                <a:solidFill>
                  <a:schemeClr val="bg1"/>
                </a:solidFill>
              </a:rPr>
              <a:t>masyarakat</a:t>
            </a:r>
            <a:r>
              <a:rPr lang="en-US" i="1" dirty="0">
                <a:solidFill>
                  <a:schemeClr val="bg1"/>
                </a:solidFill>
              </a:rPr>
              <a:t>, </a:t>
            </a:r>
            <a:r>
              <a:rPr lang="en-US" i="1" dirty="0" err="1">
                <a:solidFill>
                  <a:schemeClr val="bg1"/>
                </a:solidFill>
              </a:rPr>
              <a:t>apakah</a:t>
            </a:r>
            <a:r>
              <a:rPr lang="en-US" i="1" dirty="0">
                <a:solidFill>
                  <a:schemeClr val="bg1"/>
                </a:solidFill>
              </a:rPr>
              <a:t> </a:t>
            </a:r>
            <a:r>
              <a:rPr lang="en-US" i="1" dirty="0" err="1">
                <a:solidFill>
                  <a:schemeClr val="bg1"/>
                </a:solidFill>
              </a:rPr>
              <a:t>ini</a:t>
            </a:r>
            <a:r>
              <a:rPr lang="en-US" i="1" dirty="0">
                <a:solidFill>
                  <a:schemeClr val="bg1"/>
                </a:solidFill>
              </a:rPr>
              <a:t> </a:t>
            </a:r>
            <a:r>
              <a:rPr lang="en-US" i="1" dirty="0" err="1">
                <a:solidFill>
                  <a:schemeClr val="bg1"/>
                </a:solidFill>
              </a:rPr>
              <a:t>didasarkan</a:t>
            </a:r>
            <a:r>
              <a:rPr lang="en-US" i="1" dirty="0">
                <a:solidFill>
                  <a:schemeClr val="bg1"/>
                </a:solidFill>
              </a:rPr>
              <a:t> </a:t>
            </a:r>
            <a:r>
              <a:rPr lang="en-US" i="1" dirty="0" err="1">
                <a:solidFill>
                  <a:schemeClr val="bg1"/>
                </a:solidFill>
              </a:rPr>
              <a:t>pada</a:t>
            </a:r>
            <a:r>
              <a:rPr lang="en-US" i="1" dirty="0">
                <a:solidFill>
                  <a:schemeClr val="bg1"/>
                </a:solidFill>
              </a:rPr>
              <a:t> </a:t>
            </a:r>
            <a:r>
              <a:rPr lang="en-US" i="1" dirty="0" err="1">
                <a:solidFill>
                  <a:schemeClr val="bg1"/>
                </a:solidFill>
              </a:rPr>
              <a:t>ras</a:t>
            </a:r>
            <a:r>
              <a:rPr lang="en-US" i="1" dirty="0">
                <a:solidFill>
                  <a:schemeClr val="bg1"/>
                </a:solidFill>
              </a:rPr>
              <a:t>, </a:t>
            </a:r>
            <a:r>
              <a:rPr lang="en-US" i="1" dirty="0" err="1">
                <a:solidFill>
                  <a:schemeClr val="bg1"/>
                </a:solidFill>
              </a:rPr>
              <a:t>kelas</a:t>
            </a:r>
            <a:r>
              <a:rPr lang="en-US" i="1" dirty="0">
                <a:solidFill>
                  <a:schemeClr val="bg1"/>
                </a:solidFill>
              </a:rPr>
              <a:t>, </a:t>
            </a:r>
            <a:r>
              <a:rPr lang="en-US" i="1" dirty="0" err="1">
                <a:solidFill>
                  <a:schemeClr val="bg1"/>
                </a:solidFill>
              </a:rPr>
              <a:t>keyakinan</a:t>
            </a:r>
            <a:r>
              <a:rPr lang="en-US" i="1" dirty="0">
                <a:solidFill>
                  <a:schemeClr val="bg1"/>
                </a:solidFill>
              </a:rPr>
              <a:t>, </a:t>
            </a:r>
            <a:r>
              <a:rPr lang="en-US" i="1" dirty="0" err="1">
                <a:solidFill>
                  <a:schemeClr val="bg1"/>
                </a:solidFill>
              </a:rPr>
              <a:t>superioritas</a:t>
            </a:r>
            <a:r>
              <a:rPr lang="en-US" i="1" dirty="0">
                <a:solidFill>
                  <a:schemeClr val="bg1"/>
                </a:solidFill>
              </a:rPr>
              <a:t> </a:t>
            </a:r>
            <a:r>
              <a:rPr lang="en-US" i="1" dirty="0" err="1" smtClean="0">
                <a:solidFill>
                  <a:schemeClr val="bg1"/>
                </a:solidFill>
              </a:rPr>
              <a:t>etnis</a:t>
            </a:r>
            <a:r>
              <a:rPr lang="en-US" i="1" dirty="0">
                <a:solidFill>
                  <a:schemeClr val="bg1"/>
                </a:solidFill>
              </a:rPr>
              <a:t>.</a:t>
            </a:r>
            <a:r>
              <a:rPr lang="en-US" i="1" dirty="0" smtClean="0">
                <a:solidFill>
                  <a:schemeClr val="bg1"/>
                </a:solidFill>
              </a:rPr>
              <a:t> </a:t>
            </a:r>
            <a:endParaRPr lang="en-US" dirty="0">
              <a:solidFill>
                <a:schemeClr val="bg1"/>
              </a:solidFill>
            </a:endParaRPr>
          </a:p>
          <a:p>
            <a:endParaRPr lang="en-US" dirty="0"/>
          </a:p>
        </p:txBody>
      </p:sp>
    </p:spTree>
    <p:extLst>
      <p:ext uri="{BB962C8B-B14F-4D97-AF65-F5344CB8AC3E}">
        <p14:creationId xmlns:p14="http://schemas.microsoft.com/office/powerpoint/2010/main" val="142364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solidFill>
              </a:rPr>
              <a:t>Latar Belakang </a:t>
            </a:r>
          </a:p>
        </p:txBody>
      </p:sp>
      <p:sp>
        <p:nvSpPr>
          <p:cNvPr id="3" name="Content Placeholder 2"/>
          <p:cNvSpPr>
            <a:spLocks noGrp="1"/>
          </p:cNvSpPr>
          <p:nvPr>
            <p:ph idx="1"/>
          </p:nvPr>
        </p:nvSpPr>
        <p:spPr/>
        <p:txBody>
          <a:bodyPr>
            <a:normAutofit/>
          </a:bodyPr>
          <a:lstStyle/>
          <a:p>
            <a:pPr lvl="0"/>
            <a:endParaRPr lang="id-ID" sz="2100" dirty="0"/>
          </a:p>
          <a:p>
            <a:pPr lvl="0"/>
            <a:r>
              <a:rPr lang="id-ID" sz="2400" dirty="0">
                <a:solidFill>
                  <a:schemeClr val="bg1"/>
                </a:solidFill>
              </a:rPr>
              <a:t>Kekerasan dan </a:t>
            </a:r>
            <a:r>
              <a:rPr lang="id-ID" sz="2400" dirty="0" err="1">
                <a:solidFill>
                  <a:schemeClr val="bg1"/>
                </a:solidFill>
              </a:rPr>
              <a:t>ekstrimisme</a:t>
            </a:r>
            <a:r>
              <a:rPr lang="id-ID" sz="2400" dirty="0">
                <a:solidFill>
                  <a:schemeClr val="bg1"/>
                </a:solidFill>
              </a:rPr>
              <a:t> keagamaan merupakan fenomena dan tantangan global.</a:t>
            </a:r>
          </a:p>
          <a:p>
            <a:pPr lvl="0"/>
            <a:r>
              <a:rPr lang="id-ID" sz="2400" dirty="0">
                <a:solidFill>
                  <a:schemeClr val="bg1"/>
                </a:solidFill>
              </a:rPr>
              <a:t>Cita-cita bangsa Indonesia adalah : </a:t>
            </a:r>
          </a:p>
          <a:p>
            <a:pPr lvl="0"/>
            <a:r>
              <a:rPr lang="id-ID" sz="2400" dirty="0">
                <a:solidFill>
                  <a:schemeClr val="bg1"/>
                </a:solidFill>
              </a:rPr>
              <a:t>“</a:t>
            </a:r>
            <a:r>
              <a:rPr lang="en-US" sz="2400" dirty="0" err="1">
                <a:solidFill>
                  <a:schemeClr val="bg1"/>
                </a:solidFill>
              </a:rPr>
              <a:t>untuk</a:t>
            </a:r>
            <a:r>
              <a:rPr lang="en-US" sz="2400" dirty="0">
                <a:solidFill>
                  <a:schemeClr val="bg1"/>
                </a:solidFill>
              </a:rPr>
              <a:t> </a:t>
            </a:r>
            <a:r>
              <a:rPr lang="en-US" sz="2400" dirty="0" err="1">
                <a:solidFill>
                  <a:schemeClr val="bg1"/>
                </a:solidFill>
              </a:rPr>
              <a:t>membentuk</a:t>
            </a:r>
            <a:r>
              <a:rPr lang="en-US" sz="2400" dirty="0">
                <a:solidFill>
                  <a:schemeClr val="bg1"/>
                </a:solidFill>
              </a:rPr>
              <a:t> </a:t>
            </a:r>
            <a:r>
              <a:rPr lang="en-US" sz="2400" dirty="0" err="1">
                <a:solidFill>
                  <a:schemeClr val="bg1"/>
                </a:solidFill>
              </a:rPr>
              <a:t>suatu</a:t>
            </a:r>
            <a:r>
              <a:rPr lang="en-US" sz="2400" dirty="0">
                <a:solidFill>
                  <a:schemeClr val="bg1"/>
                </a:solidFill>
              </a:rPr>
              <a:t> </a:t>
            </a:r>
            <a:r>
              <a:rPr lang="en-US" sz="2400" dirty="0" err="1">
                <a:solidFill>
                  <a:schemeClr val="bg1"/>
                </a:solidFill>
              </a:rPr>
              <a:t>Pemerintah</a:t>
            </a:r>
            <a:r>
              <a:rPr lang="en-US" sz="2400" dirty="0">
                <a:solidFill>
                  <a:schemeClr val="bg1"/>
                </a:solidFill>
              </a:rPr>
              <a:t> Negara Indonesia yang </a:t>
            </a:r>
            <a:r>
              <a:rPr lang="en-US" sz="2400" dirty="0" err="1">
                <a:solidFill>
                  <a:schemeClr val="bg1"/>
                </a:solidFill>
              </a:rPr>
              <a:t>melindungi</a:t>
            </a:r>
            <a:r>
              <a:rPr lang="en-US" sz="2400" dirty="0">
                <a:solidFill>
                  <a:schemeClr val="bg1"/>
                </a:solidFill>
              </a:rPr>
              <a:t> </a:t>
            </a:r>
            <a:r>
              <a:rPr lang="en-US" sz="2400" dirty="0" err="1">
                <a:solidFill>
                  <a:schemeClr val="bg1"/>
                </a:solidFill>
              </a:rPr>
              <a:t>segenap</a:t>
            </a:r>
            <a:r>
              <a:rPr lang="en-US" sz="2400" dirty="0">
                <a:solidFill>
                  <a:schemeClr val="bg1"/>
                </a:solidFill>
              </a:rPr>
              <a:t> </a:t>
            </a:r>
            <a:r>
              <a:rPr lang="en-US" sz="2400" dirty="0" err="1">
                <a:solidFill>
                  <a:schemeClr val="bg1"/>
                </a:solidFill>
              </a:rPr>
              <a:t>bangsa</a:t>
            </a:r>
            <a:r>
              <a:rPr lang="en-US" sz="2400" dirty="0">
                <a:solidFill>
                  <a:schemeClr val="bg1"/>
                </a:solidFill>
              </a:rPr>
              <a:t> Indonesia </a:t>
            </a:r>
            <a:r>
              <a:rPr lang="en-US" sz="2400" dirty="0" err="1">
                <a:solidFill>
                  <a:schemeClr val="bg1"/>
                </a:solidFill>
              </a:rPr>
              <a:t>dan</a:t>
            </a:r>
            <a:r>
              <a:rPr lang="en-US" sz="2400" dirty="0">
                <a:solidFill>
                  <a:schemeClr val="bg1"/>
                </a:solidFill>
              </a:rPr>
              <a:t> </a:t>
            </a:r>
            <a:r>
              <a:rPr lang="en-US" sz="2400" dirty="0" err="1">
                <a:solidFill>
                  <a:schemeClr val="bg1"/>
                </a:solidFill>
              </a:rPr>
              <a:t>seluruh</a:t>
            </a:r>
            <a:r>
              <a:rPr lang="en-US" sz="2400" dirty="0">
                <a:solidFill>
                  <a:schemeClr val="bg1"/>
                </a:solidFill>
              </a:rPr>
              <a:t> </a:t>
            </a:r>
            <a:r>
              <a:rPr lang="en-US" sz="2400" dirty="0" err="1">
                <a:solidFill>
                  <a:schemeClr val="bg1"/>
                </a:solidFill>
              </a:rPr>
              <a:t>tumpah</a:t>
            </a:r>
            <a:r>
              <a:rPr lang="en-US" sz="2400" dirty="0">
                <a:solidFill>
                  <a:schemeClr val="bg1"/>
                </a:solidFill>
              </a:rPr>
              <a:t> </a:t>
            </a:r>
            <a:r>
              <a:rPr lang="en-US" sz="2400" dirty="0" err="1">
                <a:solidFill>
                  <a:schemeClr val="bg1"/>
                </a:solidFill>
              </a:rPr>
              <a:t>darah</a:t>
            </a:r>
            <a:r>
              <a:rPr lang="en-US" sz="2400" dirty="0">
                <a:solidFill>
                  <a:schemeClr val="bg1"/>
                </a:solidFill>
              </a:rPr>
              <a:t> Indonesia </a:t>
            </a:r>
            <a:r>
              <a:rPr lang="en-US" sz="2400" dirty="0" err="1">
                <a:solidFill>
                  <a:schemeClr val="bg1"/>
                </a:solidFill>
              </a:rPr>
              <a:t>dan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memajukan</a:t>
            </a:r>
            <a:r>
              <a:rPr lang="en-US" sz="2400" dirty="0">
                <a:solidFill>
                  <a:schemeClr val="bg1"/>
                </a:solidFill>
              </a:rPr>
              <a:t> </a:t>
            </a:r>
            <a:r>
              <a:rPr lang="en-US" sz="2400" dirty="0" err="1">
                <a:solidFill>
                  <a:schemeClr val="bg1"/>
                </a:solidFill>
              </a:rPr>
              <a:t>kesejahteraan</a:t>
            </a:r>
            <a:r>
              <a:rPr lang="en-US" sz="2400" dirty="0">
                <a:solidFill>
                  <a:schemeClr val="bg1"/>
                </a:solidFill>
              </a:rPr>
              <a:t> </a:t>
            </a:r>
            <a:r>
              <a:rPr lang="en-US" sz="2400" dirty="0" err="1">
                <a:solidFill>
                  <a:schemeClr val="bg1"/>
                </a:solidFill>
              </a:rPr>
              <a:t>umum</a:t>
            </a:r>
            <a:r>
              <a:rPr lang="en-US" sz="2400" dirty="0">
                <a:solidFill>
                  <a:schemeClr val="bg1"/>
                </a:solidFill>
              </a:rPr>
              <a:t>, </a:t>
            </a:r>
            <a:r>
              <a:rPr lang="en-US" sz="2400" dirty="0" err="1">
                <a:solidFill>
                  <a:schemeClr val="bg1"/>
                </a:solidFill>
              </a:rPr>
              <a:t>mencerdaskan</a:t>
            </a:r>
            <a:r>
              <a:rPr lang="en-US" sz="2400" dirty="0">
                <a:solidFill>
                  <a:schemeClr val="bg1"/>
                </a:solidFill>
              </a:rPr>
              <a:t> </a:t>
            </a:r>
            <a:r>
              <a:rPr lang="en-US" sz="2400" dirty="0" err="1">
                <a:solidFill>
                  <a:schemeClr val="bg1"/>
                </a:solidFill>
              </a:rPr>
              <a:t>kehidupan</a:t>
            </a:r>
            <a:r>
              <a:rPr lang="en-US" sz="2400" dirty="0">
                <a:solidFill>
                  <a:schemeClr val="bg1"/>
                </a:solidFill>
              </a:rPr>
              <a:t> </a:t>
            </a:r>
            <a:r>
              <a:rPr lang="en-US" sz="2400" dirty="0" err="1">
                <a:solidFill>
                  <a:schemeClr val="bg1"/>
                </a:solidFill>
              </a:rPr>
              <a:t>bangsa</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ikut</a:t>
            </a:r>
            <a:r>
              <a:rPr lang="en-US" sz="2400" dirty="0">
                <a:solidFill>
                  <a:schemeClr val="bg1"/>
                </a:solidFill>
              </a:rPr>
              <a:t> </a:t>
            </a:r>
            <a:r>
              <a:rPr lang="en-US" sz="2400" dirty="0" err="1">
                <a:solidFill>
                  <a:schemeClr val="bg1"/>
                </a:solidFill>
              </a:rPr>
              <a:t>melaksanakan</a:t>
            </a:r>
            <a:r>
              <a:rPr lang="en-US" sz="2400" dirty="0">
                <a:solidFill>
                  <a:schemeClr val="bg1"/>
                </a:solidFill>
              </a:rPr>
              <a:t> </a:t>
            </a:r>
            <a:r>
              <a:rPr lang="en-US" sz="2400" dirty="0" err="1">
                <a:solidFill>
                  <a:schemeClr val="bg1"/>
                </a:solidFill>
              </a:rPr>
              <a:t>ketertiban</a:t>
            </a:r>
            <a:r>
              <a:rPr lang="en-US" sz="2400" dirty="0">
                <a:solidFill>
                  <a:schemeClr val="bg1"/>
                </a:solidFill>
              </a:rPr>
              <a:t> </a:t>
            </a:r>
            <a:r>
              <a:rPr lang="en-US" sz="2400" dirty="0" err="1">
                <a:solidFill>
                  <a:schemeClr val="bg1"/>
                </a:solidFill>
              </a:rPr>
              <a:t>dunia</a:t>
            </a:r>
            <a:r>
              <a:rPr lang="en-US" sz="2400" dirty="0">
                <a:solidFill>
                  <a:schemeClr val="bg1"/>
                </a:solidFill>
              </a:rPr>
              <a:t> yang </a:t>
            </a:r>
            <a:r>
              <a:rPr lang="en-US" sz="2400" dirty="0" err="1">
                <a:solidFill>
                  <a:schemeClr val="bg1"/>
                </a:solidFill>
              </a:rPr>
              <a:t>berdasarkan</a:t>
            </a:r>
            <a:r>
              <a:rPr lang="en-US" sz="2400" dirty="0">
                <a:solidFill>
                  <a:schemeClr val="bg1"/>
                </a:solidFill>
              </a:rPr>
              <a:t> </a:t>
            </a:r>
            <a:r>
              <a:rPr lang="en-US" sz="2400" dirty="0" err="1">
                <a:solidFill>
                  <a:schemeClr val="bg1"/>
                </a:solidFill>
              </a:rPr>
              <a:t>kemerdekaan</a:t>
            </a:r>
            <a:r>
              <a:rPr lang="en-US" sz="2400" dirty="0">
                <a:solidFill>
                  <a:schemeClr val="bg1"/>
                </a:solidFill>
              </a:rPr>
              <a:t>, </a:t>
            </a:r>
            <a:r>
              <a:rPr lang="en-US" sz="2400" dirty="0" err="1">
                <a:solidFill>
                  <a:schemeClr val="bg1"/>
                </a:solidFill>
              </a:rPr>
              <a:t>perdamaian</a:t>
            </a:r>
            <a:r>
              <a:rPr lang="en-US" sz="2400" dirty="0">
                <a:solidFill>
                  <a:schemeClr val="bg1"/>
                </a:solidFill>
              </a:rPr>
              <a:t> </a:t>
            </a:r>
            <a:r>
              <a:rPr lang="en-US" sz="2400" dirty="0" err="1">
                <a:solidFill>
                  <a:schemeClr val="bg1"/>
                </a:solidFill>
              </a:rPr>
              <a:t>abadi</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dirty="0" err="1">
                <a:solidFill>
                  <a:schemeClr val="bg1"/>
                </a:solidFill>
              </a:rPr>
              <a:t>keadilan</a:t>
            </a:r>
            <a:r>
              <a:rPr lang="en-US" sz="2400" dirty="0">
                <a:solidFill>
                  <a:schemeClr val="bg1"/>
                </a:solidFill>
              </a:rPr>
              <a:t> </a:t>
            </a:r>
            <a:r>
              <a:rPr lang="en-US" sz="2400" dirty="0" err="1">
                <a:solidFill>
                  <a:schemeClr val="bg1"/>
                </a:solidFill>
              </a:rPr>
              <a:t>sosial</a:t>
            </a:r>
            <a:r>
              <a:rPr lang="en-US" sz="2400" dirty="0">
                <a:solidFill>
                  <a:schemeClr val="bg1"/>
                </a:solidFill>
              </a:rPr>
              <a:t>,</a:t>
            </a:r>
            <a:r>
              <a:rPr lang="id-ID" sz="2400" dirty="0">
                <a:solidFill>
                  <a:schemeClr val="bg1"/>
                </a:solidFill>
              </a:rPr>
              <a:t>” (alinea keempat UUD 1945)</a:t>
            </a:r>
          </a:p>
          <a:p>
            <a:endParaRPr lang="id-ID" sz="2400" dirty="0">
              <a:solidFill>
                <a:schemeClr val="bg1"/>
              </a:solidFill>
            </a:endParaRPr>
          </a:p>
        </p:txBody>
      </p:sp>
    </p:spTree>
    <p:extLst>
      <p:ext uri="{BB962C8B-B14F-4D97-AF65-F5344CB8AC3E}">
        <p14:creationId xmlns:p14="http://schemas.microsoft.com/office/powerpoint/2010/main" val="272925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solidFill>
                  <a:schemeClr val="bg1"/>
                </a:solidFill>
              </a:rPr>
              <a:t>3. Are usually in possession of an ideological </a:t>
            </a:r>
            <a:r>
              <a:rPr lang="en-US" sz="2400" dirty="0" err="1">
                <a:solidFill>
                  <a:schemeClr val="bg1"/>
                </a:solidFill>
              </a:rPr>
              <a:t>programme</a:t>
            </a:r>
            <a:r>
              <a:rPr lang="en-US" sz="2400" dirty="0">
                <a:solidFill>
                  <a:schemeClr val="bg1"/>
                </a:solidFill>
              </a:rPr>
              <a:t> or action plan aimed at taking and holding communal or state power/ </a:t>
            </a:r>
            <a:r>
              <a:rPr lang="en-US" sz="2400" i="1" dirty="0" err="1">
                <a:solidFill>
                  <a:schemeClr val="bg1"/>
                </a:solidFill>
              </a:rPr>
              <a:t>Memiliki</a:t>
            </a:r>
            <a:r>
              <a:rPr lang="en-US" sz="2400" i="1" dirty="0">
                <a:solidFill>
                  <a:schemeClr val="bg1"/>
                </a:solidFill>
              </a:rPr>
              <a:t> program </a:t>
            </a:r>
            <a:r>
              <a:rPr lang="en-US" sz="2400" i="1" dirty="0" err="1">
                <a:solidFill>
                  <a:schemeClr val="bg1"/>
                </a:solidFill>
              </a:rPr>
              <a:t>ideologi</a:t>
            </a:r>
            <a:r>
              <a:rPr lang="en-US" sz="2400" i="1" dirty="0">
                <a:solidFill>
                  <a:schemeClr val="bg1"/>
                </a:solidFill>
              </a:rPr>
              <a:t> </a:t>
            </a:r>
            <a:r>
              <a:rPr lang="en-US" sz="2400" i="1" dirty="0" err="1">
                <a:solidFill>
                  <a:schemeClr val="bg1"/>
                </a:solidFill>
              </a:rPr>
              <a:t>dan</a:t>
            </a:r>
            <a:r>
              <a:rPr lang="en-US" sz="2400" i="1" dirty="0">
                <a:solidFill>
                  <a:schemeClr val="bg1"/>
                </a:solidFill>
              </a:rPr>
              <a:t> </a:t>
            </a:r>
            <a:r>
              <a:rPr lang="en-US" sz="2400" i="1" dirty="0" err="1">
                <a:solidFill>
                  <a:schemeClr val="bg1"/>
                </a:solidFill>
              </a:rPr>
              <a:t>perencanaan</a:t>
            </a:r>
            <a:r>
              <a:rPr lang="en-US" sz="2400" i="1" dirty="0">
                <a:solidFill>
                  <a:schemeClr val="bg1"/>
                </a:solidFill>
              </a:rPr>
              <a:t> </a:t>
            </a:r>
            <a:r>
              <a:rPr lang="en-US" sz="2400" i="1" dirty="0" err="1">
                <a:solidFill>
                  <a:schemeClr val="bg1"/>
                </a:solidFill>
              </a:rPr>
              <a:t>aksi</a:t>
            </a:r>
            <a:r>
              <a:rPr lang="en-US" sz="2400" i="1" dirty="0">
                <a:solidFill>
                  <a:schemeClr val="bg1"/>
                </a:solidFill>
              </a:rPr>
              <a:t> yang </a:t>
            </a:r>
            <a:r>
              <a:rPr lang="en-US" sz="2400" i="1" dirty="0" err="1">
                <a:solidFill>
                  <a:schemeClr val="bg1"/>
                </a:solidFill>
              </a:rPr>
              <a:t>ditujukan</a:t>
            </a:r>
            <a:r>
              <a:rPr lang="en-US" sz="2400" i="1" dirty="0">
                <a:solidFill>
                  <a:schemeClr val="bg1"/>
                </a:solidFill>
              </a:rPr>
              <a:t> </a:t>
            </a:r>
            <a:r>
              <a:rPr lang="en-US" sz="2400" i="1" dirty="0" err="1">
                <a:solidFill>
                  <a:schemeClr val="bg1"/>
                </a:solidFill>
              </a:rPr>
              <a:t>untuk</a:t>
            </a:r>
            <a:r>
              <a:rPr lang="en-US" sz="2400" i="1" dirty="0">
                <a:solidFill>
                  <a:schemeClr val="bg1"/>
                </a:solidFill>
              </a:rPr>
              <a:t> </a:t>
            </a:r>
            <a:r>
              <a:rPr lang="en-US" sz="2400" i="1" dirty="0" err="1">
                <a:solidFill>
                  <a:schemeClr val="bg1"/>
                </a:solidFill>
              </a:rPr>
              <a:t>meraih</a:t>
            </a:r>
            <a:r>
              <a:rPr lang="en-US" sz="2400" i="1" dirty="0">
                <a:solidFill>
                  <a:schemeClr val="bg1"/>
                </a:solidFill>
              </a:rPr>
              <a:t> </a:t>
            </a:r>
            <a:r>
              <a:rPr lang="en-US" sz="2400" i="1" dirty="0" err="1">
                <a:solidFill>
                  <a:schemeClr val="bg1"/>
                </a:solidFill>
              </a:rPr>
              <a:t>kekuasaan</a:t>
            </a:r>
            <a:r>
              <a:rPr lang="en-US" sz="2400" i="1" dirty="0">
                <a:solidFill>
                  <a:schemeClr val="bg1"/>
                </a:solidFill>
              </a:rPr>
              <a:t> </a:t>
            </a:r>
            <a:r>
              <a:rPr lang="en-US" sz="2400" i="1" dirty="0" err="1">
                <a:solidFill>
                  <a:schemeClr val="bg1"/>
                </a:solidFill>
              </a:rPr>
              <a:t>politik</a:t>
            </a:r>
            <a:r>
              <a:rPr lang="en-US" sz="2400" i="1" dirty="0">
                <a:solidFill>
                  <a:schemeClr val="bg1"/>
                </a:solidFill>
              </a:rPr>
              <a:t> </a:t>
            </a:r>
            <a:r>
              <a:rPr lang="en-US" sz="2400" i="1" dirty="0" err="1">
                <a:solidFill>
                  <a:schemeClr val="bg1"/>
                </a:solidFill>
              </a:rPr>
              <a:t>atau</a:t>
            </a:r>
            <a:r>
              <a:rPr lang="en-US" sz="2400" i="1" dirty="0">
                <a:solidFill>
                  <a:schemeClr val="bg1"/>
                </a:solidFill>
              </a:rPr>
              <a:t> </a:t>
            </a:r>
            <a:r>
              <a:rPr lang="en-US" sz="2400" i="1" dirty="0" err="1">
                <a:solidFill>
                  <a:schemeClr val="bg1"/>
                </a:solidFill>
              </a:rPr>
              <a:t>komunal</a:t>
            </a:r>
            <a:r>
              <a:rPr lang="en-US" sz="2400" i="1" dirty="0">
                <a:solidFill>
                  <a:schemeClr val="bg1"/>
                </a:solidFill>
              </a:rPr>
              <a:t>.</a:t>
            </a:r>
            <a:r>
              <a:rPr lang="en-US" sz="2400" dirty="0">
                <a:solidFill>
                  <a:schemeClr val="bg1"/>
                </a:solidFill>
              </a:rPr>
              <a:t> </a:t>
            </a:r>
          </a:p>
          <a:p>
            <a:r>
              <a:rPr lang="en-US" sz="2400" dirty="0">
                <a:solidFill>
                  <a:schemeClr val="bg1"/>
                </a:solidFill>
              </a:rPr>
              <a:t>4. Reject or, when in power, subvert the liberal-democratic conception of the rule of law; use the political space provided by it to advance their cause in efforts to take state power;/</a:t>
            </a:r>
            <a:r>
              <a:rPr lang="en-US" sz="2400" i="1" dirty="0" err="1">
                <a:solidFill>
                  <a:schemeClr val="bg1"/>
                </a:solidFill>
              </a:rPr>
              <a:t>Menolak</a:t>
            </a:r>
            <a:r>
              <a:rPr lang="en-US" sz="2400" i="1" dirty="0">
                <a:solidFill>
                  <a:schemeClr val="bg1"/>
                </a:solidFill>
              </a:rPr>
              <a:t> </a:t>
            </a:r>
            <a:r>
              <a:rPr lang="en-US" sz="2400" i="1" dirty="0" err="1">
                <a:solidFill>
                  <a:schemeClr val="bg1"/>
                </a:solidFill>
              </a:rPr>
              <a:t>atau</a:t>
            </a:r>
            <a:r>
              <a:rPr lang="en-US" sz="2400" i="1" dirty="0">
                <a:solidFill>
                  <a:schemeClr val="bg1"/>
                </a:solidFill>
              </a:rPr>
              <a:t> </a:t>
            </a:r>
            <a:r>
              <a:rPr lang="en-US" sz="2400" i="1" dirty="0" err="1">
                <a:solidFill>
                  <a:schemeClr val="bg1"/>
                </a:solidFill>
              </a:rPr>
              <a:t>mengacaukan</a:t>
            </a:r>
            <a:r>
              <a:rPr lang="en-US" sz="2400" i="1" dirty="0">
                <a:solidFill>
                  <a:schemeClr val="bg1"/>
                </a:solidFill>
              </a:rPr>
              <a:t> </a:t>
            </a:r>
            <a:r>
              <a:rPr lang="en-US" sz="2400" i="1" dirty="0" err="1">
                <a:solidFill>
                  <a:schemeClr val="bg1"/>
                </a:solidFill>
              </a:rPr>
              <a:t>konsepsi</a:t>
            </a:r>
            <a:r>
              <a:rPr lang="en-US" sz="2400" i="1" dirty="0">
                <a:solidFill>
                  <a:schemeClr val="bg1"/>
                </a:solidFill>
              </a:rPr>
              <a:t> </a:t>
            </a:r>
            <a:r>
              <a:rPr lang="en-US" sz="2400" i="1" dirty="0" err="1">
                <a:solidFill>
                  <a:schemeClr val="bg1"/>
                </a:solidFill>
              </a:rPr>
              <a:t>tatanan</a:t>
            </a:r>
            <a:r>
              <a:rPr lang="en-US" sz="2400" i="1" dirty="0">
                <a:solidFill>
                  <a:schemeClr val="bg1"/>
                </a:solidFill>
              </a:rPr>
              <a:t> </a:t>
            </a:r>
            <a:r>
              <a:rPr lang="en-US" sz="2400" i="1" dirty="0" err="1">
                <a:solidFill>
                  <a:schemeClr val="bg1"/>
                </a:solidFill>
              </a:rPr>
              <a:t>hukum</a:t>
            </a:r>
            <a:r>
              <a:rPr lang="en-US" sz="2400" i="1" dirty="0">
                <a:solidFill>
                  <a:schemeClr val="bg1"/>
                </a:solidFill>
              </a:rPr>
              <a:t> </a:t>
            </a:r>
            <a:r>
              <a:rPr lang="en-US" sz="2400" i="1" dirty="0" err="1">
                <a:solidFill>
                  <a:schemeClr val="bg1"/>
                </a:solidFill>
              </a:rPr>
              <a:t>masyarakat</a:t>
            </a:r>
            <a:r>
              <a:rPr lang="en-US" sz="2400" i="1" dirty="0">
                <a:solidFill>
                  <a:schemeClr val="bg1"/>
                </a:solidFill>
              </a:rPr>
              <a:t> </a:t>
            </a:r>
            <a:r>
              <a:rPr lang="en-US" sz="2400" i="1" dirty="0" err="1">
                <a:solidFill>
                  <a:schemeClr val="bg1"/>
                </a:solidFill>
              </a:rPr>
              <a:t>demokratis</a:t>
            </a:r>
            <a:r>
              <a:rPr lang="en-US" sz="2400" i="1" dirty="0">
                <a:solidFill>
                  <a:schemeClr val="bg1"/>
                </a:solidFill>
              </a:rPr>
              <a:t>; </a:t>
            </a:r>
            <a:r>
              <a:rPr lang="en-US" sz="2400" i="1" dirty="0" err="1">
                <a:solidFill>
                  <a:schemeClr val="bg1"/>
                </a:solidFill>
              </a:rPr>
              <a:t>menggunakan</a:t>
            </a:r>
            <a:r>
              <a:rPr lang="en-US" sz="2400" i="1" dirty="0">
                <a:solidFill>
                  <a:schemeClr val="bg1"/>
                </a:solidFill>
              </a:rPr>
              <a:t> </a:t>
            </a:r>
            <a:r>
              <a:rPr lang="en-US" sz="2400" i="1" dirty="0" err="1">
                <a:solidFill>
                  <a:schemeClr val="bg1"/>
                </a:solidFill>
              </a:rPr>
              <a:t>ruang</a:t>
            </a:r>
            <a:r>
              <a:rPr lang="en-US" sz="2400" i="1" dirty="0">
                <a:solidFill>
                  <a:schemeClr val="bg1"/>
                </a:solidFill>
              </a:rPr>
              <a:t> </a:t>
            </a:r>
            <a:r>
              <a:rPr lang="en-US" sz="2400" i="1" dirty="0" err="1">
                <a:solidFill>
                  <a:schemeClr val="bg1"/>
                </a:solidFill>
              </a:rPr>
              <a:t>politik</a:t>
            </a:r>
            <a:r>
              <a:rPr lang="en-US" sz="2400" i="1" dirty="0">
                <a:solidFill>
                  <a:schemeClr val="bg1"/>
                </a:solidFill>
              </a:rPr>
              <a:t> yang </a:t>
            </a:r>
            <a:r>
              <a:rPr lang="en-US" sz="2400" i="1" dirty="0" err="1">
                <a:solidFill>
                  <a:schemeClr val="bg1"/>
                </a:solidFill>
              </a:rPr>
              <a:t>disediakan</a:t>
            </a:r>
            <a:r>
              <a:rPr lang="en-US" sz="2400" i="1" dirty="0">
                <a:solidFill>
                  <a:schemeClr val="bg1"/>
                </a:solidFill>
              </a:rPr>
              <a:t> </a:t>
            </a:r>
            <a:r>
              <a:rPr lang="en-US" sz="2400" i="1" dirty="0" err="1">
                <a:solidFill>
                  <a:schemeClr val="bg1"/>
                </a:solidFill>
              </a:rPr>
              <a:t>oleh</a:t>
            </a:r>
            <a:r>
              <a:rPr lang="en-US" sz="2400" i="1" dirty="0">
                <a:solidFill>
                  <a:schemeClr val="bg1"/>
                </a:solidFill>
              </a:rPr>
              <a:t> </a:t>
            </a:r>
            <a:r>
              <a:rPr lang="en-US" sz="2400" i="1" dirty="0" err="1">
                <a:solidFill>
                  <a:schemeClr val="bg1"/>
                </a:solidFill>
              </a:rPr>
              <a:t>sistem</a:t>
            </a:r>
            <a:r>
              <a:rPr lang="en-US" sz="2400" i="1" dirty="0">
                <a:solidFill>
                  <a:schemeClr val="bg1"/>
                </a:solidFill>
              </a:rPr>
              <a:t> </a:t>
            </a:r>
            <a:r>
              <a:rPr lang="en-US" sz="2400" i="1" dirty="0" err="1">
                <a:solidFill>
                  <a:schemeClr val="bg1"/>
                </a:solidFill>
              </a:rPr>
              <a:t>demokratis</a:t>
            </a:r>
            <a:r>
              <a:rPr lang="en-US" sz="2400" i="1" dirty="0">
                <a:solidFill>
                  <a:schemeClr val="bg1"/>
                </a:solidFill>
              </a:rPr>
              <a:t> </a:t>
            </a:r>
            <a:r>
              <a:rPr lang="en-US" sz="2400" i="1" dirty="0" err="1">
                <a:solidFill>
                  <a:schemeClr val="bg1"/>
                </a:solidFill>
              </a:rPr>
              <a:t>untuk</a:t>
            </a:r>
            <a:r>
              <a:rPr lang="en-US" sz="2400" i="1" dirty="0">
                <a:solidFill>
                  <a:schemeClr val="bg1"/>
                </a:solidFill>
              </a:rPr>
              <a:t> </a:t>
            </a:r>
            <a:r>
              <a:rPr lang="en-US" sz="2400" i="1" dirty="0" err="1">
                <a:solidFill>
                  <a:schemeClr val="bg1"/>
                </a:solidFill>
              </a:rPr>
              <a:t>memajukan</a:t>
            </a:r>
            <a:r>
              <a:rPr lang="en-US" sz="2400" i="1" dirty="0">
                <a:solidFill>
                  <a:schemeClr val="bg1"/>
                </a:solidFill>
              </a:rPr>
              <a:t> </a:t>
            </a:r>
            <a:r>
              <a:rPr lang="en-US" sz="2400" i="1" dirty="0" err="1">
                <a:solidFill>
                  <a:schemeClr val="bg1"/>
                </a:solidFill>
              </a:rPr>
              <a:t>tujuan</a:t>
            </a:r>
            <a:r>
              <a:rPr lang="en-US" sz="2400" i="1" dirty="0">
                <a:solidFill>
                  <a:schemeClr val="bg1"/>
                </a:solidFill>
              </a:rPr>
              <a:t> </a:t>
            </a:r>
            <a:r>
              <a:rPr lang="en-US" sz="2400" i="1" dirty="0" err="1">
                <a:solidFill>
                  <a:schemeClr val="bg1"/>
                </a:solidFill>
              </a:rPr>
              <a:t>mereka</a:t>
            </a:r>
            <a:r>
              <a:rPr lang="en-US" sz="2400" i="1" dirty="0">
                <a:solidFill>
                  <a:schemeClr val="bg1"/>
                </a:solidFill>
              </a:rPr>
              <a:t> </a:t>
            </a:r>
            <a:r>
              <a:rPr lang="en-US" sz="2400" i="1" dirty="0" err="1">
                <a:solidFill>
                  <a:schemeClr val="bg1"/>
                </a:solidFill>
              </a:rPr>
              <a:t>dalam</a:t>
            </a:r>
            <a:r>
              <a:rPr lang="en-US" sz="2400" i="1" dirty="0">
                <a:solidFill>
                  <a:schemeClr val="bg1"/>
                </a:solidFill>
              </a:rPr>
              <a:t> </a:t>
            </a:r>
            <a:r>
              <a:rPr lang="en-US" sz="2400" i="1" dirty="0" err="1">
                <a:solidFill>
                  <a:schemeClr val="bg1"/>
                </a:solidFill>
              </a:rPr>
              <a:t>mengambil</a:t>
            </a:r>
            <a:r>
              <a:rPr lang="en-US" sz="2400" i="1" dirty="0">
                <a:solidFill>
                  <a:schemeClr val="bg1"/>
                </a:solidFill>
              </a:rPr>
              <a:t> </a:t>
            </a:r>
            <a:r>
              <a:rPr lang="en-US" sz="2400" i="1" dirty="0" err="1">
                <a:solidFill>
                  <a:schemeClr val="bg1"/>
                </a:solidFill>
              </a:rPr>
              <a:t>kekuasaan</a:t>
            </a:r>
            <a:r>
              <a:rPr lang="en-US" sz="2400" i="1" dirty="0">
                <a:solidFill>
                  <a:schemeClr val="bg1"/>
                </a:solidFill>
              </a:rPr>
              <a:t> </a:t>
            </a:r>
            <a:r>
              <a:rPr lang="en-US" sz="2400" i="1" dirty="0" err="1">
                <a:solidFill>
                  <a:schemeClr val="bg1"/>
                </a:solidFill>
              </a:rPr>
              <a:t>politik</a:t>
            </a:r>
            <a:r>
              <a:rPr lang="en-US" sz="2400" i="1" dirty="0">
                <a:solidFill>
                  <a:schemeClr val="bg1"/>
                </a:solidFill>
              </a:rPr>
              <a:t>;</a:t>
            </a:r>
            <a:endParaRPr lang="en-US" sz="2400" dirty="0">
              <a:solidFill>
                <a:schemeClr val="bg1"/>
              </a:solidFill>
            </a:endParaRPr>
          </a:p>
          <a:p>
            <a:endParaRPr lang="en-US" dirty="0"/>
          </a:p>
        </p:txBody>
      </p:sp>
    </p:spTree>
    <p:extLst>
      <p:ext uri="{BB962C8B-B14F-4D97-AF65-F5344CB8AC3E}">
        <p14:creationId xmlns:p14="http://schemas.microsoft.com/office/powerpoint/2010/main" val="830196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solidFill>
                  <a:schemeClr val="bg1"/>
                </a:solidFill>
              </a:rPr>
              <a:t>5. Reject universal human rights and show a lack of empathy and disregard for rights of other than their own people/ </a:t>
            </a:r>
            <a:r>
              <a:rPr lang="en-US" sz="2800" i="1" dirty="0" err="1">
                <a:solidFill>
                  <a:schemeClr val="bg1"/>
                </a:solidFill>
              </a:rPr>
              <a:t>Menolak</a:t>
            </a:r>
            <a:r>
              <a:rPr lang="en-US" sz="2800" i="1" dirty="0">
                <a:solidFill>
                  <a:schemeClr val="bg1"/>
                </a:solidFill>
              </a:rPr>
              <a:t> </a:t>
            </a:r>
            <a:r>
              <a:rPr lang="en-US" sz="2800" i="1" dirty="0" err="1">
                <a:solidFill>
                  <a:schemeClr val="bg1"/>
                </a:solidFill>
              </a:rPr>
              <a:t>deklarasi</a:t>
            </a:r>
            <a:r>
              <a:rPr lang="en-US" sz="2800" i="1" dirty="0">
                <a:solidFill>
                  <a:schemeClr val="bg1"/>
                </a:solidFill>
              </a:rPr>
              <a:t> </a:t>
            </a:r>
            <a:r>
              <a:rPr lang="en-US" sz="2800" i="1" dirty="0" err="1">
                <a:solidFill>
                  <a:schemeClr val="bg1"/>
                </a:solidFill>
              </a:rPr>
              <a:t>internasional</a:t>
            </a:r>
            <a:r>
              <a:rPr lang="en-US" sz="2800" i="1" dirty="0">
                <a:solidFill>
                  <a:schemeClr val="bg1"/>
                </a:solidFill>
              </a:rPr>
              <a:t> </a:t>
            </a:r>
            <a:r>
              <a:rPr lang="en-US" sz="2800" i="1" dirty="0" err="1">
                <a:solidFill>
                  <a:schemeClr val="bg1"/>
                </a:solidFill>
              </a:rPr>
              <a:t>hak</a:t>
            </a:r>
            <a:r>
              <a:rPr lang="en-US" sz="2800" i="1" dirty="0">
                <a:solidFill>
                  <a:schemeClr val="bg1"/>
                </a:solidFill>
              </a:rPr>
              <a:t> </a:t>
            </a:r>
            <a:r>
              <a:rPr lang="en-US" sz="2800" i="1" dirty="0" err="1">
                <a:solidFill>
                  <a:schemeClr val="bg1"/>
                </a:solidFill>
              </a:rPr>
              <a:t>asasi</a:t>
            </a:r>
            <a:r>
              <a:rPr lang="en-US" sz="2800" i="1" dirty="0">
                <a:solidFill>
                  <a:schemeClr val="bg1"/>
                </a:solidFill>
              </a:rPr>
              <a:t> </a:t>
            </a:r>
            <a:r>
              <a:rPr lang="en-US" sz="2800" i="1" dirty="0" err="1">
                <a:solidFill>
                  <a:schemeClr val="bg1"/>
                </a:solidFill>
              </a:rPr>
              <a:t>manusia</a:t>
            </a:r>
            <a:r>
              <a:rPr lang="en-US" sz="2800" i="1" dirty="0">
                <a:solidFill>
                  <a:schemeClr val="bg1"/>
                </a:solidFill>
              </a:rPr>
              <a:t> </a:t>
            </a:r>
            <a:r>
              <a:rPr lang="en-US" sz="2800" i="1" dirty="0" err="1">
                <a:solidFill>
                  <a:schemeClr val="bg1"/>
                </a:solidFill>
              </a:rPr>
              <a:t>dan</a:t>
            </a:r>
            <a:r>
              <a:rPr lang="en-US" sz="2800" i="1" dirty="0">
                <a:solidFill>
                  <a:schemeClr val="bg1"/>
                </a:solidFill>
              </a:rPr>
              <a:t> </a:t>
            </a:r>
            <a:r>
              <a:rPr lang="en-US" sz="2800" i="1" dirty="0" err="1">
                <a:solidFill>
                  <a:schemeClr val="bg1"/>
                </a:solidFill>
              </a:rPr>
              <a:t>menunjukkan</a:t>
            </a:r>
            <a:r>
              <a:rPr lang="en-US" sz="2800" i="1" dirty="0">
                <a:solidFill>
                  <a:schemeClr val="bg1"/>
                </a:solidFill>
              </a:rPr>
              <a:t> </a:t>
            </a:r>
            <a:r>
              <a:rPr lang="en-US" sz="2800" i="1" dirty="0" err="1">
                <a:solidFill>
                  <a:schemeClr val="bg1"/>
                </a:solidFill>
              </a:rPr>
              <a:t>ketidakempatian</a:t>
            </a:r>
            <a:r>
              <a:rPr lang="en-US" sz="2800" i="1" dirty="0">
                <a:solidFill>
                  <a:schemeClr val="bg1"/>
                </a:solidFill>
              </a:rPr>
              <a:t> </a:t>
            </a:r>
            <a:r>
              <a:rPr lang="en-US" sz="2800" i="1" dirty="0" err="1">
                <a:solidFill>
                  <a:schemeClr val="bg1"/>
                </a:solidFill>
              </a:rPr>
              <a:t>mereka</a:t>
            </a:r>
            <a:r>
              <a:rPr lang="en-US" sz="2800" i="1" dirty="0">
                <a:solidFill>
                  <a:schemeClr val="bg1"/>
                </a:solidFill>
              </a:rPr>
              <a:t> </a:t>
            </a:r>
            <a:r>
              <a:rPr lang="en-US" sz="2800" i="1" dirty="0" err="1">
                <a:solidFill>
                  <a:schemeClr val="bg1"/>
                </a:solidFill>
              </a:rPr>
              <a:t>serta</a:t>
            </a:r>
            <a:r>
              <a:rPr lang="en-US" sz="2800" i="1" dirty="0">
                <a:solidFill>
                  <a:schemeClr val="bg1"/>
                </a:solidFill>
              </a:rPr>
              <a:t> </a:t>
            </a:r>
            <a:r>
              <a:rPr lang="en-US" sz="2800" i="1" dirty="0" err="1">
                <a:solidFill>
                  <a:schemeClr val="bg1"/>
                </a:solidFill>
              </a:rPr>
              <a:t>tidak</a:t>
            </a:r>
            <a:r>
              <a:rPr lang="en-US" sz="2800" i="1" dirty="0">
                <a:solidFill>
                  <a:schemeClr val="bg1"/>
                </a:solidFill>
              </a:rPr>
              <a:t> </a:t>
            </a:r>
            <a:r>
              <a:rPr lang="en-US" sz="2800" i="1" dirty="0" err="1">
                <a:solidFill>
                  <a:schemeClr val="bg1"/>
                </a:solidFill>
              </a:rPr>
              <a:t>mengakui</a:t>
            </a:r>
            <a:r>
              <a:rPr lang="en-US" sz="2800" i="1" dirty="0">
                <a:solidFill>
                  <a:schemeClr val="bg1"/>
                </a:solidFill>
              </a:rPr>
              <a:t> </a:t>
            </a:r>
            <a:r>
              <a:rPr lang="en-US" sz="2800" i="1" dirty="0" err="1">
                <a:solidFill>
                  <a:schemeClr val="bg1"/>
                </a:solidFill>
              </a:rPr>
              <a:t>hak</a:t>
            </a:r>
            <a:r>
              <a:rPr lang="en-US" sz="2800" i="1" dirty="0">
                <a:solidFill>
                  <a:schemeClr val="bg1"/>
                </a:solidFill>
              </a:rPr>
              <a:t> orang lain.</a:t>
            </a:r>
            <a:endParaRPr lang="en-US" sz="2800" dirty="0">
              <a:solidFill>
                <a:schemeClr val="bg1"/>
              </a:solidFill>
            </a:endParaRPr>
          </a:p>
          <a:p>
            <a:r>
              <a:rPr lang="en-US" sz="2800" dirty="0">
                <a:solidFill>
                  <a:schemeClr val="bg1"/>
                </a:solidFill>
              </a:rPr>
              <a:t>6. Reject diversity and pluralism in </a:t>
            </a:r>
            <a:r>
              <a:rPr lang="en-US" sz="2800" dirty="0" err="1">
                <a:solidFill>
                  <a:schemeClr val="bg1"/>
                </a:solidFill>
              </a:rPr>
              <a:t>favour</a:t>
            </a:r>
            <a:r>
              <a:rPr lang="en-US" sz="2800" dirty="0">
                <a:solidFill>
                  <a:schemeClr val="bg1"/>
                </a:solidFill>
              </a:rPr>
              <a:t> of their preferred mono-culture society, e.g. a worldwide Islamic state; / </a:t>
            </a:r>
            <a:r>
              <a:rPr lang="en-US" sz="2800" i="1" dirty="0" err="1">
                <a:solidFill>
                  <a:schemeClr val="bg1"/>
                </a:solidFill>
              </a:rPr>
              <a:t>Menolak</a:t>
            </a:r>
            <a:r>
              <a:rPr lang="en-US" sz="2800" i="1" dirty="0">
                <a:solidFill>
                  <a:schemeClr val="bg1"/>
                </a:solidFill>
              </a:rPr>
              <a:t> </a:t>
            </a:r>
            <a:r>
              <a:rPr lang="en-US" sz="2800" i="1" dirty="0" err="1">
                <a:solidFill>
                  <a:schemeClr val="bg1"/>
                </a:solidFill>
              </a:rPr>
              <a:t>diversitas</a:t>
            </a:r>
            <a:r>
              <a:rPr lang="en-US" sz="2800" i="1" dirty="0">
                <a:solidFill>
                  <a:schemeClr val="bg1"/>
                </a:solidFill>
              </a:rPr>
              <a:t> </a:t>
            </a:r>
            <a:r>
              <a:rPr lang="en-US" sz="2800" i="1" dirty="0" err="1">
                <a:solidFill>
                  <a:schemeClr val="bg1"/>
                </a:solidFill>
              </a:rPr>
              <a:t>dan</a:t>
            </a:r>
            <a:r>
              <a:rPr lang="en-US" sz="2800" i="1" dirty="0">
                <a:solidFill>
                  <a:schemeClr val="bg1"/>
                </a:solidFill>
              </a:rPr>
              <a:t> </a:t>
            </a:r>
            <a:r>
              <a:rPr lang="en-US" sz="2800" i="1" dirty="0" err="1">
                <a:solidFill>
                  <a:schemeClr val="bg1"/>
                </a:solidFill>
              </a:rPr>
              <a:t>pluralisme</a:t>
            </a:r>
            <a:r>
              <a:rPr lang="en-US" sz="2800" i="1" dirty="0">
                <a:solidFill>
                  <a:schemeClr val="bg1"/>
                </a:solidFill>
              </a:rPr>
              <a:t> </a:t>
            </a:r>
            <a:r>
              <a:rPr lang="en-US" sz="2800" i="1" dirty="0" err="1">
                <a:solidFill>
                  <a:schemeClr val="bg1"/>
                </a:solidFill>
              </a:rPr>
              <a:t>bahkan</a:t>
            </a:r>
            <a:r>
              <a:rPr lang="en-US" sz="2800" i="1" dirty="0">
                <a:solidFill>
                  <a:schemeClr val="bg1"/>
                </a:solidFill>
              </a:rPr>
              <a:t> </a:t>
            </a:r>
            <a:r>
              <a:rPr lang="en-US" sz="2800" i="1" dirty="0" err="1">
                <a:solidFill>
                  <a:schemeClr val="bg1"/>
                </a:solidFill>
              </a:rPr>
              <a:t>memajukan</a:t>
            </a:r>
            <a:r>
              <a:rPr lang="en-US" sz="2800" i="1" dirty="0">
                <a:solidFill>
                  <a:schemeClr val="bg1"/>
                </a:solidFill>
              </a:rPr>
              <a:t> </a:t>
            </a:r>
            <a:r>
              <a:rPr lang="en-US" sz="2800" i="1" dirty="0" err="1">
                <a:solidFill>
                  <a:schemeClr val="bg1"/>
                </a:solidFill>
              </a:rPr>
              <a:t>sistem</a:t>
            </a:r>
            <a:r>
              <a:rPr lang="en-US" sz="2800" i="1" dirty="0">
                <a:solidFill>
                  <a:schemeClr val="bg1"/>
                </a:solidFill>
              </a:rPr>
              <a:t> </a:t>
            </a:r>
            <a:r>
              <a:rPr lang="en-US" sz="2800" i="1" dirty="0" err="1">
                <a:solidFill>
                  <a:schemeClr val="bg1"/>
                </a:solidFill>
              </a:rPr>
              <a:t>budaya</a:t>
            </a:r>
            <a:r>
              <a:rPr lang="en-US" sz="2800" i="1" dirty="0">
                <a:solidFill>
                  <a:schemeClr val="bg1"/>
                </a:solidFill>
              </a:rPr>
              <a:t> yang </a:t>
            </a:r>
            <a:r>
              <a:rPr lang="en-US" sz="2800" i="1" dirty="0" err="1">
                <a:solidFill>
                  <a:schemeClr val="bg1"/>
                </a:solidFill>
              </a:rPr>
              <a:t>monolitik</a:t>
            </a:r>
            <a:r>
              <a:rPr lang="en-US" sz="2800" dirty="0">
                <a:solidFill>
                  <a:schemeClr val="bg1"/>
                </a:solidFill>
              </a:rPr>
              <a:t> </a:t>
            </a:r>
            <a:r>
              <a:rPr lang="en-US" sz="2800" i="1" dirty="0" err="1">
                <a:solidFill>
                  <a:schemeClr val="bg1"/>
                </a:solidFill>
              </a:rPr>
              <a:t>misalnya</a:t>
            </a:r>
            <a:r>
              <a:rPr lang="en-US" sz="2800" i="1" dirty="0">
                <a:solidFill>
                  <a:schemeClr val="bg1"/>
                </a:solidFill>
              </a:rPr>
              <a:t>: </a:t>
            </a:r>
            <a:r>
              <a:rPr lang="en-US" sz="2800" i="1" dirty="0" err="1">
                <a:solidFill>
                  <a:schemeClr val="bg1"/>
                </a:solidFill>
              </a:rPr>
              <a:t>pandangan</a:t>
            </a:r>
            <a:r>
              <a:rPr lang="en-US" sz="2800" i="1" dirty="0">
                <a:solidFill>
                  <a:schemeClr val="bg1"/>
                </a:solidFill>
              </a:rPr>
              <a:t> </a:t>
            </a:r>
            <a:r>
              <a:rPr lang="en-US" sz="2800" i="1" dirty="0" err="1">
                <a:solidFill>
                  <a:schemeClr val="bg1"/>
                </a:solidFill>
              </a:rPr>
              <a:t>dunia</a:t>
            </a:r>
            <a:r>
              <a:rPr lang="en-US" sz="2800" i="1" dirty="0">
                <a:solidFill>
                  <a:schemeClr val="bg1"/>
                </a:solidFill>
              </a:rPr>
              <a:t> Negara Islam.</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738668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200" dirty="0">
                <a:solidFill>
                  <a:schemeClr val="bg1"/>
                </a:solidFill>
              </a:rPr>
              <a:t>7. Reject democratic principles based on popular sovereignty / </a:t>
            </a:r>
            <a:r>
              <a:rPr lang="en-US" sz="3200" i="1" dirty="0" err="1">
                <a:solidFill>
                  <a:schemeClr val="bg1"/>
                </a:solidFill>
              </a:rPr>
              <a:t>Menolak</a:t>
            </a:r>
            <a:r>
              <a:rPr lang="en-US" sz="3200" i="1" dirty="0">
                <a:solidFill>
                  <a:schemeClr val="bg1"/>
                </a:solidFill>
              </a:rPr>
              <a:t> </a:t>
            </a:r>
            <a:r>
              <a:rPr lang="en-US" sz="3200" i="1" dirty="0" err="1">
                <a:solidFill>
                  <a:schemeClr val="bg1"/>
                </a:solidFill>
              </a:rPr>
              <a:t>prinsip-prinsip</a:t>
            </a:r>
            <a:r>
              <a:rPr lang="en-US" sz="3200" i="1" dirty="0">
                <a:solidFill>
                  <a:schemeClr val="bg1"/>
                </a:solidFill>
              </a:rPr>
              <a:t> </a:t>
            </a:r>
            <a:r>
              <a:rPr lang="en-US" sz="3200" i="1" dirty="0" err="1">
                <a:solidFill>
                  <a:schemeClr val="bg1"/>
                </a:solidFill>
              </a:rPr>
              <a:t>demokrasi</a:t>
            </a:r>
            <a:r>
              <a:rPr lang="en-US" sz="3200" i="1" dirty="0">
                <a:solidFill>
                  <a:schemeClr val="bg1"/>
                </a:solidFill>
              </a:rPr>
              <a:t> yang </a:t>
            </a:r>
            <a:r>
              <a:rPr lang="en-US" sz="3200" i="1" dirty="0" err="1">
                <a:solidFill>
                  <a:schemeClr val="bg1"/>
                </a:solidFill>
              </a:rPr>
              <a:t>didasarkan</a:t>
            </a:r>
            <a:r>
              <a:rPr lang="en-US" sz="3200" i="1" dirty="0">
                <a:solidFill>
                  <a:schemeClr val="bg1"/>
                </a:solidFill>
              </a:rPr>
              <a:t> </a:t>
            </a:r>
            <a:r>
              <a:rPr lang="en-US" sz="3200" i="1" dirty="0" err="1">
                <a:solidFill>
                  <a:schemeClr val="bg1"/>
                </a:solidFill>
              </a:rPr>
              <a:t>pada</a:t>
            </a:r>
            <a:r>
              <a:rPr lang="en-US" sz="3200" i="1" dirty="0">
                <a:solidFill>
                  <a:schemeClr val="bg1"/>
                </a:solidFill>
              </a:rPr>
              <a:t> </a:t>
            </a:r>
            <a:r>
              <a:rPr lang="en-US" sz="3200" i="1" dirty="0" err="1">
                <a:solidFill>
                  <a:schemeClr val="bg1"/>
                </a:solidFill>
              </a:rPr>
              <a:t>kedaulatan</a:t>
            </a:r>
            <a:r>
              <a:rPr lang="en-US" sz="3200" i="1" dirty="0">
                <a:solidFill>
                  <a:schemeClr val="bg1"/>
                </a:solidFill>
              </a:rPr>
              <a:t> </a:t>
            </a:r>
            <a:r>
              <a:rPr lang="en-US" sz="3200" i="1" dirty="0" err="1">
                <a:solidFill>
                  <a:schemeClr val="bg1"/>
                </a:solidFill>
              </a:rPr>
              <a:t>rakyat</a:t>
            </a:r>
            <a:endParaRPr lang="en-US" sz="3200" dirty="0">
              <a:solidFill>
                <a:schemeClr val="bg1"/>
              </a:solidFill>
            </a:endParaRPr>
          </a:p>
          <a:p>
            <a:r>
              <a:rPr lang="en-US" sz="3200" dirty="0">
                <a:solidFill>
                  <a:schemeClr val="bg1"/>
                </a:solidFill>
              </a:rPr>
              <a:t>8. Reject equal rights for all, especially those of women and minorities. / </a:t>
            </a:r>
            <a:r>
              <a:rPr lang="en-US" sz="3200" i="1" dirty="0" err="1">
                <a:solidFill>
                  <a:schemeClr val="bg1"/>
                </a:solidFill>
              </a:rPr>
              <a:t>Menolak</a:t>
            </a:r>
            <a:r>
              <a:rPr lang="en-US" sz="3200" i="1" dirty="0">
                <a:solidFill>
                  <a:schemeClr val="bg1"/>
                </a:solidFill>
              </a:rPr>
              <a:t> </a:t>
            </a:r>
            <a:r>
              <a:rPr lang="en-US" sz="3200" i="1" dirty="0" err="1">
                <a:solidFill>
                  <a:schemeClr val="bg1"/>
                </a:solidFill>
              </a:rPr>
              <a:t>kesetaraan</a:t>
            </a:r>
            <a:r>
              <a:rPr lang="en-US" sz="3200" i="1" dirty="0">
                <a:solidFill>
                  <a:schemeClr val="bg1"/>
                </a:solidFill>
              </a:rPr>
              <a:t> </a:t>
            </a:r>
            <a:r>
              <a:rPr lang="en-US" sz="3200" i="1" dirty="0" err="1">
                <a:solidFill>
                  <a:schemeClr val="bg1"/>
                </a:solidFill>
              </a:rPr>
              <a:t>secara</a:t>
            </a:r>
            <a:r>
              <a:rPr lang="en-US" sz="3200" i="1" dirty="0">
                <a:solidFill>
                  <a:schemeClr val="bg1"/>
                </a:solidFill>
              </a:rPr>
              <a:t> </a:t>
            </a:r>
            <a:r>
              <a:rPr lang="en-US" sz="3200" i="1" dirty="0" err="1">
                <a:solidFill>
                  <a:schemeClr val="bg1"/>
                </a:solidFill>
              </a:rPr>
              <a:t>umum</a:t>
            </a:r>
            <a:r>
              <a:rPr lang="en-US" sz="3200" i="1" dirty="0">
                <a:solidFill>
                  <a:schemeClr val="bg1"/>
                </a:solidFill>
              </a:rPr>
              <a:t> </a:t>
            </a:r>
            <a:r>
              <a:rPr lang="en-US" sz="3200" i="1" dirty="0" err="1">
                <a:solidFill>
                  <a:schemeClr val="bg1"/>
                </a:solidFill>
              </a:rPr>
              <a:t>terutama</a:t>
            </a:r>
            <a:r>
              <a:rPr lang="en-US" sz="3200" i="1" dirty="0">
                <a:solidFill>
                  <a:schemeClr val="bg1"/>
                </a:solidFill>
              </a:rPr>
              <a:t> </a:t>
            </a:r>
            <a:r>
              <a:rPr lang="en-US" sz="3200" i="1" dirty="0" err="1">
                <a:solidFill>
                  <a:schemeClr val="bg1"/>
                </a:solidFill>
              </a:rPr>
              <a:t>untuk</a:t>
            </a:r>
            <a:r>
              <a:rPr lang="en-US" sz="3200" i="1" dirty="0">
                <a:solidFill>
                  <a:schemeClr val="bg1"/>
                </a:solidFill>
              </a:rPr>
              <a:t> </a:t>
            </a:r>
            <a:r>
              <a:rPr lang="en-US" sz="3200" i="1" dirty="0" err="1">
                <a:solidFill>
                  <a:schemeClr val="bg1"/>
                </a:solidFill>
              </a:rPr>
              <a:t>kaum</a:t>
            </a:r>
            <a:r>
              <a:rPr lang="en-US" sz="3200" i="1" dirty="0">
                <a:solidFill>
                  <a:schemeClr val="bg1"/>
                </a:solidFill>
              </a:rPr>
              <a:t> </a:t>
            </a:r>
            <a:r>
              <a:rPr lang="en-US" sz="3200" i="1" dirty="0" err="1">
                <a:solidFill>
                  <a:schemeClr val="bg1"/>
                </a:solidFill>
              </a:rPr>
              <a:t>perempuan</a:t>
            </a:r>
            <a:r>
              <a:rPr lang="en-US" sz="3200" i="1" dirty="0">
                <a:solidFill>
                  <a:schemeClr val="bg1"/>
                </a:solidFill>
              </a:rPr>
              <a:t> </a:t>
            </a:r>
            <a:r>
              <a:rPr lang="en-US" sz="3200" i="1" dirty="0" err="1">
                <a:solidFill>
                  <a:schemeClr val="bg1"/>
                </a:solidFill>
              </a:rPr>
              <a:t>dan</a:t>
            </a:r>
            <a:r>
              <a:rPr lang="en-US" sz="3200" i="1" dirty="0">
                <a:solidFill>
                  <a:schemeClr val="bg1"/>
                </a:solidFill>
              </a:rPr>
              <a:t> </a:t>
            </a:r>
            <a:r>
              <a:rPr lang="en-US" sz="3200" i="1" dirty="0" err="1">
                <a:solidFill>
                  <a:schemeClr val="bg1"/>
                </a:solidFill>
              </a:rPr>
              <a:t>minoritas</a:t>
            </a:r>
            <a:endParaRPr lang="en-US" sz="3200" dirty="0">
              <a:solidFill>
                <a:schemeClr val="bg1"/>
              </a:solidFill>
            </a:endParaRPr>
          </a:p>
          <a:p>
            <a:r>
              <a:rPr lang="en-US" sz="3200" dirty="0">
                <a:solidFill>
                  <a:schemeClr val="bg1"/>
                </a:solidFill>
              </a:rPr>
              <a:t>9. Adhere to a (good-) ends-justify (-any)-means philosophy to achieve their goals / </a:t>
            </a:r>
            <a:r>
              <a:rPr lang="en-US" sz="3200" i="1" dirty="0" err="1">
                <a:solidFill>
                  <a:schemeClr val="bg1"/>
                </a:solidFill>
              </a:rPr>
              <a:t>Menggunakan</a:t>
            </a:r>
            <a:r>
              <a:rPr lang="en-US" sz="3200" i="1" dirty="0">
                <a:solidFill>
                  <a:schemeClr val="bg1"/>
                </a:solidFill>
              </a:rPr>
              <a:t> </a:t>
            </a:r>
            <a:r>
              <a:rPr lang="en-US" sz="3200" i="1" dirty="0" err="1">
                <a:solidFill>
                  <a:schemeClr val="bg1"/>
                </a:solidFill>
              </a:rPr>
              <a:t>filsafat</a:t>
            </a:r>
            <a:r>
              <a:rPr lang="en-US" sz="3200" i="1" dirty="0">
                <a:solidFill>
                  <a:schemeClr val="bg1"/>
                </a:solidFill>
              </a:rPr>
              <a:t> </a:t>
            </a:r>
            <a:r>
              <a:rPr lang="en-US" sz="3200" i="1" dirty="0" err="1">
                <a:solidFill>
                  <a:schemeClr val="bg1"/>
                </a:solidFill>
              </a:rPr>
              <a:t>segala</a:t>
            </a:r>
            <a:r>
              <a:rPr lang="en-US" sz="3200" i="1" dirty="0">
                <a:solidFill>
                  <a:schemeClr val="bg1"/>
                </a:solidFill>
              </a:rPr>
              <a:t> </a:t>
            </a:r>
            <a:r>
              <a:rPr lang="en-US" sz="3200" i="1" dirty="0" err="1">
                <a:solidFill>
                  <a:schemeClr val="bg1"/>
                </a:solidFill>
              </a:rPr>
              <a:t>cara</a:t>
            </a:r>
            <a:r>
              <a:rPr lang="en-US" sz="3200" i="1" dirty="0">
                <a:solidFill>
                  <a:schemeClr val="bg1"/>
                </a:solidFill>
              </a:rPr>
              <a:t> (ends justify means) </a:t>
            </a:r>
            <a:r>
              <a:rPr lang="en-US" sz="3200" i="1" dirty="0" err="1">
                <a:solidFill>
                  <a:schemeClr val="bg1"/>
                </a:solidFill>
              </a:rPr>
              <a:t>dalam</a:t>
            </a:r>
            <a:r>
              <a:rPr lang="en-US" sz="3200" i="1" dirty="0">
                <a:solidFill>
                  <a:schemeClr val="bg1"/>
                </a:solidFill>
              </a:rPr>
              <a:t> </a:t>
            </a:r>
            <a:r>
              <a:rPr lang="en-US" sz="3200" i="1" dirty="0" err="1">
                <a:solidFill>
                  <a:schemeClr val="bg1"/>
                </a:solidFill>
              </a:rPr>
              <a:t>mencapai</a:t>
            </a:r>
            <a:r>
              <a:rPr lang="en-US" sz="3200" i="1" dirty="0">
                <a:solidFill>
                  <a:schemeClr val="bg1"/>
                </a:solidFill>
              </a:rPr>
              <a:t> </a:t>
            </a:r>
            <a:r>
              <a:rPr lang="en-US" sz="3200" i="1" dirty="0" err="1">
                <a:solidFill>
                  <a:schemeClr val="bg1"/>
                </a:solidFill>
              </a:rPr>
              <a:t>tujuan</a:t>
            </a:r>
            <a:endParaRPr lang="en-US" sz="3200" dirty="0">
              <a:solidFill>
                <a:schemeClr val="bg1"/>
              </a:solidFill>
            </a:endParaRPr>
          </a:p>
          <a:p>
            <a:endParaRPr lang="en-US" dirty="0"/>
          </a:p>
        </p:txBody>
      </p:sp>
    </p:spTree>
    <p:extLst>
      <p:ext uri="{BB962C8B-B14F-4D97-AF65-F5344CB8AC3E}">
        <p14:creationId xmlns:p14="http://schemas.microsoft.com/office/powerpoint/2010/main" val="194426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solidFill>
                  <a:schemeClr val="bg1"/>
                </a:solidFill>
              </a:rPr>
              <a:t>10. Are unwilling to accept criticism and intimidate and threaten dissenters, heretics and critics with death  / </a:t>
            </a:r>
            <a:r>
              <a:rPr lang="en-US" sz="2400" i="1" dirty="0" err="1">
                <a:solidFill>
                  <a:schemeClr val="bg1"/>
                </a:solidFill>
              </a:rPr>
              <a:t>tidak</a:t>
            </a:r>
            <a:r>
              <a:rPr lang="en-US" sz="2400" i="1" dirty="0">
                <a:solidFill>
                  <a:schemeClr val="bg1"/>
                </a:solidFill>
              </a:rPr>
              <a:t> </a:t>
            </a:r>
            <a:r>
              <a:rPr lang="en-US" sz="2400" i="1" dirty="0" err="1">
                <a:solidFill>
                  <a:schemeClr val="bg1"/>
                </a:solidFill>
              </a:rPr>
              <a:t>mau</a:t>
            </a:r>
            <a:r>
              <a:rPr lang="en-US" sz="2400" i="1" dirty="0">
                <a:solidFill>
                  <a:schemeClr val="bg1"/>
                </a:solidFill>
              </a:rPr>
              <a:t> </a:t>
            </a:r>
            <a:r>
              <a:rPr lang="en-US" sz="2400" i="1" dirty="0" err="1">
                <a:solidFill>
                  <a:schemeClr val="bg1"/>
                </a:solidFill>
              </a:rPr>
              <a:t>menerima</a:t>
            </a:r>
            <a:r>
              <a:rPr lang="en-US" sz="2400" i="1" dirty="0">
                <a:solidFill>
                  <a:schemeClr val="bg1"/>
                </a:solidFill>
              </a:rPr>
              <a:t> </a:t>
            </a:r>
            <a:r>
              <a:rPr lang="en-US" sz="2400" i="1" dirty="0" err="1">
                <a:solidFill>
                  <a:schemeClr val="bg1"/>
                </a:solidFill>
              </a:rPr>
              <a:t>kritik</a:t>
            </a:r>
            <a:r>
              <a:rPr lang="en-US" sz="2400" i="1" dirty="0">
                <a:solidFill>
                  <a:schemeClr val="bg1"/>
                </a:solidFill>
              </a:rPr>
              <a:t> </a:t>
            </a:r>
            <a:r>
              <a:rPr lang="en-US" sz="2400" i="1" dirty="0" err="1">
                <a:solidFill>
                  <a:schemeClr val="bg1"/>
                </a:solidFill>
              </a:rPr>
              <a:t>serta</a:t>
            </a:r>
            <a:r>
              <a:rPr lang="en-US" sz="2400" i="1" dirty="0">
                <a:solidFill>
                  <a:schemeClr val="bg1"/>
                </a:solidFill>
              </a:rPr>
              <a:t> </a:t>
            </a:r>
            <a:r>
              <a:rPr lang="en-US" sz="2400" i="1" dirty="0" err="1">
                <a:solidFill>
                  <a:schemeClr val="bg1"/>
                </a:solidFill>
              </a:rPr>
              <a:t>mengancam</a:t>
            </a:r>
            <a:r>
              <a:rPr lang="en-US" sz="2400" i="1" dirty="0">
                <a:solidFill>
                  <a:schemeClr val="bg1"/>
                </a:solidFill>
              </a:rPr>
              <a:t> </a:t>
            </a:r>
            <a:r>
              <a:rPr lang="en-US" sz="2400" i="1" dirty="0" err="1">
                <a:solidFill>
                  <a:schemeClr val="bg1"/>
                </a:solidFill>
              </a:rPr>
              <a:t>mereka</a:t>
            </a:r>
            <a:r>
              <a:rPr lang="en-US" sz="2400" i="1" dirty="0">
                <a:solidFill>
                  <a:schemeClr val="bg1"/>
                </a:solidFill>
              </a:rPr>
              <a:t> yang </a:t>
            </a:r>
            <a:r>
              <a:rPr lang="en-US" sz="2400" i="1" dirty="0" err="1">
                <a:solidFill>
                  <a:schemeClr val="bg1"/>
                </a:solidFill>
              </a:rPr>
              <a:t>tidak</a:t>
            </a:r>
            <a:r>
              <a:rPr lang="en-US" sz="2400" i="1" dirty="0">
                <a:solidFill>
                  <a:schemeClr val="bg1"/>
                </a:solidFill>
              </a:rPr>
              <a:t> </a:t>
            </a:r>
            <a:r>
              <a:rPr lang="en-US" sz="2400" i="1" dirty="0" err="1">
                <a:solidFill>
                  <a:schemeClr val="bg1"/>
                </a:solidFill>
              </a:rPr>
              <a:t>sependapat</a:t>
            </a:r>
            <a:r>
              <a:rPr lang="en-US" sz="2400" i="1" dirty="0">
                <a:solidFill>
                  <a:schemeClr val="bg1"/>
                </a:solidFill>
              </a:rPr>
              <a:t> </a:t>
            </a:r>
            <a:r>
              <a:rPr lang="en-US" sz="2400" i="1" dirty="0" err="1">
                <a:solidFill>
                  <a:schemeClr val="bg1"/>
                </a:solidFill>
              </a:rPr>
              <a:t>dengan</a:t>
            </a:r>
            <a:r>
              <a:rPr lang="en-US" sz="2400" i="1" dirty="0">
                <a:solidFill>
                  <a:schemeClr val="bg1"/>
                </a:solidFill>
              </a:rPr>
              <a:t> </a:t>
            </a:r>
            <a:r>
              <a:rPr lang="en-US" sz="2400" i="1" dirty="0" err="1">
                <a:solidFill>
                  <a:schemeClr val="bg1"/>
                </a:solidFill>
              </a:rPr>
              <a:t>sebutan</a:t>
            </a:r>
            <a:r>
              <a:rPr lang="en-US" sz="2400" i="1" dirty="0">
                <a:solidFill>
                  <a:schemeClr val="bg1"/>
                </a:solidFill>
              </a:rPr>
              <a:t> </a:t>
            </a:r>
            <a:r>
              <a:rPr lang="en-US" sz="2400" i="1" dirty="0" err="1">
                <a:solidFill>
                  <a:schemeClr val="bg1"/>
                </a:solidFill>
              </a:rPr>
              <a:t>sesat</a:t>
            </a:r>
            <a:r>
              <a:rPr lang="en-US" sz="2400" i="1" dirty="0">
                <a:solidFill>
                  <a:schemeClr val="bg1"/>
                </a:solidFill>
              </a:rPr>
              <a:t> </a:t>
            </a:r>
            <a:r>
              <a:rPr lang="en-US" sz="2400" i="1" dirty="0" err="1">
                <a:solidFill>
                  <a:schemeClr val="bg1"/>
                </a:solidFill>
              </a:rPr>
              <a:t>ancaman</a:t>
            </a:r>
            <a:r>
              <a:rPr lang="en-US" sz="2400" i="1" dirty="0">
                <a:solidFill>
                  <a:schemeClr val="bg1"/>
                </a:solidFill>
              </a:rPr>
              <a:t> </a:t>
            </a:r>
            <a:r>
              <a:rPr lang="en-US" sz="2400" i="1" dirty="0" err="1">
                <a:solidFill>
                  <a:schemeClr val="bg1"/>
                </a:solidFill>
              </a:rPr>
              <a:t>mati</a:t>
            </a:r>
            <a:endParaRPr lang="en-US" sz="2400" dirty="0">
              <a:solidFill>
                <a:schemeClr val="bg1"/>
              </a:solidFill>
            </a:endParaRPr>
          </a:p>
          <a:p>
            <a:r>
              <a:rPr lang="en-US" sz="2400" dirty="0">
                <a:solidFill>
                  <a:schemeClr val="bg1"/>
                </a:solidFill>
              </a:rPr>
              <a:t>11.  Have fixed ideas and closed minds and believe there is only one truth – theirs. In its pursuit, they are often willing to face punishment or even death and sometimes actively seek martyrdom./ </a:t>
            </a:r>
            <a:r>
              <a:rPr lang="en-US" sz="2400" i="1" dirty="0" err="1">
                <a:solidFill>
                  <a:schemeClr val="bg1"/>
                </a:solidFill>
              </a:rPr>
              <a:t>Mereka</a:t>
            </a:r>
            <a:r>
              <a:rPr lang="en-US" sz="2400" i="1" dirty="0">
                <a:solidFill>
                  <a:schemeClr val="bg1"/>
                </a:solidFill>
              </a:rPr>
              <a:t> </a:t>
            </a:r>
            <a:r>
              <a:rPr lang="en-US" sz="2400" i="1" dirty="0" err="1">
                <a:solidFill>
                  <a:schemeClr val="bg1"/>
                </a:solidFill>
              </a:rPr>
              <a:t>memiliki</a:t>
            </a:r>
            <a:r>
              <a:rPr lang="en-US" sz="2400" i="1" dirty="0">
                <a:solidFill>
                  <a:schemeClr val="bg1"/>
                </a:solidFill>
              </a:rPr>
              <a:t> ide yang </a:t>
            </a:r>
            <a:r>
              <a:rPr lang="en-US" sz="2400" i="1" dirty="0" err="1">
                <a:solidFill>
                  <a:schemeClr val="bg1"/>
                </a:solidFill>
              </a:rPr>
              <a:t>tidak</a:t>
            </a:r>
            <a:r>
              <a:rPr lang="en-US" sz="2400" i="1" dirty="0">
                <a:solidFill>
                  <a:schemeClr val="bg1"/>
                </a:solidFill>
              </a:rPr>
              <a:t> </a:t>
            </a:r>
            <a:r>
              <a:rPr lang="en-US" sz="2400" i="1" dirty="0" err="1">
                <a:solidFill>
                  <a:schemeClr val="bg1"/>
                </a:solidFill>
              </a:rPr>
              <a:t>bisa</a:t>
            </a:r>
            <a:r>
              <a:rPr lang="en-US" sz="2400" i="1" dirty="0">
                <a:solidFill>
                  <a:schemeClr val="bg1"/>
                </a:solidFill>
              </a:rPr>
              <a:t> </a:t>
            </a:r>
            <a:r>
              <a:rPr lang="en-US" sz="2400" i="1" dirty="0" err="1">
                <a:solidFill>
                  <a:schemeClr val="bg1"/>
                </a:solidFill>
              </a:rPr>
              <a:t>diubah</a:t>
            </a:r>
            <a:r>
              <a:rPr lang="en-US" sz="2400" i="1" dirty="0">
                <a:solidFill>
                  <a:schemeClr val="bg1"/>
                </a:solidFill>
              </a:rPr>
              <a:t> </a:t>
            </a:r>
            <a:r>
              <a:rPr lang="en-US" sz="2400" i="1" dirty="0" err="1">
                <a:solidFill>
                  <a:schemeClr val="bg1"/>
                </a:solidFill>
              </a:rPr>
              <a:t>dan</a:t>
            </a:r>
            <a:r>
              <a:rPr lang="en-US" sz="2400" i="1" dirty="0">
                <a:solidFill>
                  <a:schemeClr val="bg1"/>
                </a:solidFill>
              </a:rPr>
              <a:t> </a:t>
            </a:r>
            <a:r>
              <a:rPr lang="en-US" sz="2400" i="1" dirty="0" err="1">
                <a:solidFill>
                  <a:schemeClr val="bg1"/>
                </a:solidFill>
              </a:rPr>
              <a:t>tertutup</a:t>
            </a:r>
            <a:r>
              <a:rPr lang="en-US" sz="2400" i="1" dirty="0">
                <a:solidFill>
                  <a:schemeClr val="bg1"/>
                </a:solidFill>
              </a:rPr>
              <a:t> </a:t>
            </a:r>
            <a:r>
              <a:rPr lang="en-US" sz="2400" i="1" dirty="0" err="1">
                <a:solidFill>
                  <a:schemeClr val="bg1"/>
                </a:solidFill>
              </a:rPr>
              <a:t>atas</a:t>
            </a:r>
            <a:r>
              <a:rPr lang="en-US" sz="2400" i="1" dirty="0">
                <a:solidFill>
                  <a:schemeClr val="bg1"/>
                </a:solidFill>
              </a:rPr>
              <a:t> </a:t>
            </a:r>
            <a:r>
              <a:rPr lang="en-US" sz="2400" i="1" dirty="0" err="1">
                <a:solidFill>
                  <a:schemeClr val="bg1"/>
                </a:solidFill>
              </a:rPr>
              <a:t>kebenaran</a:t>
            </a:r>
            <a:r>
              <a:rPr lang="en-US" sz="2400" i="1" dirty="0">
                <a:solidFill>
                  <a:schemeClr val="bg1"/>
                </a:solidFill>
              </a:rPr>
              <a:t> yang </a:t>
            </a:r>
            <a:r>
              <a:rPr lang="en-US" sz="2400" i="1" dirty="0" err="1">
                <a:solidFill>
                  <a:schemeClr val="bg1"/>
                </a:solidFill>
              </a:rPr>
              <a:t>mereka</a:t>
            </a:r>
            <a:r>
              <a:rPr lang="en-US" sz="2400" i="1" dirty="0">
                <a:solidFill>
                  <a:schemeClr val="bg1"/>
                </a:solidFill>
              </a:rPr>
              <a:t> </a:t>
            </a:r>
            <a:r>
              <a:rPr lang="en-US" sz="2400" i="1" dirty="0" err="1">
                <a:solidFill>
                  <a:schemeClr val="bg1"/>
                </a:solidFill>
              </a:rPr>
              <a:t>yakini</a:t>
            </a:r>
            <a:r>
              <a:rPr lang="en-US" sz="2400" i="1" dirty="0">
                <a:solidFill>
                  <a:schemeClr val="bg1"/>
                </a:solidFill>
              </a:rPr>
              <a:t> </a:t>
            </a:r>
            <a:r>
              <a:rPr lang="en-US" sz="2400" i="1" dirty="0" err="1">
                <a:solidFill>
                  <a:schemeClr val="bg1"/>
                </a:solidFill>
              </a:rPr>
              <a:t>bahkan</a:t>
            </a:r>
            <a:r>
              <a:rPr lang="en-US" sz="2400" i="1" dirty="0">
                <a:solidFill>
                  <a:schemeClr val="bg1"/>
                </a:solidFill>
              </a:rPr>
              <a:t> </a:t>
            </a:r>
            <a:r>
              <a:rPr lang="en-US" sz="2400" i="1" dirty="0" err="1">
                <a:solidFill>
                  <a:schemeClr val="bg1"/>
                </a:solidFill>
              </a:rPr>
              <a:t>mereka</a:t>
            </a:r>
            <a:r>
              <a:rPr lang="en-US" sz="2400" i="1" dirty="0">
                <a:solidFill>
                  <a:schemeClr val="bg1"/>
                </a:solidFill>
              </a:rPr>
              <a:t> </a:t>
            </a:r>
            <a:r>
              <a:rPr lang="en-US" sz="2400" i="1" dirty="0" err="1">
                <a:solidFill>
                  <a:schemeClr val="bg1"/>
                </a:solidFill>
              </a:rPr>
              <a:t>bersedia</a:t>
            </a:r>
            <a:r>
              <a:rPr lang="en-US" sz="2400" i="1" dirty="0">
                <a:solidFill>
                  <a:schemeClr val="bg1"/>
                </a:solidFill>
              </a:rPr>
              <a:t> </a:t>
            </a:r>
            <a:r>
              <a:rPr lang="en-US" sz="2400" i="1" dirty="0" err="1">
                <a:solidFill>
                  <a:schemeClr val="bg1"/>
                </a:solidFill>
              </a:rPr>
              <a:t>mati</a:t>
            </a:r>
            <a:r>
              <a:rPr lang="en-US" sz="2400" i="1" dirty="0">
                <a:solidFill>
                  <a:schemeClr val="bg1"/>
                </a:solidFill>
              </a:rPr>
              <a:t> </a:t>
            </a:r>
            <a:r>
              <a:rPr lang="en-US" sz="2400" i="1" dirty="0" err="1">
                <a:solidFill>
                  <a:schemeClr val="bg1"/>
                </a:solidFill>
              </a:rPr>
              <a:t>untuk</a:t>
            </a:r>
            <a:r>
              <a:rPr lang="en-US" sz="2400" i="1" dirty="0">
                <a:solidFill>
                  <a:schemeClr val="bg1"/>
                </a:solidFill>
              </a:rPr>
              <a:t> </a:t>
            </a:r>
            <a:r>
              <a:rPr lang="en-US" sz="2400" i="1" dirty="0" err="1">
                <a:solidFill>
                  <a:schemeClr val="bg1"/>
                </a:solidFill>
              </a:rPr>
              <a:t>mempertahankannya</a:t>
            </a:r>
            <a:r>
              <a:rPr lang="en-US" sz="2400" i="1" dirty="0">
                <a:solidFill>
                  <a:schemeClr val="bg1"/>
                </a:solidFill>
              </a:rPr>
              <a:t>.</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83845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Karakteristik</a:t>
            </a:r>
            <a:r>
              <a:rPr lang="en-US" dirty="0" smtClean="0">
                <a:solidFill>
                  <a:schemeClr val="bg1"/>
                </a:solidFill>
              </a:rPr>
              <a:t> Islam </a:t>
            </a:r>
            <a:r>
              <a:rPr lang="en-US" dirty="0" err="1" smtClean="0">
                <a:solidFill>
                  <a:schemeClr val="bg1"/>
                </a:solidFill>
              </a:rPr>
              <a:t>Radikal</a:t>
            </a:r>
            <a:r>
              <a:rPr lang="en-US" dirty="0" smtClean="0">
                <a:solidFill>
                  <a:schemeClr val="bg1"/>
                </a:solidFill>
              </a:rPr>
              <a:t> </a:t>
            </a:r>
            <a:r>
              <a:rPr lang="en-US" dirty="0" err="1" smtClean="0">
                <a:solidFill>
                  <a:schemeClr val="bg1"/>
                </a:solidFill>
              </a:rPr>
              <a:t>Menurut</a:t>
            </a:r>
            <a:r>
              <a:rPr lang="en-US" dirty="0" smtClean="0">
                <a:solidFill>
                  <a:schemeClr val="bg1"/>
                </a:solidFill>
              </a:rPr>
              <a:t> </a:t>
            </a:r>
            <a:r>
              <a:rPr lang="en-GB" dirty="0" err="1">
                <a:solidFill>
                  <a:schemeClr val="bg1"/>
                </a:solidFill>
              </a:rPr>
              <a:t>Bilveer</a:t>
            </a:r>
            <a:r>
              <a:rPr lang="en-GB" dirty="0">
                <a:solidFill>
                  <a:schemeClr val="bg1"/>
                </a:solidFill>
              </a:rPr>
              <a:t> Singh </a:t>
            </a:r>
            <a:endParaRPr lang="en-US"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1</a:t>
            </a:r>
            <a:r>
              <a:rPr lang="en-GB" dirty="0">
                <a:solidFill>
                  <a:schemeClr val="bg1"/>
                </a:solidFill>
              </a:rPr>
              <a:t>) using literalist approach towards religion with religious teachings being interpreted strictly based on the written word. </a:t>
            </a:r>
            <a:endParaRPr lang="en-GB" dirty="0" smtClean="0">
              <a:solidFill>
                <a:schemeClr val="bg1"/>
              </a:solidFill>
            </a:endParaRPr>
          </a:p>
          <a:p>
            <a:r>
              <a:rPr lang="en-GB" dirty="0" smtClean="0">
                <a:solidFill>
                  <a:schemeClr val="bg1"/>
                </a:solidFill>
              </a:rPr>
              <a:t>2</a:t>
            </a:r>
            <a:r>
              <a:rPr lang="en-GB" dirty="0">
                <a:solidFill>
                  <a:schemeClr val="bg1"/>
                </a:solidFill>
              </a:rPr>
              <a:t>) A romantic importance attached to religion, with the unseen past viewed as good tradition and the ideal type that should be re-created; </a:t>
            </a:r>
            <a:endParaRPr lang="en-GB" dirty="0" smtClean="0">
              <a:solidFill>
                <a:schemeClr val="bg1"/>
              </a:solidFill>
            </a:endParaRPr>
          </a:p>
          <a:p>
            <a:r>
              <a:rPr lang="en-GB" dirty="0" smtClean="0">
                <a:solidFill>
                  <a:schemeClr val="bg1"/>
                </a:solidFill>
              </a:rPr>
              <a:t>3</a:t>
            </a:r>
            <a:r>
              <a:rPr lang="en-GB" dirty="0">
                <a:solidFill>
                  <a:schemeClr val="bg1"/>
                </a:solidFill>
              </a:rPr>
              <a:t>) Hold the view that there should be no new interpretation or </a:t>
            </a:r>
            <a:r>
              <a:rPr lang="en-GB" i="1" dirty="0" err="1">
                <a:solidFill>
                  <a:schemeClr val="bg1"/>
                </a:solidFill>
              </a:rPr>
              <a:t>ijtihad</a:t>
            </a:r>
            <a:r>
              <a:rPr lang="en-GB" dirty="0">
                <a:solidFill>
                  <a:schemeClr val="bg1"/>
                </a:solidFill>
              </a:rPr>
              <a:t> of what has been stated in the Holy Koran. </a:t>
            </a:r>
            <a:endParaRPr lang="en-GB" dirty="0" smtClean="0">
              <a:solidFill>
                <a:schemeClr val="bg1"/>
              </a:solidFill>
            </a:endParaRPr>
          </a:p>
          <a:p>
            <a:r>
              <a:rPr lang="en-GB" dirty="0" smtClean="0">
                <a:solidFill>
                  <a:schemeClr val="bg1"/>
                </a:solidFill>
              </a:rPr>
              <a:t>4</a:t>
            </a:r>
            <a:r>
              <a:rPr lang="en-GB" dirty="0">
                <a:solidFill>
                  <a:schemeClr val="bg1"/>
                </a:solidFill>
              </a:rPr>
              <a:t>) Believes in the unconditional absolute truth, with any other view treated as heretical. A believer of such “wrong” views can be classified as an </a:t>
            </a:r>
            <a:r>
              <a:rPr lang="en-GB" dirty="0" smtClean="0">
                <a:solidFill>
                  <a:schemeClr val="bg1"/>
                </a:solidFill>
              </a:rPr>
              <a:t>apostate </a:t>
            </a:r>
            <a:r>
              <a:rPr lang="en-GB" dirty="0">
                <a:solidFill>
                  <a:schemeClr val="bg1"/>
                </a:solidFill>
              </a:rPr>
              <a:t>or </a:t>
            </a:r>
            <a:r>
              <a:rPr lang="en-GB" i="1" dirty="0" err="1">
                <a:solidFill>
                  <a:schemeClr val="bg1"/>
                </a:solidFill>
              </a:rPr>
              <a:t>murtad</a:t>
            </a:r>
            <a:r>
              <a:rPr lang="en-GB" dirty="0">
                <a:solidFill>
                  <a:schemeClr val="bg1"/>
                </a:solidFill>
              </a:rPr>
              <a:t>, and labelled as a traitor to the religion; </a:t>
            </a:r>
            <a:endParaRPr lang="en-US" dirty="0">
              <a:solidFill>
                <a:schemeClr val="bg1"/>
              </a:solidFill>
            </a:endParaRPr>
          </a:p>
        </p:txBody>
      </p:sp>
    </p:spTree>
    <p:extLst>
      <p:ext uri="{BB962C8B-B14F-4D97-AF65-F5344CB8AC3E}">
        <p14:creationId xmlns:p14="http://schemas.microsoft.com/office/powerpoint/2010/main" val="341944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GB" sz="2800" dirty="0">
                <a:solidFill>
                  <a:schemeClr val="bg1"/>
                </a:solidFill>
              </a:rPr>
              <a:t>5) Practices exclusivity, where working with adherents of other religions (</a:t>
            </a:r>
            <a:r>
              <a:rPr lang="en-GB" sz="2800" i="1" dirty="0" err="1">
                <a:solidFill>
                  <a:schemeClr val="bg1"/>
                </a:solidFill>
              </a:rPr>
              <a:t>kafirs</a:t>
            </a:r>
            <a:r>
              <a:rPr lang="en-GB" sz="2800" dirty="0">
                <a:solidFill>
                  <a:schemeClr val="bg1"/>
                </a:solidFill>
              </a:rPr>
              <a:t> or infidels) is considered </a:t>
            </a:r>
            <a:r>
              <a:rPr lang="en-GB" sz="2800" i="1" dirty="0">
                <a:solidFill>
                  <a:schemeClr val="bg1"/>
                </a:solidFill>
              </a:rPr>
              <a:t>haram</a:t>
            </a:r>
            <a:r>
              <a:rPr lang="en-GB" sz="2800" dirty="0">
                <a:solidFill>
                  <a:schemeClr val="bg1"/>
                </a:solidFill>
              </a:rPr>
              <a:t> or forbidden. Many Islamist hardliners will not even cooperate with Muslims who do not share their views, viewing them as </a:t>
            </a:r>
            <a:r>
              <a:rPr lang="en-GB" sz="2800" i="1" dirty="0" err="1">
                <a:solidFill>
                  <a:schemeClr val="bg1"/>
                </a:solidFill>
              </a:rPr>
              <a:t>jahiliyyahs</a:t>
            </a:r>
            <a:r>
              <a:rPr lang="en-GB" sz="2800" i="1" dirty="0">
                <a:solidFill>
                  <a:schemeClr val="bg1"/>
                </a:solidFill>
              </a:rPr>
              <a:t> </a:t>
            </a:r>
            <a:r>
              <a:rPr lang="en-GB" sz="2800" dirty="0">
                <a:solidFill>
                  <a:schemeClr val="bg1"/>
                </a:solidFill>
              </a:rPr>
              <a:t>(ignorant) or worst still, as </a:t>
            </a:r>
            <a:r>
              <a:rPr lang="en-GB" sz="2800" i="1" dirty="0" err="1">
                <a:solidFill>
                  <a:schemeClr val="bg1"/>
                </a:solidFill>
              </a:rPr>
              <a:t>kafir</a:t>
            </a:r>
            <a:r>
              <a:rPr lang="en-GB" sz="2800" i="1" dirty="0">
                <a:solidFill>
                  <a:schemeClr val="bg1"/>
                </a:solidFill>
              </a:rPr>
              <a:t> </a:t>
            </a:r>
            <a:r>
              <a:rPr lang="en-GB" sz="2800" i="1" dirty="0" err="1">
                <a:solidFill>
                  <a:schemeClr val="bg1"/>
                </a:solidFill>
              </a:rPr>
              <a:t>harbi</a:t>
            </a:r>
            <a:r>
              <a:rPr lang="en-GB" sz="2800" dirty="0">
                <a:solidFill>
                  <a:schemeClr val="bg1"/>
                </a:solidFill>
              </a:rPr>
              <a:t> (enemy infidels), which traditionally only described non-believers operating in a conflict zone </a:t>
            </a:r>
          </a:p>
          <a:p>
            <a:r>
              <a:rPr lang="en-GB" sz="2800" dirty="0">
                <a:solidFill>
                  <a:schemeClr val="bg1"/>
                </a:solidFill>
              </a:rPr>
              <a:t>6) Sees justification in the use of violent jihad to realize their beliefs. Radical Islamists believe that violence carried out for religious causes is legitimate</a:t>
            </a:r>
            <a:r>
              <a:rPr lang="en-GB" sz="2800" dirty="0"/>
              <a:t>.</a:t>
            </a:r>
            <a:endParaRPr lang="en-US" sz="2800" dirty="0"/>
          </a:p>
        </p:txBody>
      </p:sp>
    </p:spTree>
    <p:extLst>
      <p:ext uri="{BB962C8B-B14F-4D97-AF65-F5344CB8AC3E}">
        <p14:creationId xmlns:p14="http://schemas.microsoft.com/office/powerpoint/2010/main" val="199538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GB" sz="2400" dirty="0">
                <a:solidFill>
                  <a:schemeClr val="bg1"/>
                </a:solidFill>
              </a:rPr>
              <a:t>7) Adopts Islamist radical ideology in political discourse. All issues are described purely in religious idioms with Muslims’ persecution as the common theme; </a:t>
            </a:r>
          </a:p>
          <a:p>
            <a:r>
              <a:rPr lang="en-GB" sz="2400" dirty="0">
                <a:solidFill>
                  <a:schemeClr val="bg1"/>
                </a:solidFill>
              </a:rPr>
              <a:t>8) Virulently opposed to Westernization and democracy, as these are viewed as un-Islamic; </a:t>
            </a:r>
          </a:p>
          <a:p>
            <a:r>
              <a:rPr lang="en-GB" sz="2400" dirty="0">
                <a:solidFill>
                  <a:schemeClr val="bg1"/>
                </a:solidFill>
              </a:rPr>
              <a:t>9) Resists liberalism, pluralism, and secularism as being antithetical to Islam; </a:t>
            </a:r>
          </a:p>
          <a:p>
            <a:r>
              <a:rPr lang="en-GB" sz="2400" dirty="0">
                <a:solidFill>
                  <a:schemeClr val="bg1"/>
                </a:solidFill>
              </a:rPr>
              <a:t>10) sharia-minded, and aims to create a </a:t>
            </a:r>
            <a:r>
              <a:rPr lang="en-GB" sz="2400" i="1" dirty="0" err="1">
                <a:solidFill>
                  <a:schemeClr val="bg1"/>
                </a:solidFill>
              </a:rPr>
              <a:t>Darul</a:t>
            </a:r>
            <a:r>
              <a:rPr lang="en-GB" sz="2400" i="1" dirty="0">
                <a:solidFill>
                  <a:schemeClr val="bg1"/>
                </a:solidFill>
              </a:rPr>
              <a:t> Islam</a:t>
            </a:r>
            <a:r>
              <a:rPr lang="en-GB" sz="2400" dirty="0">
                <a:solidFill>
                  <a:schemeClr val="bg1"/>
                </a:solidFill>
              </a:rPr>
              <a:t> (Abode of Islam) as a prerequisite to </a:t>
            </a:r>
            <a:r>
              <a:rPr lang="en-GB" sz="2400" i="1" dirty="0" err="1">
                <a:solidFill>
                  <a:schemeClr val="bg1"/>
                </a:solidFill>
              </a:rPr>
              <a:t>Darul</a:t>
            </a:r>
            <a:r>
              <a:rPr lang="en-GB" sz="2400" i="1" dirty="0">
                <a:solidFill>
                  <a:schemeClr val="bg1"/>
                </a:solidFill>
              </a:rPr>
              <a:t> Salam</a:t>
            </a:r>
            <a:r>
              <a:rPr lang="en-GB" sz="2400" dirty="0">
                <a:solidFill>
                  <a:schemeClr val="bg1"/>
                </a:solidFill>
              </a:rPr>
              <a:t> (Abode of Peace), where Islamic law or Sharia would determine the rules of society(Singh, 2011). </a:t>
            </a:r>
            <a:endParaRPr lang="en-US" sz="2400" dirty="0">
              <a:solidFill>
                <a:schemeClr val="bg1"/>
              </a:solidFill>
            </a:endParaRPr>
          </a:p>
          <a:p>
            <a:endParaRPr lang="en-US" dirty="0"/>
          </a:p>
        </p:txBody>
      </p:sp>
    </p:spTree>
    <p:extLst>
      <p:ext uri="{BB962C8B-B14F-4D97-AF65-F5344CB8AC3E}">
        <p14:creationId xmlns:p14="http://schemas.microsoft.com/office/powerpoint/2010/main" val="478331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E</a:t>
            </a:r>
            <a:r>
              <a:rPr lang="en-US" dirty="0" err="1" smtClean="0">
                <a:solidFill>
                  <a:schemeClr val="bg1"/>
                </a:solidFill>
              </a:rPr>
              <a:t>kstrimisme</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radikalisme</a:t>
            </a:r>
            <a:r>
              <a:rPr lang="en-US" dirty="0" smtClean="0">
                <a:solidFill>
                  <a:schemeClr val="bg1"/>
                </a:solidFill>
              </a:rPr>
              <a:t> </a:t>
            </a:r>
            <a:r>
              <a:rPr lang="en-US" dirty="0" err="1" smtClean="0">
                <a:solidFill>
                  <a:schemeClr val="bg1"/>
                </a:solidFill>
              </a:rPr>
              <a:t>dapat</a:t>
            </a:r>
            <a:r>
              <a:rPr lang="en-US" dirty="0" smtClean="0">
                <a:solidFill>
                  <a:schemeClr val="bg1"/>
                </a:solidFill>
              </a:rPr>
              <a:t> </a:t>
            </a:r>
            <a:r>
              <a:rPr lang="en-US" dirty="0" err="1" smtClean="0">
                <a:solidFill>
                  <a:schemeClr val="bg1"/>
                </a:solidFill>
              </a:rPr>
              <a:t>dibagi</a:t>
            </a:r>
            <a:r>
              <a:rPr lang="en-US" dirty="0" smtClean="0">
                <a:solidFill>
                  <a:schemeClr val="bg1"/>
                </a:solidFill>
              </a:rPr>
              <a:t> </a:t>
            </a:r>
            <a:r>
              <a:rPr lang="en-US" dirty="0" err="1" smtClean="0">
                <a:solidFill>
                  <a:schemeClr val="bg1"/>
                </a:solidFill>
              </a:rPr>
              <a:t>dua</a:t>
            </a:r>
            <a:r>
              <a:rPr lang="en-US" dirty="0" smtClean="0">
                <a:solidFill>
                  <a:schemeClr val="bg1"/>
                </a:solidFill>
              </a:rPr>
              <a:t> </a:t>
            </a:r>
            <a:r>
              <a:rPr lang="en-US" dirty="0" smtClean="0"/>
              <a:t>:</a:t>
            </a:r>
            <a:endParaRPr lang="en-US" dirty="0"/>
          </a:p>
        </p:txBody>
      </p:sp>
      <p:sp>
        <p:nvSpPr>
          <p:cNvPr id="3" name="Content Placeholder 2"/>
          <p:cNvSpPr>
            <a:spLocks noGrp="1"/>
          </p:cNvSpPr>
          <p:nvPr>
            <p:ph idx="1"/>
          </p:nvPr>
        </p:nvSpPr>
        <p:spPr/>
        <p:txBody>
          <a:bodyPr>
            <a:normAutofit/>
          </a:bodyPr>
          <a:lstStyle/>
          <a:p>
            <a:r>
              <a:rPr lang="en-US" sz="6000" dirty="0">
                <a:solidFill>
                  <a:schemeClr val="bg1"/>
                </a:solidFill>
              </a:rPr>
              <a:t>1) Violence </a:t>
            </a:r>
          </a:p>
          <a:p>
            <a:r>
              <a:rPr lang="en-US" sz="6000" dirty="0">
                <a:solidFill>
                  <a:schemeClr val="bg1"/>
                </a:solidFill>
              </a:rPr>
              <a:t>2) Non Violence </a:t>
            </a:r>
          </a:p>
        </p:txBody>
      </p:sp>
    </p:spTree>
    <p:extLst>
      <p:ext uri="{BB962C8B-B14F-4D97-AF65-F5344CB8AC3E}">
        <p14:creationId xmlns:p14="http://schemas.microsoft.com/office/powerpoint/2010/main" val="1050323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Di </a:t>
            </a:r>
            <a:r>
              <a:rPr lang="en-US" dirty="0" err="1" smtClean="0">
                <a:solidFill>
                  <a:schemeClr val="bg1"/>
                </a:solidFill>
              </a:rPr>
              <a:t>tingkat</a:t>
            </a:r>
            <a:r>
              <a:rPr lang="en-US" dirty="0" smtClean="0">
                <a:solidFill>
                  <a:schemeClr val="bg1"/>
                </a:solidFill>
              </a:rPr>
              <a:t> global ,Islam </a:t>
            </a:r>
            <a:r>
              <a:rPr lang="en-US" dirty="0" err="1" smtClean="0">
                <a:solidFill>
                  <a:schemeClr val="bg1"/>
                </a:solidFill>
              </a:rPr>
              <a:t>radikal</a:t>
            </a:r>
            <a:r>
              <a:rPr lang="en-US" dirty="0" smtClean="0">
                <a:solidFill>
                  <a:schemeClr val="bg1"/>
                </a:solidFill>
              </a:rPr>
              <a:t> (violence, extremism) </a:t>
            </a:r>
            <a:r>
              <a:rPr lang="en-US" dirty="0" err="1" smtClean="0">
                <a:solidFill>
                  <a:schemeClr val="bg1"/>
                </a:solidFill>
              </a:rPr>
              <a:t>ditaksir</a:t>
            </a:r>
            <a:r>
              <a:rPr lang="en-US" dirty="0" smtClean="0">
                <a:solidFill>
                  <a:schemeClr val="bg1"/>
                </a:solidFill>
              </a:rPr>
              <a:t> </a:t>
            </a:r>
            <a:r>
              <a:rPr lang="en-US" dirty="0" err="1" smtClean="0">
                <a:solidFill>
                  <a:schemeClr val="bg1"/>
                </a:solidFill>
              </a:rPr>
              <a:t>sekitar</a:t>
            </a:r>
            <a:r>
              <a:rPr lang="en-US" dirty="0" smtClean="0">
                <a:solidFill>
                  <a:schemeClr val="bg1"/>
                </a:solidFill>
              </a:rPr>
              <a:t>  7%</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400" dirty="0">
                <a:solidFill>
                  <a:schemeClr val="bg1"/>
                </a:solidFill>
              </a:rPr>
              <a:t>The study revealed some surprising findings. It showed that Muslims and Americans are equally likely to reject attacks on civilians as morally unjustifiable. </a:t>
            </a:r>
          </a:p>
          <a:p>
            <a:r>
              <a:rPr lang="en-US" sz="2400" dirty="0">
                <a:solidFill>
                  <a:schemeClr val="bg1"/>
                </a:solidFill>
              </a:rPr>
              <a:t>Those who do choose violence and extremism are driven by politics, not poverty or piety. In fact, of the 7 percent of responders who did believe 9/11 was justified. </a:t>
            </a:r>
          </a:p>
          <a:p>
            <a:pPr lvl="0"/>
            <a:r>
              <a:rPr lang="en-US" sz="2400" dirty="0">
                <a:solidFill>
                  <a:schemeClr val="bg1"/>
                </a:solidFill>
              </a:rPr>
              <a:t>Supporter  who believe that  9/11 justified are 7 % of total Muslim population </a:t>
            </a:r>
          </a:p>
          <a:p>
            <a:pPr lvl="0"/>
            <a:r>
              <a:rPr lang="en-US" sz="2400" dirty="0">
                <a:solidFill>
                  <a:schemeClr val="bg1"/>
                </a:solidFill>
              </a:rPr>
              <a:t>(source: “Who speak for Islam”,, John L Esposito and Dalia Mogahed,2008) </a:t>
            </a:r>
            <a:r>
              <a:rPr lang="en-US" sz="2400" dirty="0"/>
              <a:t/>
            </a:r>
            <a:br>
              <a:rPr lang="en-US" sz="2400" dirty="0"/>
            </a:br>
            <a:endParaRPr lang="en-US" sz="2400" dirty="0"/>
          </a:p>
        </p:txBody>
      </p:sp>
    </p:spTree>
    <p:extLst>
      <p:ext uri="{BB962C8B-B14F-4D97-AF65-F5344CB8AC3E}">
        <p14:creationId xmlns:p14="http://schemas.microsoft.com/office/powerpoint/2010/main" val="1373601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Di </a:t>
            </a:r>
            <a:r>
              <a:rPr lang="en-US" dirty="0" err="1" smtClean="0">
                <a:solidFill>
                  <a:schemeClr val="bg1"/>
                </a:solidFill>
              </a:rPr>
              <a:t>tingkat</a:t>
            </a:r>
            <a:r>
              <a:rPr lang="en-US" dirty="0" smtClean="0">
                <a:solidFill>
                  <a:schemeClr val="bg1"/>
                </a:solidFill>
              </a:rPr>
              <a:t> global </a:t>
            </a:r>
            <a:r>
              <a:rPr lang="en-US" dirty="0" err="1" smtClean="0">
                <a:solidFill>
                  <a:schemeClr val="bg1"/>
                </a:solidFill>
              </a:rPr>
              <a:t>ekstrim</a:t>
            </a:r>
            <a:r>
              <a:rPr lang="en-US" dirty="0" smtClean="0">
                <a:solidFill>
                  <a:schemeClr val="bg1"/>
                </a:solidFill>
              </a:rPr>
              <a:t> </a:t>
            </a:r>
            <a:r>
              <a:rPr lang="en-US" dirty="0" err="1" smtClean="0">
                <a:solidFill>
                  <a:schemeClr val="bg1"/>
                </a:solidFill>
              </a:rPr>
              <a:t>fundamentalis</a:t>
            </a:r>
            <a:r>
              <a:rPr lang="en-US" dirty="0" smtClean="0">
                <a:solidFill>
                  <a:schemeClr val="bg1"/>
                </a:solidFill>
              </a:rPr>
              <a:t> yang </a:t>
            </a:r>
            <a:r>
              <a:rPr lang="en-US" dirty="0" err="1" smtClean="0">
                <a:solidFill>
                  <a:schemeClr val="bg1"/>
                </a:solidFill>
              </a:rPr>
              <a:t>siap</a:t>
            </a:r>
            <a:r>
              <a:rPr lang="en-US" dirty="0" smtClean="0">
                <a:solidFill>
                  <a:schemeClr val="bg1"/>
                </a:solidFill>
              </a:rPr>
              <a:t> </a:t>
            </a:r>
            <a:r>
              <a:rPr lang="en-US" dirty="0" err="1" smtClean="0">
                <a:solidFill>
                  <a:schemeClr val="bg1"/>
                </a:solidFill>
              </a:rPr>
              <a:t>melakukan</a:t>
            </a:r>
            <a:r>
              <a:rPr lang="en-US" dirty="0" smtClean="0">
                <a:solidFill>
                  <a:schemeClr val="bg1"/>
                </a:solidFill>
              </a:rPr>
              <a:t> </a:t>
            </a:r>
            <a:r>
              <a:rPr lang="en-US" dirty="0" err="1" smtClean="0">
                <a:solidFill>
                  <a:schemeClr val="bg1"/>
                </a:solidFill>
              </a:rPr>
              <a:t>aksi</a:t>
            </a:r>
            <a:r>
              <a:rPr lang="en-US" dirty="0" smtClean="0">
                <a:solidFill>
                  <a:schemeClr val="bg1"/>
                </a:solidFill>
              </a:rPr>
              <a:t> </a:t>
            </a:r>
            <a:r>
              <a:rPr lang="en-US" dirty="0" err="1" smtClean="0">
                <a:solidFill>
                  <a:schemeClr val="bg1"/>
                </a:solidFill>
              </a:rPr>
              <a:t>teror</a:t>
            </a:r>
            <a:r>
              <a:rPr lang="en-US" dirty="0" smtClean="0">
                <a:solidFill>
                  <a:schemeClr val="bg1"/>
                </a:solidFill>
              </a:rPr>
              <a:t> 1% :</a:t>
            </a:r>
            <a:r>
              <a:rPr lang="en-US" dirty="0" smtClean="0"/>
              <a:t> </a:t>
            </a:r>
            <a:endParaRPr lang="en-US" dirty="0"/>
          </a:p>
        </p:txBody>
      </p:sp>
      <p:sp>
        <p:nvSpPr>
          <p:cNvPr id="3" name="Content Placeholder 2"/>
          <p:cNvSpPr>
            <a:spLocks noGrp="1"/>
          </p:cNvSpPr>
          <p:nvPr>
            <p:ph idx="1"/>
          </p:nvPr>
        </p:nvSpPr>
        <p:spPr/>
        <p:txBody>
          <a:bodyPr>
            <a:normAutofit/>
          </a:bodyPr>
          <a:lstStyle/>
          <a:p>
            <a:pPr lvl="0"/>
            <a:r>
              <a:rPr lang="en-US" sz="2800" dirty="0">
                <a:solidFill>
                  <a:schemeClr val="bg1"/>
                </a:solidFill>
              </a:rPr>
              <a:t>There are four spectrums of Islamic followers: </a:t>
            </a:r>
          </a:p>
          <a:p>
            <a:pPr lvl="0"/>
            <a:r>
              <a:rPr lang="en-US" sz="2800" dirty="0">
                <a:solidFill>
                  <a:schemeClr val="bg1"/>
                </a:solidFill>
              </a:rPr>
              <a:t>50 to 60 percent </a:t>
            </a:r>
            <a:r>
              <a:rPr lang="en-US" sz="2800" b="1" dirty="0">
                <a:solidFill>
                  <a:schemeClr val="bg1"/>
                </a:solidFill>
              </a:rPr>
              <a:t>moderate pluralists</a:t>
            </a:r>
            <a:r>
              <a:rPr lang="en-US" sz="2800" dirty="0">
                <a:solidFill>
                  <a:schemeClr val="bg1"/>
                </a:solidFill>
              </a:rPr>
              <a:t>, </a:t>
            </a:r>
          </a:p>
          <a:p>
            <a:pPr lvl="0"/>
            <a:r>
              <a:rPr lang="en-US" sz="2800" dirty="0">
                <a:solidFill>
                  <a:schemeClr val="bg1"/>
                </a:solidFill>
              </a:rPr>
              <a:t>30 to 40 percent </a:t>
            </a:r>
            <a:r>
              <a:rPr lang="en-US" sz="2800" b="1" dirty="0">
                <a:solidFill>
                  <a:schemeClr val="bg1"/>
                </a:solidFill>
              </a:rPr>
              <a:t>conservative fundamentalists</a:t>
            </a:r>
            <a:r>
              <a:rPr lang="en-US" sz="2800" dirty="0">
                <a:solidFill>
                  <a:schemeClr val="bg1"/>
                </a:solidFill>
              </a:rPr>
              <a:t>, </a:t>
            </a:r>
          </a:p>
          <a:p>
            <a:pPr lvl="0"/>
            <a:r>
              <a:rPr lang="en-US" sz="2800" dirty="0">
                <a:solidFill>
                  <a:schemeClr val="bg1"/>
                </a:solidFill>
              </a:rPr>
              <a:t>10 percent </a:t>
            </a:r>
            <a:r>
              <a:rPr lang="en-US" sz="2800" b="1" dirty="0">
                <a:solidFill>
                  <a:schemeClr val="bg1"/>
                </a:solidFill>
              </a:rPr>
              <a:t>radical fundamentalist</a:t>
            </a:r>
            <a:r>
              <a:rPr lang="en-US" sz="2800" dirty="0">
                <a:solidFill>
                  <a:schemeClr val="bg1"/>
                </a:solidFill>
              </a:rPr>
              <a:t> and </a:t>
            </a:r>
          </a:p>
          <a:p>
            <a:pPr lvl="0"/>
            <a:r>
              <a:rPr lang="en-US" sz="2800" dirty="0">
                <a:solidFill>
                  <a:schemeClr val="bg1"/>
                </a:solidFill>
              </a:rPr>
              <a:t>1 percent </a:t>
            </a:r>
            <a:r>
              <a:rPr lang="en-US" sz="2800" b="1" dirty="0">
                <a:solidFill>
                  <a:schemeClr val="bg1"/>
                </a:solidFill>
              </a:rPr>
              <a:t>extreme fundamentalist</a:t>
            </a:r>
            <a:r>
              <a:rPr lang="en-US" sz="2800" dirty="0">
                <a:solidFill>
                  <a:schemeClr val="bg1"/>
                </a:solidFill>
              </a:rPr>
              <a:t>. (extreme fundamentalist is someone who ready to accomplish terror acts ) </a:t>
            </a:r>
          </a:p>
          <a:p>
            <a:pPr lvl="0"/>
            <a:r>
              <a:rPr lang="en-US" sz="2800" dirty="0">
                <a:solidFill>
                  <a:schemeClr val="bg1"/>
                </a:solidFill>
              </a:rPr>
              <a:t>source : Jennie S Bev, from New York Time .</a:t>
            </a:r>
          </a:p>
          <a:p>
            <a:endParaRPr lang="en-US" sz="2400" dirty="0"/>
          </a:p>
        </p:txBody>
      </p:sp>
    </p:spTree>
    <p:extLst>
      <p:ext uri="{BB962C8B-B14F-4D97-AF65-F5344CB8AC3E}">
        <p14:creationId xmlns:p14="http://schemas.microsoft.com/office/powerpoint/2010/main" val="59073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solidFill>
                  <a:schemeClr val="bg1"/>
                </a:solidFill>
              </a:rPr>
              <a:t>Pengertian</a:t>
            </a:r>
            <a:r>
              <a:rPr lang="en-US" dirty="0" smtClean="0">
                <a:solidFill>
                  <a:schemeClr val="bg1"/>
                </a:solidFill>
              </a:rPr>
              <a:t> Agama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000" dirty="0" err="1">
                <a:solidFill>
                  <a:schemeClr val="bg1"/>
                </a:solidFill>
              </a:rPr>
              <a:t>Émile</a:t>
            </a:r>
            <a:r>
              <a:rPr lang="en-US" sz="3000" dirty="0">
                <a:solidFill>
                  <a:schemeClr val="bg1"/>
                </a:solidFill>
              </a:rPr>
              <a:t> Durkheim </a:t>
            </a:r>
            <a:r>
              <a:rPr lang="en-US" sz="3000" dirty="0" err="1">
                <a:solidFill>
                  <a:schemeClr val="bg1"/>
                </a:solidFill>
              </a:rPr>
              <a:t>seorang</a:t>
            </a:r>
            <a:r>
              <a:rPr lang="en-US" sz="3000" dirty="0">
                <a:solidFill>
                  <a:schemeClr val="bg1"/>
                </a:solidFill>
              </a:rPr>
              <a:t> </a:t>
            </a:r>
            <a:r>
              <a:rPr lang="en-US" sz="3000" dirty="0" err="1">
                <a:solidFill>
                  <a:schemeClr val="bg1"/>
                </a:solidFill>
              </a:rPr>
              <a:t>sosiolog</a:t>
            </a:r>
            <a:r>
              <a:rPr lang="en-US" sz="3000" dirty="0">
                <a:solidFill>
                  <a:schemeClr val="bg1"/>
                </a:solidFill>
              </a:rPr>
              <a:t> </a:t>
            </a:r>
            <a:r>
              <a:rPr lang="en-US" sz="3000" dirty="0" err="1">
                <a:solidFill>
                  <a:schemeClr val="bg1"/>
                </a:solidFill>
              </a:rPr>
              <a:t>dalam</a:t>
            </a:r>
            <a:r>
              <a:rPr lang="en-US" sz="3000" dirty="0">
                <a:solidFill>
                  <a:schemeClr val="bg1"/>
                </a:solidFill>
              </a:rPr>
              <a:t> </a:t>
            </a:r>
            <a:r>
              <a:rPr lang="en-US" sz="3000" dirty="0" err="1">
                <a:solidFill>
                  <a:schemeClr val="bg1"/>
                </a:solidFill>
              </a:rPr>
              <a:t>bukunya</a:t>
            </a:r>
            <a:r>
              <a:rPr lang="en-US" sz="3000" dirty="0">
                <a:solidFill>
                  <a:schemeClr val="bg1"/>
                </a:solidFill>
              </a:rPr>
              <a:t> yang </a:t>
            </a:r>
            <a:r>
              <a:rPr lang="en-US" sz="3000" dirty="0" err="1">
                <a:solidFill>
                  <a:schemeClr val="bg1"/>
                </a:solidFill>
              </a:rPr>
              <a:t>sangat</a:t>
            </a:r>
            <a:r>
              <a:rPr lang="en-US" sz="3000" dirty="0">
                <a:solidFill>
                  <a:schemeClr val="bg1"/>
                </a:solidFill>
              </a:rPr>
              <a:t> </a:t>
            </a:r>
            <a:r>
              <a:rPr lang="en-US" sz="3000" dirty="0" err="1">
                <a:solidFill>
                  <a:schemeClr val="bg1"/>
                </a:solidFill>
              </a:rPr>
              <a:t>berpengaruh</a:t>
            </a:r>
            <a:r>
              <a:rPr lang="en-US" sz="3000" dirty="0">
                <a:solidFill>
                  <a:schemeClr val="bg1"/>
                </a:solidFill>
              </a:rPr>
              <a:t> </a:t>
            </a:r>
            <a:r>
              <a:rPr lang="en-US" sz="3000" i="1" dirty="0">
                <a:solidFill>
                  <a:schemeClr val="bg1"/>
                </a:solidFill>
              </a:rPr>
              <a:t>The Elementary Forms of the Religious Life </a:t>
            </a:r>
            <a:r>
              <a:rPr lang="en-US" sz="3000" dirty="0">
                <a:solidFill>
                  <a:schemeClr val="bg1"/>
                </a:solidFill>
              </a:rPr>
              <a:t>(1995:44)</a:t>
            </a:r>
            <a:r>
              <a:rPr lang="en-US" sz="3000" i="1" dirty="0">
                <a:solidFill>
                  <a:schemeClr val="bg1"/>
                </a:solidFill>
              </a:rPr>
              <a:t>, </a:t>
            </a:r>
            <a:r>
              <a:rPr lang="en-US" sz="3000" dirty="0" err="1">
                <a:solidFill>
                  <a:schemeClr val="bg1"/>
                </a:solidFill>
              </a:rPr>
              <a:t>menyatakan</a:t>
            </a:r>
            <a:r>
              <a:rPr lang="en-US" sz="3000" i="1" dirty="0">
                <a:solidFill>
                  <a:schemeClr val="bg1"/>
                </a:solidFill>
              </a:rPr>
              <a:t> A region is a unified system of beliefs and practices relative to sacred things </a:t>
            </a:r>
          </a:p>
          <a:p>
            <a:r>
              <a:rPr lang="en-US" sz="3000" i="1" dirty="0">
                <a:solidFill>
                  <a:schemeClr val="bg1"/>
                </a:solidFill>
              </a:rPr>
              <a:t>(</a:t>
            </a:r>
            <a:r>
              <a:rPr lang="en-US" sz="3000" dirty="0">
                <a:solidFill>
                  <a:schemeClr val="bg1"/>
                </a:solidFill>
              </a:rPr>
              <a:t>agama </a:t>
            </a:r>
            <a:r>
              <a:rPr lang="en-US" sz="3000" dirty="0" err="1">
                <a:solidFill>
                  <a:schemeClr val="bg1"/>
                </a:solidFill>
              </a:rPr>
              <a:t>adalah</a:t>
            </a:r>
            <a:r>
              <a:rPr lang="en-US" sz="3000" dirty="0">
                <a:solidFill>
                  <a:schemeClr val="bg1"/>
                </a:solidFill>
              </a:rPr>
              <a:t> </a:t>
            </a:r>
            <a:r>
              <a:rPr lang="en-US" sz="3000" dirty="0" err="1">
                <a:solidFill>
                  <a:schemeClr val="bg1"/>
                </a:solidFill>
              </a:rPr>
              <a:t>kesatuan</a:t>
            </a:r>
            <a:r>
              <a:rPr lang="en-US" sz="3000" dirty="0">
                <a:solidFill>
                  <a:schemeClr val="bg1"/>
                </a:solidFill>
              </a:rPr>
              <a:t> </a:t>
            </a:r>
            <a:r>
              <a:rPr lang="en-US" sz="3000" dirty="0" err="1">
                <a:solidFill>
                  <a:schemeClr val="bg1"/>
                </a:solidFill>
              </a:rPr>
              <a:t>sistem</a:t>
            </a:r>
            <a:r>
              <a:rPr lang="en-US" sz="3000" dirty="0">
                <a:solidFill>
                  <a:schemeClr val="bg1"/>
                </a:solidFill>
              </a:rPr>
              <a:t> </a:t>
            </a:r>
            <a:r>
              <a:rPr lang="en-US" sz="3000" dirty="0" err="1">
                <a:solidFill>
                  <a:schemeClr val="bg1"/>
                </a:solidFill>
              </a:rPr>
              <a:t>keyakinan</a:t>
            </a:r>
            <a:r>
              <a:rPr lang="en-US" sz="3000" dirty="0">
                <a:solidFill>
                  <a:schemeClr val="bg1"/>
                </a:solidFill>
              </a:rPr>
              <a:t> </a:t>
            </a:r>
            <a:r>
              <a:rPr lang="en-US" sz="3000" dirty="0" err="1">
                <a:solidFill>
                  <a:schemeClr val="bg1"/>
                </a:solidFill>
              </a:rPr>
              <a:t>dan</a:t>
            </a:r>
            <a:r>
              <a:rPr lang="en-US" sz="3000" dirty="0">
                <a:solidFill>
                  <a:schemeClr val="bg1"/>
                </a:solidFill>
              </a:rPr>
              <a:t> </a:t>
            </a:r>
            <a:r>
              <a:rPr lang="en-US" sz="3000" dirty="0" err="1">
                <a:solidFill>
                  <a:schemeClr val="bg1"/>
                </a:solidFill>
              </a:rPr>
              <a:t>perbuatan</a:t>
            </a:r>
            <a:r>
              <a:rPr lang="en-US" sz="3000" dirty="0">
                <a:solidFill>
                  <a:schemeClr val="bg1"/>
                </a:solidFill>
              </a:rPr>
              <a:t> yang </a:t>
            </a:r>
            <a:r>
              <a:rPr lang="en-US" sz="3000" dirty="0" err="1">
                <a:solidFill>
                  <a:schemeClr val="bg1"/>
                </a:solidFill>
              </a:rPr>
              <a:t>terkait</a:t>
            </a:r>
            <a:r>
              <a:rPr lang="en-US" sz="3000" dirty="0">
                <a:solidFill>
                  <a:schemeClr val="bg1"/>
                </a:solidFill>
              </a:rPr>
              <a:t> </a:t>
            </a:r>
            <a:r>
              <a:rPr lang="en-US" sz="3000" dirty="0" err="1">
                <a:solidFill>
                  <a:schemeClr val="bg1"/>
                </a:solidFill>
              </a:rPr>
              <a:t>dengan</a:t>
            </a:r>
            <a:r>
              <a:rPr lang="en-US" sz="3000" dirty="0">
                <a:solidFill>
                  <a:schemeClr val="bg1"/>
                </a:solidFill>
              </a:rPr>
              <a:t> </a:t>
            </a:r>
            <a:r>
              <a:rPr lang="en-US" sz="3000" dirty="0" err="1">
                <a:solidFill>
                  <a:schemeClr val="bg1"/>
                </a:solidFill>
              </a:rPr>
              <a:t>hal-hal</a:t>
            </a:r>
            <a:r>
              <a:rPr lang="en-US" sz="3000" dirty="0">
                <a:solidFill>
                  <a:schemeClr val="bg1"/>
                </a:solidFill>
              </a:rPr>
              <a:t> yang sacral.) </a:t>
            </a:r>
          </a:p>
          <a:p>
            <a:endParaRPr lang="en-US" dirty="0">
              <a:solidFill>
                <a:schemeClr val="bg1"/>
              </a:solidFill>
            </a:endParaRPr>
          </a:p>
        </p:txBody>
      </p:sp>
    </p:spTree>
    <p:extLst>
      <p:ext uri="{BB962C8B-B14F-4D97-AF65-F5344CB8AC3E}">
        <p14:creationId xmlns:p14="http://schemas.microsoft.com/office/powerpoint/2010/main" val="696016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8686" y="261258"/>
            <a:ext cx="6237513" cy="1335938"/>
          </a:xfrm>
        </p:spPr>
        <p:txBody>
          <a:bodyPr/>
          <a:lstStyle/>
          <a:p>
            <a:r>
              <a:rPr lang="en-US" dirty="0" smtClean="0">
                <a:solidFill>
                  <a:schemeClr val="bg1"/>
                </a:solidFill>
              </a:rPr>
              <a:t>MUSLIMS IN THE WORLD </a:t>
            </a:r>
            <a:endParaRPr lang="en-US" dirty="0">
              <a:solidFill>
                <a:schemeClr val="bg1"/>
              </a:solidFill>
            </a:endParaRPr>
          </a:p>
        </p:txBody>
      </p:sp>
      <p:sp>
        <p:nvSpPr>
          <p:cNvPr id="4" name="Oval 3"/>
          <p:cNvSpPr/>
          <p:nvPr/>
        </p:nvSpPr>
        <p:spPr>
          <a:xfrm>
            <a:off x="4623989" y="1254296"/>
            <a:ext cx="6427449" cy="5057017"/>
          </a:xfrm>
          <a:prstGeom prst="ellipse">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Moderate Pluralist</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Oval 4"/>
          <p:cNvSpPr/>
          <p:nvPr/>
        </p:nvSpPr>
        <p:spPr>
          <a:xfrm>
            <a:off x="6486504" y="2525253"/>
            <a:ext cx="2702418" cy="2246008"/>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600" dirty="0">
                <a:ea typeface="Calibri" panose="020F0502020204030204" pitchFamily="34" charset="0"/>
                <a:cs typeface="Times New Roman" panose="02020603050405020304" pitchFamily="18" charset="0"/>
              </a:rPr>
              <a:t>Conservative fundamentalist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p:txBody>
      </p:sp>
      <p:sp>
        <p:nvSpPr>
          <p:cNvPr id="6" name="Oval 5"/>
          <p:cNvSpPr/>
          <p:nvPr/>
        </p:nvSpPr>
        <p:spPr>
          <a:xfrm>
            <a:off x="6727370" y="3385944"/>
            <a:ext cx="2220685" cy="1162401"/>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ea typeface="Calibri" panose="020F0502020204030204" pitchFamily="34" charset="0"/>
                <a:cs typeface="Times New Roman" panose="02020603050405020304" pitchFamily="18" charset="0"/>
              </a:rPr>
              <a:t>Radical fundamentalist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a:p>
            <a:pPr algn="ctr">
              <a:lnSpc>
                <a:spcPct val="107000"/>
              </a:lnSpc>
              <a:spcAft>
                <a:spcPts val="600"/>
              </a:spcAft>
            </a:pPr>
            <a:r>
              <a:rPr lang="en-US" sz="825" dirty="0">
                <a:ea typeface="Calibri" panose="020F0502020204030204" pitchFamily="34" charset="0"/>
                <a:cs typeface="Times New Roman" panose="02020603050405020304" pitchFamily="18" charset="0"/>
              </a:rPr>
              <a:t> </a:t>
            </a:r>
          </a:p>
        </p:txBody>
      </p:sp>
      <p:sp>
        <p:nvSpPr>
          <p:cNvPr id="7" name="Oval 6"/>
          <p:cNvSpPr/>
          <p:nvPr/>
        </p:nvSpPr>
        <p:spPr>
          <a:xfrm>
            <a:off x="7358743" y="3947886"/>
            <a:ext cx="965198" cy="46103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825" dirty="0">
                <a:ea typeface="Calibri" panose="020F0502020204030204" pitchFamily="34" charset="0"/>
                <a:cs typeface="Times New Roman" panose="02020603050405020304" pitchFamily="18" charset="0"/>
              </a:rPr>
              <a:t>Extreme fundamentalist</a:t>
            </a:r>
          </a:p>
        </p:txBody>
      </p:sp>
      <p:sp>
        <p:nvSpPr>
          <p:cNvPr id="8" name="Rectangle 5"/>
          <p:cNvSpPr>
            <a:spLocks noChangeArrowheads="1"/>
          </p:cNvSpPr>
          <p:nvPr/>
        </p:nvSpPr>
        <p:spPr bwMode="auto">
          <a:xfrm>
            <a:off x="3110553" y="12542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10"/>
          <p:cNvSpPr>
            <a:spLocks noChangeArrowheads="1"/>
          </p:cNvSpPr>
          <p:nvPr/>
        </p:nvSpPr>
        <p:spPr bwMode="auto">
          <a:xfrm>
            <a:off x="3110553" y="15971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0" name="Rectangle 9"/>
          <p:cNvSpPr/>
          <p:nvPr/>
        </p:nvSpPr>
        <p:spPr>
          <a:xfrm>
            <a:off x="101599" y="2090057"/>
            <a:ext cx="6144037" cy="2554545"/>
          </a:xfrm>
          <a:prstGeom prst="rect">
            <a:avLst/>
          </a:prstGeom>
        </p:spPr>
        <p:txBody>
          <a:bodyPr wrap="square">
            <a:spAutoFit/>
          </a:bodyPr>
          <a:lstStyle/>
          <a:p>
            <a:pPr lvl="0"/>
            <a:r>
              <a:rPr lang="en-US" sz="2000" dirty="0">
                <a:solidFill>
                  <a:schemeClr val="bg1"/>
                </a:solidFill>
              </a:rPr>
              <a:t>50 to 60 percent </a:t>
            </a:r>
            <a:r>
              <a:rPr lang="en-US" sz="2000" b="1" dirty="0">
                <a:solidFill>
                  <a:schemeClr val="bg1"/>
                </a:solidFill>
              </a:rPr>
              <a:t>moderate pluralists</a:t>
            </a:r>
            <a:r>
              <a:rPr lang="en-US" sz="2000" dirty="0">
                <a:solidFill>
                  <a:schemeClr val="bg1"/>
                </a:solidFill>
              </a:rPr>
              <a:t>, </a:t>
            </a:r>
          </a:p>
          <a:p>
            <a:pPr lvl="0"/>
            <a:r>
              <a:rPr lang="en-US" sz="2000" dirty="0">
                <a:solidFill>
                  <a:schemeClr val="bg1"/>
                </a:solidFill>
              </a:rPr>
              <a:t>30 to 40 percent </a:t>
            </a:r>
            <a:r>
              <a:rPr lang="en-US" sz="2000" b="1" dirty="0">
                <a:solidFill>
                  <a:schemeClr val="bg1"/>
                </a:solidFill>
              </a:rPr>
              <a:t>conservative fundamentalists</a:t>
            </a:r>
            <a:r>
              <a:rPr lang="en-US" sz="2000" dirty="0">
                <a:solidFill>
                  <a:schemeClr val="bg1"/>
                </a:solidFill>
              </a:rPr>
              <a:t>, </a:t>
            </a:r>
          </a:p>
          <a:p>
            <a:pPr lvl="0"/>
            <a:r>
              <a:rPr lang="en-US" sz="2000" dirty="0">
                <a:solidFill>
                  <a:schemeClr val="bg1"/>
                </a:solidFill>
              </a:rPr>
              <a:t>10 percent </a:t>
            </a:r>
            <a:r>
              <a:rPr lang="en-US" sz="2000" b="1" dirty="0">
                <a:solidFill>
                  <a:schemeClr val="bg1"/>
                </a:solidFill>
              </a:rPr>
              <a:t>radical fundamentalist</a:t>
            </a:r>
            <a:r>
              <a:rPr lang="en-US" sz="2000" dirty="0">
                <a:solidFill>
                  <a:schemeClr val="bg1"/>
                </a:solidFill>
              </a:rPr>
              <a:t> and </a:t>
            </a:r>
          </a:p>
          <a:p>
            <a:pPr lvl="0"/>
            <a:r>
              <a:rPr lang="en-US" sz="2000" dirty="0">
                <a:solidFill>
                  <a:schemeClr val="bg1"/>
                </a:solidFill>
              </a:rPr>
              <a:t>1 percent </a:t>
            </a:r>
            <a:r>
              <a:rPr lang="en-US" sz="2000" b="1" dirty="0">
                <a:solidFill>
                  <a:schemeClr val="bg1"/>
                </a:solidFill>
              </a:rPr>
              <a:t>extreme fundamentalist</a:t>
            </a:r>
            <a:r>
              <a:rPr lang="en-US" sz="2000" dirty="0">
                <a:solidFill>
                  <a:schemeClr val="bg1"/>
                </a:solidFill>
              </a:rPr>
              <a:t>. (extreme fundamentalist is someone who ready to accomplish terror acts ) </a:t>
            </a:r>
            <a:endParaRPr lang="en-US" sz="2000" dirty="0" smtClean="0">
              <a:solidFill>
                <a:schemeClr val="bg1"/>
              </a:solidFill>
            </a:endParaRPr>
          </a:p>
          <a:p>
            <a:pPr lvl="0"/>
            <a:r>
              <a:rPr lang="en-US" sz="2000" dirty="0">
                <a:solidFill>
                  <a:schemeClr val="bg1"/>
                </a:solidFill>
              </a:rPr>
              <a:t>source : Jennie S Bev, from New York Time .</a:t>
            </a:r>
          </a:p>
          <a:p>
            <a:endParaRPr lang="en-US" sz="2000" dirty="0"/>
          </a:p>
        </p:txBody>
      </p:sp>
    </p:spTree>
    <p:extLst>
      <p:ext uri="{BB962C8B-B14F-4D97-AF65-F5344CB8AC3E}">
        <p14:creationId xmlns:p14="http://schemas.microsoft.com/office/powerpoint/2010/main" val="967668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Di Indonesia , </a:t>
            </a:r>
            <a:r>
              <a:rPr lang="en-US" dirty="0" err="1" smtClean="0">
                <a:solidFill>
                  <a:schemeClr val="bg1"/>
                </a:solidFill>
              </a:rPr>
              <a:t>sekitar</a:t>
            </a:r>
            <a:r>
              <a:rPr lang="en-US" dirty="0" smtClean="0">
                <a:solidFill>
                  <a:schemeClr val="bg1"/>
                </a:solidFill>
              </a:rPr>
              <a:t> 10 </a:t>
            </a:r>
            <a:r>
              <a:rPr lang="en-US" dirty="0" err="1" smtClean="0">
                <a:solidFill>
                  <a:schemeClr val="bg1"/>
                </a:solidFill>
              </a:rPr>
              <a:t>Juta</a:t>
            </a:r>
            <a:r>
              <a:rPr lang="en-US" dirty="0" smtClean="0">
                <a:solidFill>
                  <a:schemeClr val="bg1"/>
                </a:solidFill>
              </a:rPr>
              <a:t> (4%) </a:t>
            </a:r>
            <a:r>
              <a:rPr lang="en-US" dirty="0" err="1" smtClean="0">
                <a:solidFill>
                  <a:schemeClr val="bg1"/>
                </a:solidFill>
              </a:rPr>
              <a:t>penduduk</a:t>
            </a:r>
            <a:r>
              <a:rPr lang="en-US" dirty="0" smtClean="0">
                <a:solidFill>
                  <a:schemeClr val="bg1"/>
                </a:solidFill>
              </a:rPr>
              <a:t> </a:t>
            </a:r>
            <a:r>
              <a:rPr lang="en-US" dirty="0" err="1" smtClean="0">
                <a:solidFill>
                  <a:schemeClr val="bg1"/>
                </a:solidFill>
              </a:rPr>
              <a:t>mendukung</a:t>
            </a:r>
            <a:r>
              <a:rPr lang="en-US" dirty="0" smtClean="0">
                <a:solidFill>
                  <a:schemeClr val="bg1"/>
                </a:solidFill>
              </a:rPr>
              <a:t> </a:t>
            </a:r>
            <a:r>
              <a:rPr lang="en-US" dirty="0" err="1" smtClean="0">
                <a:solidFill>
                  <a:schemeClr val="bg1"/>
                </a:solidFill>
              </a:rPr>
              <a:t>cita-cita</a:t>
            </a:r>
            <a:r>
              <a:rPr lang="en-US" dirty="0" smtClean="0">
                <a:solidFill>
                  <a:schemeClr val="bg1"/>
                </a:solidFill>
              </a:rPr>
              <a:t> ISIS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err="1" smtClean="0">
                <a:solidFill>
                  <a:schemeClr val="bg1"/>
                </a:solidFill>
              </a:rPr>
              <a:t>Menurut</a:t>
            </a:r>
            <a:r>
              <a:rPr lang="en-US" dirty="0" smtClean="0">
                <a:solidFill>
                  <a:schemeClr val="bg1"/>
                </a:solidFill>
              </a:rPr>
              <a:t> </a:t>
            </a:r>
            <a:r>
              <a:rPr lang="en-US" dirty="0">
                <a:solidFill>
                  <a:schemeClr val="bg1"/>
                </a:solidFill>
              </a:rPr>
              <a:t>polling yang </a:t>
            </a:r>
            <a:r>
              <a:rPr lang="en-US" dirty="0" err="1">
                <a:solidFill>
                  <a:schemeClr val="bg1"/>
                </a:solidFill>
              </a:rPr>
              <a:t>dilakukan</a:t>
            </a:r>
            <a:r>
              <a:rPr lang="en-US" dirty="0">
                <a:solidFill>
                  <a:schemeClr val="bg1"/>
                </a:solidFill>
              </a:rPr>
              <a:t> </a:t>
            </a:r>
            <a:r>
              <a:rPr lang="en-US" dirty="0" err="1">
                <a:solidFill>
                  <a:schemeClr val="bg1"/>
                </a:solidFill>
              </a:rPr>
              <a:t>oleh</a:t>
            </a:r>
            <a:r>
              <a:rPr lang="en-US" dirty="0">
                <a:solidFill>
                  <a:schemeClr val="bg1"/>
                </a:solidFill>
              </a:rPr>
              <a:t> Pew </a:t>
            </a:r>
            <a:r>
              <a:rPr lang="en-US" dirty="0" err="1">
                <a:solidFill>
                  <a:schemeClr val="bg1"/>
                </a:solidFill>
              </a:rPr>
              <a:t>Reserch</a:t>
            </a:r>
            <a:r>
              <a:rPr lang="en-US" dirty="0">
                <a:solidFill>
                  <a:schemeClr val="bg1"/>
                </a:solidFill>
              </a:rPr>
              <a:t> Center yang </a:t>
            </a:r>
            <a:r>
              <a:rPr lang="en-US" dirty="0" err="1">
                <a:solidFill>
                  <a:schemeClr val="bg1"/>
                </a:solidFill>
              </a:rPr>
              <a:t>hasilnya</a:t>
            </a:r>
            <a:r>
              <a:rPr lang="en-US" dirty="0">
                <a:solidFill>
                  <a:schemeClr val="bg1"/>
                </a:solidFill>
              </a:rPr>
              <a:t> </a:t>
            </a:r>
            <a:r>
              <a:rPr lang="en-US" dirty="0" err="1">
                <a:solidFill>
                  <a:schemeClr val="bg1"/>
                </a:solidFill>
              </a:rPr>
              <a:t>dirilis</a:t>
            </a:r>
            <a:r>
              <a:rPr lang="en-US" dirty="0">
                <a:solidFill>
                  <a:schemeClr val="bg1"/>
                </a:solidFill>
              </a:rPr>
              <a:t> </a:t>
            </a:r>
            <a:r>
              <a:rPr lang="en-US" dirty="0" err="1">
                <a:solidFill>
                  <a:schemeClr val="bg1"/>
                </a:solidFill>
              </a:rPr>
              <a:t>pada</a:t>
            </a:r>
            <a:r>
              <a:rPr lang="en-US" dirty="0">
                <a:solidFill>
                  <a:schemeClr val="bg1"/>
                </a:solidFill>
              </a:rPr>
              <a:t> </a:t>
            </a:r>
            <a:r>
              <a:rPr lang="en-US" dirty="0" err="1">
                <a:solidFill>
                  <a:schemeClr val="bg1"/>
                </a:solidFill>
              </a:rPr>
              <a:t>tanggal</a:t>
            </a:r>
            <a:r>
              <a:rPr lang="en-US" dirty="0">
                <a:solidFill>
                  <a:schemeClr val="bg1"/>
                </a:solidFill>
              </a:rPr>
              <a:t> 17 November 2015, </a:t>
            </a:r>
            <a:r>
              <a:rPr lang="en-US" dirty="0" err="1">
                <a:solidFill>
                  <a:schemeClr val="bg1"/>
                </a:solidFill>
              </a:rPr>
              <a:t>sekitar</a:t>
            </a:r>
            <a:r>
              <a:rPr lang="en-US" dirty="0">
                <a:solidFill>
                  <a:schemeClr val="bg1"/>
                </a:solidFill>
              </a:rPr>
              <a:t> 4 % </a:t>
            </a:r>
            <a:r>
              <a:rPr lang="en-US" dirty="0" err="1">
                <a:solidFill>
                  <a:schemeClr val="bg1"/>
                </a:solidFill>
              </a:rPr>
              <a:t>penduduk</a:t>
            </a:r>
            <a:r>
              <a:rPr lang="en-US" dirty="0">
                <a:solidFill>
                  <a:schemeClr val="bg1"/>
                </a:solidFill>
              </a:rPr>
              <a:t> Indonesia </a:t>
            </a:r>
            <a:r>
              <a:rPr lang="en-US" dirty="0" err="1">
                <a:solidFill>
                  <a:schemeClr val="bg1"/>
                </a:solidFill>
              </a:rPr>
              <a:t>atau</a:t>
            </a:r>
            <a:r>
              <a:rPr lang="en-US" dirty="0">
                <a:solidFill>
                  <a:schemeClr val="bg1"/>
                </a:solidFill>
              </a:rPr>
              <a:t> </a:t>
            </a:r>
            <a:r>
              <a:rPr lang="en-US" dirty="0" err="1">
                <a:solidFill>
                  <a:schemeClr val="bg1"/>
                </a:solidFill>
              </a:rPr>
              <a:t>sekitar</a:t>
            </a:r>
            <a:r>
              <a:rPr lang="en-US" dirty="0">
                <a:solidFill>
                  <a:schemeClr val="bg1"/>
                </a:solidFill>
              </a:rPr>
              <a:t> 10 </a:t>
            </a:r>
            <a:r>
              <a:rPr lang="en-US" dirty="0" err="1">
                <a:solidFill>
                  <a:schemeClr val="bg1"/>
                </a:solidFill>
              </a:rPr>
              <a:t>juta</a:t>
            </a:r>
            <a:r>
              <a:rPr lang="en-US" dirty="0">
                <a:solidFill>
                  <a:schemeClr val="bg1"/>
                </a:solidFill>
              </a:rPr>
              <a:t> </a:t>
            </a:r>
            <a:r>
              <a:rPr lang="en-US" dirty="0" err="1">
                <a:solidFill>
                  <a:schemeClr val="bg1"/>
                </a:solidFill>
              </a:rPr>
              <a:t>penduduk</a:t>
            </a:r>
            <a:r>
              <a:rPr lang="en-US" dirty="0">
                <a:solidFill>
                  <a:schemeClr val="bg1"/>
                </a:solidFill>
              </a:rPr>
              <a:t> Indonesia </a:t>
            </a:r>
            <a:r>
              <a:rPr lang="en-US" dirty="0" err="1">
                <a:solidFill>
                  <a:schemeClr val="bg1"/>
                </a:solidFill>
              </a:rPr>
              <a:t>mendukung</a:t>
            </a:r>
            <a:r>
              <a:rPr lang="en-US" dirty="0">
                <a:solidFill>
                  <a:schemeClr val="bg1"/>
                </a:solidFill>
              </a:rPr>
              <a:t> </a:t>
            </a:r>
            <a:r>
              <a:rPr lang="en-US" dirty="0" err="1">
                <a:solidFill>
                  <a:schemeClr val="bg1"/>
                </a:solidFill>
              </a:rPr>
              <a:t>cita-cita</a:t>
            </a:r>
            <a:r>
              <a:rPr lang="en-US" dirty="0">
                <a:solidFill>
                  <a:schemeClr val="bg1"/>
                </a:solidFill>
              </a:rPr>
              <a:t> ISIS. </a:t>
            </a:r>
          </a:p>
          <a:p>
            <a:r>
              <a:rPr lang="en-US" dirty="0" err="1">
                <a:solidFill>
                  <a:schemeClr val="bg1"/>
                </a:solidFill>
              </a:rPr>
              <a:t>Sumber</a:t>
            </a:r>
            <a:r>
              <a:rPr lang="en-US" dirty="0">
                <a:solidFill>
                  <a:schemeClr val="bg1"/>
                </a:solidFill>
              </a:rPr>
              <a:t>: </a:t>
            </a:r>
            <a:r>
              <a:rPr lang="en-US" u="sng" dirty="0">
                <a:hlinkClick r:id="rId3"/>
              </a:rPr>
              <a:t>http://www.thejakartapost.com/news/2015/11/25/commentary-after-paris-attacks-pew-says-10-million-indonesians-is.html</a:t>
            </a:r>
            <a:r>
              <a:rPr lang="en-US" dirty="0"/>
              <a:t>  </a:t>
            </a:r>
            <a:r>
              <a:rPr lang="en-US" dirty="0" err="1"/>
              <a:t>diakses</a:t>
            </a:r>
            <a:r>
              <a:rPr lang="en-US" dirty="0"/>
              <a:t> 26 Nov 2015</a:t>
            </a:r>
          </a:p>
          <a:p>
            <a:r>
              <a:rPr lang="en-US" dirty="0" err="1"/>
              <a:t>Sumber</a:t>
            </a:r>
            <a:r>
              <a:rPr lang="en-US" dirty="0"/>
              <a:t> : </a:t>
            </a:r>
            <a:r>
              <a:rPr lang="en-US" u="sng" dirty="0">
                <a:hlinkClick r:id="rId4"/>
              </a:rPr>
              <a:t>http://www.pewresearch.org/fact-tank/2015/11/17/in-nations-with-significant-muslim-populations-much-disdain-for-isis/</a:t>
            </a:r>
            <a:r>
              <a:rPr lang="en-US" dirty="0"/>
              <a:t>  </a:t>
            </a:r>
            <a:r>
              <a:rPr lang="en-US" dirty="0" err="1"/>
              <a:t>diakses</a:t>
            </a:r>
            <a:r>
              <a:rPr lang="en-US" dirty="0"/>
              <a:t> 20 Nov.2015</a:t>
            </a:r>
          </a:p>
          <a:p>
            <a:pPr marL="0" indent="0">
              <a:buNone/>
            </a:pPr>
            <a:r>
              <a:rPr lang="en-US" dirty="0" err="1">
                <a:solidFill>
                  <a:schemeClr val="bg1"/>
                </a:solidFill>
              </a:rPr>
              <a:t>Catatan</a:t>
            </a:r>
            <a:r>
              <a:rPr lang="en-US" dirty="0">
                <a:solidFill>
                  <a:schemeClr val="bg1"/>
                </a:solidFill>
              </a:rPr>
              <a:t> : </a:t>
            </a:r>
            <a:r>
              <a:rPr lang="en-US" dirty="0" err="1">
                <a:solidFill>
                  <a:schemeClr val="bg1"/>
                </a:solidFill>
              </a:rPr>
              <a:t>Persentasi</a:t>
            </a:r>
            <a:r>
              <a:rPr lang="en-US" dirty="0">
                <a:solidFill>
                  <a:schemeClr val="bg1"/>
                </a:solidFill>
              </a:rPr>
              <a:t> </a:t>
            </a:r>
            <a:r>
              <a:rPr lang="en-US" dirty="0" err="1">
                <a:solidFill>
                  <a:schemeClr val="bg1"/>
                </a:solidFill>
              </a:rPr>
              <a:t>pendukung</a:t>
            </a:r>
            <a:r>
              <a:rPr lang="en-US" dirty="0">
                <a:solidFill>
                  <a:schemeClr val="bg1"/>
                </a:solidFill>
              </a:rPr>
              <a:t> ISIS di Malaysia </a:t>
            </a:r>
            <a:r>
              <a:rPr lang="en-US" dirty="0" err="1">
                <a:solidFill>
                  <a:schemeClr val="bg1"/>
                </a:solidFill>
              </a:rPr>
              <a:t>lebih</a:t>
            </a:r>
            <a:r>
              <a:rPr lang="en-US" dirty="0">
                <a:solidFill>
                  <a:schemeClr val="bg1"/>
                </a:solidFill>
              </a:rPr>
              <a:t> </a:t>
            </a:r>
            <a:r>
              <a:rPr lang="en-US" dirty="0" err="1">
                <a:solidFill>
                  <a:schemeClr val="bg1"/>
                </a:solidFill>
              </a:rPr>
              <a:t>tinggi</a:t>
            </a:r>
            <a:r>
              <a:rPr lang="en-US" dirty="0">
                <a:solidFill>
                  <a:schemeClr val="bg1"/>
                </a:solidFill>
              </a:rPr>
              <a:t> </a:t>
            </a:r>
            <a:r>
              <a:rPr lang="en-US" dirty="0" err="1">
                <a:solidFill>
                  <a:schemeClr val="bg1"/>
                </a:solidFill>
              </a:rPr>
              <a:t>dibanding</a:t>
            </a:r>
            <a:r>
              <a:rPr lang="en-US" dirty="0">
                <a:solidFill>
                  <a:schemeClr val="bg1"/>
                </a:solidFill>
              </a:rPr>
              <a:t> Indonesia </a:t>
            </a:r>
            <a:r>
              <a:rPr lang="en-US" dirty="0" err="1">
                <a:solidFill>
                  <a:schemeClr val="bg1"/>
                </a:solidFill>
              </a:rPr>
              <a:t>yakni</a:t>
            </a:r>
            <a:r>
              <a:rPr lang="en-US" dirty="0">
                <a:solidFill>
                  <a:schemeClr val="bg1"/>
                </a:solidFill>
              </a:rPr>
              <a:t> 11% , </a:t>
            </a:r>
            <a:r>
              <a:rPr lang="en-US" dirty="0" err="1">
                <a:solidFill>
                  <a:schemeClr val="bg1"/>
                </a:solidFill>
              </a:rPr>
              <a:t>tetapi</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jumlah</a:t>
            </a:r>
            <a:r>
              <a:rPr lang="en-US" dirty="0">
                <a:solidFill>
                  <a:schemeClr val="bg1"/>
                </a:solidFill>
              </a:rPr>
              <a:t> </a:t>
            </a:r>
            <a:r>
              <a:rPr lang="en-US" dirty="0" err="1">
                <a:solidFill>
                  <a:schemeClr val="bg1"/>
                </a:solidFill>
              </a:rPr>
              <a:t>penduduk</a:t>
            </a:r>
            <a:r>
              <a:rPr lang="en-US" dirty="0">
                <a:solidFill>
                  <a:schemeClr val="bg1"/>
                </a:solidFill>
              </a:rPr>
              <a:t> Malaysia </a:t>
            </a:r>
            <a:r>
              <a:rPr lang="en-US" dirty="0" err="1">
                <a:solidFill>
                  <a:schemeClr val="bg1"/>
                </a:solidFill>
              </a:rPr>
              <a:t>hanya</a:t>
            </a:r>
            <a:r>
              <a:rPr lang="en-US" dirty="0">
                <a:solidFill>
                  <a:schemeClr val="bg1"/>
                </a:solidFill>
              </a:rPr>
              <a:t> </a:t>
            </a:r>
            <a:r>
              <a:rPr lang="en-US" dirty="0" err="1">
                <a:solidFill>
                  <a:schemeClr val="bg1"/>
                </a:solidFill>
              </a:rPr>
              <a:t>sekitar</a:t>
            </a:r>
            <a:r>
              <a:rPr lang="en-US" dirty="0">
                <a:solidFill>
                  <a:schemeClr val="bg1"/>
                </a:solidFill>
              </a:rPr>
              <a:t> 30 </a:t>
            </a:r>
            <a:r>
              <a:rPr lang="en-US" dirty="0" err="1">
                <a:solidFill>
                  <a:schemeClr val="bg1"/>
                </a:solidFill>
              </a:rPr>
              <a:t>juta</a:t>
            </a:r>
            <a:r>
              <a:rPr lang="en-US" dirty="0">
                <a:solidFill>
                  <a:schemeClr val="bg1"/>
                </a:solidFill>
              </a:rPr>
              <a:t> </a:t>
            </a:r>
            <a:r>
              <a:rPr lang="en-US" dirty="0" err="1">
                <a:solidFill>
                  <a:schemeClr val="bg1"/>
                </a:solidFill>
              </a:rPr>
              <a:t>jiwa</a:t>
            </a:r>
            <a:r>
              <a:rPr lang="en-US" dirty="0">
                <a:solidFill>
                  <a:schemeClr val="bg1"/>
                </a:solidFill>
              </a:rPr>
              <a:t>, </a:t>
            </a:r>
            <a:r>
              <a:rPr lang="en-US" dirty="0" err="1">
                <a:solidFill>
                  <a:schemeClr val="bg1"/>
                </a:solidFill>
              </a:rPr>
              <a:t>maka</a:t>
            </a:r>
            <a:r>
              <a:rPr lang="en-US" dirty="0">
                <a:solidFill>
                  <a:schemeClr val="bg1"/>
                </a:solidFill>
              </a:rPr>
              <a:t> </a:t>
            </a:r>
            <a:r>
              <a:rPr lang="en-US" dirty="0" err="1">
                <a:solidFill>
                  <a:schemeClr val="bg1"/>
                </a:solidFill>
              </a:rPr>
              <a:t>jumlah</a:t>
            </a:r>
            <a:r>
              <a:rPr lang="en-US" dirty="0">
                <a:solidFill>
                  <a:schemeClr val="bg1"/>
                </a:solidFill>
              </a:rPr>
              <a:t> </a:t>
            </a:r>
            <a:r>
              <a:rPr lang="en-US" dirty="0" err="1">
                <a:solidFill>
                  <a:schemeClr val="bg1"/>
                </a:solidFill>
              </a:rPr>
              <a:t>ril</a:t>
            </a:r>
            <a:r>
              <a:rPr lang="en-US" dirty="0">
                <a:solidFill>
                  <a:schemeClr val="bg1"/>
                </a:solidFill>
              </a:rPr>
              <a:t> orang Indonesia yang </a:t>
            </a:r>
            <a:r>
              <a:rPr lang="en-US" dirty="0" err="1">
                <a:solidFill>
                  <a:schemeClr val="bg1"/>
                </a:solidFill>
              </a:rPr>
              <a:t>mendukung</a:t>
            </a:r>
            <a:r>
              <a:rPr lang="en-US" dirty="0">
                <a:solidFill>
                  <a:schemeClr val="bg1"/>
                </a:solidFill>
              </a:rPr>
              <a:t> ISIS </a:t>
            </a:r>
            <a:r>
              <a:rPr lang="en-US" dirty="0" err="1">
                <a:solidFill>
                  <a:schemeClr val="bg1"/>
                </a:solidFill>
              </a:rPr>
              <a:t>jauh</a:t>
            </a:r>
            <a:r>
              <a:rPr lang="en-US" dirty="0">
                <a:solidFill>
                  <a:schemeClr val="bg1"/>
                </a:solidFill>
              </a:rPr>
              <a:t> </a:t>
            </a:r>
            <a:r>
              <a:rPr lang="en-US" dirty="0" err="1">
                <a:solidFill>
                  <a:schemeClr val="bg1"/>
                </a:solidFill>
              </a:rPr>
              <a:t>lebih</a:t>
            </a:r>
            <a:r>
              <a:rPr lang="en-US" dirty="0">
                <a:solidFill>
                  <a:schemeClr val="bg1"/>
                </a:solidFill>
              </a:rPr>
              <a:t> </a:t>
            </a:r>
            <a:r>
              <a:rPr lang="en-US" dirty="0" err="1">
                <a:solidFill>
                  <a:schemeClr val="bg1"/>
                </a:solidFill>
              </a:rPr>
              <a:t>banyak</a:t>
            </a:r>
            <a:r>
              <a:rPr lang="en-US" dirty="0">
                <a:solidFill>
                  <a:schemeClr val="bg1"/>
                </a:solidFill>
              </a:rPr>
              <a:t>.  Malaysia 3,3 </a:t>
            </a:r>
            <a:r>
              <a:rPr lang="en-US" dirty="0" err="1">
                <a:solidFill>
                  <a:schemeClr val="bg1"/>
                </a:solidFill>
              </a:rPr>
              <a:t>juta</a:t>
            </a:r>
            <a:r>
              <a:rPr lang="en-US" dirty="0">
                <a:solidFill>
                  <a:schemeClr val="bg1"/>
                </a:solidFill>
              </a:rPr>
              <a:t> , Indonesia 10 </a:t>
            </a:r>
            <a:r>
              <a:rPr lang="en-US" dirty="0" err="1">
                <a:solidFill>
                  <a:schemeClr val="bg1"/>
                </a:solidFill>
              </a:rPr>
              <a:t>juta</a:t>
            </a:r>
            <a:r>
              <a:rPr lang="en-US" dirty="0">
                <a:solidFill>
                  <a:schemeClr val="bg1"/>
                </a:solidFill>
              </a:rPr>
              <a:t>.</a:t>
            </a:r>
            <a:br>
              <a:rPr lang="en-US" dirty="0">
                <a:solidFill>
                  <a:schemeClr val="bg1"/>
                </a:solidFill>
              </a:rPr>
            </a:br>
            <a:r>
              <a:rPr lang="en-US" dirty="0"/>
              <a:t> </a:t>
            </a:r>
          </a:p>
          <a:p>
            <a:endParaRPr lang="en-US" dirty="0"/>
          </a:p>
        </p:txBody>
      </p:sp>
    </p:spTree>
    <p:extLst>
      <p:ext uri="{BB962C8B-B14F-4D97-AF65-F5344CB8AC3E}">
        <p14:creationId xmlns:p14="http://schemas.microsoft.com/office/powerpoint/2010/main" val="674510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Oval 8"/>
          <p:cNvSpPr/>
          <p:nvPr/>
        </p:nvSpPr>
        <p:spPr>
          <a:xfrm>
            <a:off x="2864893" y="2500312"/>
            <a:ext cx="5046260" cy="326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solidFill>
                  <a:schemeClr val="bg1"/>
                </a:solidFill>
              </a:rPr>
              <a:t>SYMPATHIZERS AND SUPPORTER OF RADICALISM</a:t>
            </a:r>
          </a:p>
        </p:txBody>
      </p:sp>
      <p:sp>
        <p:nvSpPr>
          <p:cNvPr id="3" name="Content Placeholder 2"/>
          <p:cNvSpPr>
            <a:spLocks noGrp="1"/>
          </p:cNvSpPr>
          <p:nvPr>
            <p:ph idx="1"/>
          </p:nvPr>
        </p:nvSpPr>
        <p:spPr>
          <a:xfrm>
            <a:off x="1662565" y="2123303"/>
            <a:ext cx="8376785" cy="4219440"/>
          </a:xfrm>
        </p:spPr>
        <p:txBody>
          <a:bodyPr/>
          <a:lstStyle/>
          <a:p>
            <a:endParaRPr lang="en-US" dirty="0"/>
          </a:p>
        </p:txBody>
      </p:sp>
      <p:sp>
        <p:nvSpPr>
          <p:cNvPr id="4" name="Oval 3"/>
          <p:cNvSpPr/>
          <p:nvPr/>
        </p:nvSpPr>
        <p:spPr>
          <a:xfrm>
            <a:off x="3845772" y="2930485"/>
            <a:ext cx="2808134" cy="2403158"/>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825">
                <a:ea typeface="Calibri" panose="020F0502020204030204" pitchFamily="34" charset="0"/>
                <a:cs typeface="Times New Roman" panose="02020603050405020304" pitchFamily="18" charset="0"/>
              </a:rPr>
              <a:t>SIMPATISAN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a:p>
            <a:pPr algn="ctr">
              <a:lnSpc>
                <a:spcPct val="107000"/>
              </a:lnSpc>
              <a:spcAft>
                <a:spcPts val="600"/>
              </a:spcAft>
            </a:pPr>
            <a:r>
              <a:rPr lang="en-US" sz="825">
                <a:ea typeface="Calibri" panose="020F0502020204030204" pitchFamily="34" charset="0"/>
                <a:cs typeface="Times New Roman" panose="02020603050405020304" pitchFamily="18" charset="0"/>
              </a:rPr>
              <a:t> </a:t>
            </a:r>
          </a:p>
        </p:txBody>
      </p:sp>
      <p:sp>
        <p:nvSpPr>
          <p:cNvPr id="5" name="Oval 4"/>
          <p:cNvSpPr/>
          <p:nvPr/>
        </p:nvSpPr>
        <p:spPr>
          <a:xfrm>
            <a:off x="4384700" y="3508328"/>
            <a:ext cx="1711301" cy="1508746"/>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r>
              <a:rPr lang="en-US" sz="825" dirty="0" err="1">
                <a:ea typeface="Calibri" panose="020F0502020204030204" pitchFamily="34" charset="0"/>
                <a:cs typeface="Times New Roman" panose="02020603050405020304" pitchFamily="18" charset="0"/>
              </a:rPr>
              <a:t>Pendukung</a:t>
            </a:r>
            <a:endParaRPr lang="en-US" sz="825" dirty="0">
              <a:ea typeface="Calibri" panose="020F0502020204030204" pitchFamily="34" charset="0"/>
              <a:cs typeface="Times New Roman" panose="02020603050405020304" pitchFamily="18" charset="0"/>
            </a:endParaRPr>
          </a:p>
          <a:p>
            <a:pPr>
              <a:lnSpc>
                <a:spcPct val="107000"/>
              </a:lnSpc>
              <a:spcAft>
                <a:spcPts val="600"/>
              </a:spcAft>
            </a:pPr>
            <a:r>
              <a:rPr lang="en-US" sz="825" dirty="0">
                <a:ea typeface="Calibri" panose="020F0502020204030204" pitchFamily="34" charset="0"/>
                <a:cs typeface="Times New Roman" panose="02020603050405020304" pitchFamily="18" charset="0"/>
              </a:rPr>
              <a:t> </a:t>
            </a:r>
          </a:p>
          <a:p>
            <a:pPr>
              <a:lnSpc>
                <a:spcPct val="107000"/>
              </a:lnSpc>
              <a:spcAft>
                <a:spcPts val="600"/>
              </a:spcAft>
            </a:pPr>
            <a:r>
              <a:rPr lang="en-US" sz="825" dirty="0">
                <a:ea typeface="Calibri" panose="020F0502020204030204" pitchFamily="34" charset="0"/>
                <a:cs typeface="Times New Roman" panose="02020603050405020304" pitchFamily="18" charset="0"/>
              </a:rPr>
              <a:t> </a:t>
            </a:r>
          </a:p>
          <a:p>
            <a:pPr>
              <a:lnSpc>
                <a:spcPct val="107000"/>
              </a:lnSpc>
              <a:spcAft>
                <a:spcPts val="600"/>
              </a:spcAft>
            </a:pPr>
            <a:r>
              <a:rPr lang="en-US" sz="825" dirty="0">
                <a:ea typeface="Calibri" panose="020F0502020204030204" pitchFamily="34" charset="0"/>
                <a:cs typeface="Times New Roman" panose="02020603050405020304" pitchFamily="18" charset="0"/>
              </a:rPr>
              <a:t> </a:t>
            </a:r>
          </a:p>
          <a:p>
            <a:pPr>
              <a:lnSpc>
                <a:spcPct val="107000"/>
              </a:lnSpc>
              <a:spcAft>
                <a:spcPts val="600"/>
              </a:spcAft>
            </a:pPr>
            <a:r>
              <a:rPr lang="en-US" sz="825" dirty="0">
                <a:ea typeface="Calibri" panose="020F0502020204030204" pitchFamily="34" charset="0"/>
                <a:cs typeface="Times New Roman" panose="02020603050405020304" pitchFamily="18" charset="0"/>
              </a:rPr>
              <a:t> </a:t>
            </a:r>
          </a:p>
          <a:p>
            <a:pPr>
              <a:lnSpc>
                <a:spcPct val="107000"/>
              </a:lnSpc>
              <a:spcAft>
                <a:spcPts val="600"/>
              </a:spcAft>
            </a:pPr>
            <a:r>
              <a:rPr lang="en-US" sz="825" dirty="0">
                <a:ea typeface="Calibri" panose="020F0502020204030204" pitchFamily="34" charset="0"/>
                <a:cs typeface="Times New Roman" panose="02020603050405020304" pitchFamily="18" charset="0"/>
              </a:rPr>
              <a:t> </a:t>
            </a:r>
          </a:p>
        </p:txBody>
      </p:sp>
      <p:sp>
        <p:nvSpPr>
          <p:cNvPr id="6" name="Oval 5"/>
          <p:cNvSpPr/>
          <p:nvPr/>
        </p:nvSpPr>
        <p:spPr>
          <a:xfrm>
            <a:off x="4806341" y="3994370"/>
            <a:ext cx="868019" cy="536663"/>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825" dirty="0" err="1">
                <a:ea typeface="Calibri" panose="020F0502020204030204" pitchFamily="34" charset="0"/>
                <a:cs typeface="Times New Roman" panose="02020603050405020304" pitchFamily="18" charset="0"/>
              </a:rPr>
              <a:t>Pelaku</a:t>
            </a:r>
            <a:r>
              <a:rPr lang="en-US" sz="825" dirty="0">
                <a:ea typeface="Calibri" panose="020F0502020204030204" pitchFamily="34" charset="0"/>
                <a:cs typeface="Times New Roman" panose="02020603050405020304" pitchFamily="18" charset="0"/>
              </a:rPr>
              <a:t> </a:t>
            </a:r>
          </a:p>
        </p:txBody>
      </p:sp>
      <p:sp>
        <p:nvSpPr>
          <p:cNvPr id="7" name="Rectangle 4"/>
          <p:cNvSpPr>
            <a:spLocks noChangeArrowheads="1"/>
          </p:cNvSpPr>
          <p:nvPr/>
        </p:nvSpPr>
        <p:spPr bwMode="auto">
          <a:xfrm>
            <a:off x="1524001" y="11640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8" name="Rectangle 8"/>
          <p:cNvSpPr>
            <a:spLocks noChangeArrowheads="1"/>
          </p:cNvSpPr>
          <p:nvPr/>
        </p:nvSpPr>
        <p:spPr bwMode="auto">
          <a:xfrm>
            <a:off x="1524001" y="15069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080646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Fenomena</a:t>
            </a:r>
            <a:r>
              <a:rPr lang="en-US" dirty="0" smtClean="0">
                <a:solidFill>
                  <a:schemeClr val="bg1"/>
                </a:solidFill>
              </a:rPr>
              <a:t> di </a:t>
            </a:r>
            <a:r>
              <a:rPr lang="en-US" dirty="0" err="1" smtClean="0">
                <a:solidFill>
                  <a:schemeClr val="bg1"/>
                </a:solidFill>
              </a:rPr>
              <a:t>dunia</a:t>
            </a:r>
            <a:r>
              <a:rPr lang="en-US" dirty="0" smtClean="0">
                <a:solidFill>
                  <a:schemeClr val="bg1"/>
                </a:solidFill>
              </a:rPr>
              <a:t> </a:t>
            </a:r>
            <a:r>
              <a:rPr lang="en-US" dirty="0" err="1" smtClean="0">
                <a:solidFill>
                  <a:schemeClr val="bg1"/>
                </a:solidFill>
              </a:rPr>
              <a:t>pendidikan</a:t>
            </a:r>
            <a:r>
              <a:rPr lang="en-US" dirty="0" smtClean="0">
                <a:solidFill>
                  <a:schemeClr val="bg1"/>
                </a:solidFill>
              </a:rPr>
              <a:t> di </a:t>
            </a:r>
            <a:r>
              <a:rPr lang="en-US" dirty="0" err="1" smtClean="0">
                <a:solidFill>
                  <a:schemeClr val="bg1"/>
                </a:solidFill>
              </a:rPr>
              <a:t>pulau</a:t>
            </a:r>
            <a:r>
              <a:rPr lang="en-US" dirty="0" smtClean="0">
                <a:solidFill>
                  <a:schemeClr val="bg1"/>
                </a:solidFill>
              </a:rPr>
              <a:t> </a:t>
            </a:r>
            <a:r>
              <a:rPr lang="en-US" dirty="0" err="1" smtClean="0">
                <a:solidFill>
                  <a:schemeClr val="bg1"/>
                </a:solidFill>
              </a:rPr>
              <a:t>Jawa</a:t>
            </a:r>
            <a:r>
              <a:rPr lang="en-US" dirty="0" smtClean="0">
                <a:solidFill>
                  <a:schemeClr val="bg1"/>
                </a:solidFill>
              </a:rPr>
              <a:t> (2008)</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000" dirty="0">
                <a:solidFill>
                  <a:schemeClr val="bg1"/>
                </a:solidFill>
              </a:rPr>
              <a:t>21,3 % </a:t>
            </a:r>
            <a:r>
              <a:rPr lang="en-US" sz="4000" dirty="0" err="1">
                <a:solidFill>
                  <a:schemeClr val="bg1"/>
                </a:solidFill>
              </a:rPr>
              <a:t>dari</a:t>
            </a:r>
            <a:r>
              <a:rPr lang="en-US" sz="4000" dirty="0">
                <a:solidFill>
                  <a:schemeClr val="bg1"/>
                </a:solidFill>
              </a:rPr>
              <a:t> guru </a:t>
            </a:r>
            <a:r>
              <a:rPr lang="en-US" sz="4000" dirty="0" err="1">
                <a:solidFill>
                  <a:schemeClr val="bg1"/>
                </a:solidFill>
              </a:rPr>
              <a:t>pengajar</a:t>
            </a:r>
            <a:r>
              <a:rPr lang="en-US" sz="4000" dirty="0">
                <a:solidFill>
                  <a:schemeClr val="bg1"/>
                </a:solidFill>
              </a:rPr>
              <a:t> agama di </a:t>
            </a:r>
            <a:r>
              <a:rPr lang="en-US" sz="4000" dirty="0" err="1">
                <a:solidFill>
                  <a:schemeClr val="bg1"/>
                </a:solidFill>
              </a:rPr>
              <a:t>sekolah</a:t>
            </a:r>
            <a:r>
              <a:rPr lang="en-US" sz="4000" dirty="0">
                <a:solidFill>
                  <a:schemeClr val="bg1"/>
                </a:solidFill>
              </a:rPr>
              <a:t> </a:t>
            </a:r>
            <a:r>
              <a:rPr lang="en-US" sz="4000" dirty="0" err="1">
                <a:solidFill>
                  <a:schemeClr val="bg1"/>
                </a:solidFill>
              </a:rPr>
              <a:t>negeri</a:t>
            </a:r>
            <a:r>
              <a:rPr lang="en-US" sz="4000" dirty="0">
                <a:solidFill>
                  <a:schemeClr val="bg1"/>
                </a:solidFill>
              </a:rPr>
              <a:t> di </a:t>
            </a:r>
            <a:r>
              <a:rPr lang="en-US" sz="4000" dirty="0" err="1">
                <a:solidFill>
                  <a:schemeClr val="bg1"/>
                </a:solidFill>
              </a:rPr>
              <a:t>pulau</a:t>
            </a:r>
            <a:r>
              <a:rPr lang="en-US" sz="4000" dirty="0">
                <a:solidFill>
                  <a:schemeClr val="bg1"/>
                </a:solidFill>
              </a:rPr>
              <a:t> </a:t>
            </a:r>
            <a:r>
              <a:rPr lang="en-US" sz="4000" dirty="0" err="1">
                <a:solidFill>
                  <a:schemeClr val="bg1"/>
                </a:solidFill>
              </a:rPr>
              <a:t>Jawa</a:t>
            </a:r>
            <a:r>
              <a:rPr lang="en-US" sz="4000" dirty="0">
                <a:solidFill>
                  <a:schemeClr val="bg1"/>
                </a:solidFill>
              </a:rPr>
              <a:t> </a:t>
            </a:r>
            <a:r>
              <a:rPr lang="en-US" sz="4000" dirty="0" err="1">
                <a:solidFill>
                  <a:schemeClr val="bg1"/>
                </a:solidFill>
              </a:rPr>
              <a:t>mendukunhg</a:t>
            </a:r>
            <a:r>
              <a:rPr lang="en-US" sz="4000" dirty="0">
                <a:solidFill>
                  <a:schemeClr val="bg1"/>
                </a:solidFill>
              </a:rPr>
              <a:t> </a:t>
            </a:r>
            <a:r>
              <a:rPr lang="en-US" sz="4000" dirty="0" err="1">
                <a:solidFill>
                  <a:schemeClr val="bg1"/>
                </a:solidFill>
              </a:rPr>
              <a:t>perlunya</a:t>
            </a:r>
            <a:r>
              <a:rPr lang="en-US" sz="4000" dirty="0">
                <a:solidFill>
                  <a:schemeClr val="bg1"/>
                </a:solidFill>
              </a:rPr>
              <a:t> </a:t>
            </a:r>
            <a:r>
              <a:rPr lang="en-US" sz="4000" dirty="0" err="1">
                <a:solidFill>
                  <a:schemeClr val="bg1"/>
                </a:solidFill>
              </a:rPr>
              <a:t>hukuman</a:t>
            </a:r>
            <a:r>
              <a:rPr lang="en-US" sz="4000" dirty="0">
                <a:solidFill>
                  <a:schemeClr val="bg1"/>
                </a:solidFill>
              </a:rPr>
              <a:t> </a:t>
            </a:r>
            <a:r>
              <a:rPr lang="en-US" sz="4000" dirty="0" err="1">
                <a:solidFill>
                  <a:schemeClr val="bg1"/>
                </a:solidFill>
              </a:rPr>
              <a:t>mati</a:t>
            </a:r>
            <a:r>
              <a:rPr lang="en-US" sz="4000" dirty="0">
                <a:solidFill>
                  <a:schemeClr val="bg1"/>
                </a:solidFill>
              </a:rPr>
              <a:t> </a:t>
            </a:r>
            <a:r>
              <a:rPr lang="en-US" sz="4000" dirty="0" err="1">
                <a:solidFill>
                  <a:schemeClr val="bg1"/>
                </a:solidFill>
              </a:rPr>
              <a:t>bagi</a:t>
            </a:r>
            <a:r>
              <a:rPr lang="en-US" sz="4000" dirty="0">
                <a:solidFill>
                  <a:schemeClr val="bg1"/>
                </a:solidFill>
              </a:rPr>
              <a:t> Muslim yang </a:t>
            </a:r>
            <a:r>
              <a:rPr lang="en-US" sz="4000" dirty="0" err="1">
                <a:solidFill>
                  <a:schemeClr val="bg1"/>
                </a:solidFill>
              </a:rPr>
              <a:t>murtad</a:t>
            </a:r>
            <a:r>
              <a:rPr lang="en-US" sz="4000" dirty="0">
                <a:solidFill>
                  <a:schemeClr val="bg1"/>
                </a:solidFill>
              </a:rPr>
              <a:t>”</a:t>
            </a:r>
          </a:p>
          <a:p>
            <a:r>
              <a:rPr lang="en-US" sz="4000" dirty="0">
                <a:solidFill>
                  <a:schemeClr val="bg1"/>
                </a:solidFill>
              </a:rPr>
              <a:t>33,8 % </a:t>
            </a:r>
            <a:r>
              <a:rPr lang="en-US" sz="4000" dirty="0" err="1">
                <a:solidFill>
                  <a:schemeClr val="bg1"/>
                </a:solidFill>
              </a:rPr>
              <a:t>menolak</a:t>
            </a:r>
            <a:r>
              <a:rPr lang="en-US" sz="4000" dirty="0">
                <a:solidFill>
                  <a:schemeClr val="bg1"/>
                </a:solidFill>
              </a:rPr>
              <a:t> guru non Muslim di </a:t>
            </a:r>
            <a:r>
              <a:rPr lang="en-US" sz="4000" dirty="0" err="1">
                <a:solidFill>
                  <a:schemeClr val="bg1"/>
                </a:solidFill>
              </a:rPr>
              <a:t>sekolah</a:t>
            </a:r>
            <a:r>
              <a:rPr lang="en-US" sz="4000" dirty="0">
                <a:solidFill>
                  <a:schemeClr val="bg1"/>
                </a:solidFill>
              </a:rPr>
              <a:t> </a:t>
            </a:r>
            <a:r>
              <a:rPr lang="en-US" sz="4000" dirty="0" err="1">
                <a:solidFill>
                  <a:schemeClr val="bg1"/>
                </a:solidFill>
              </a:rPr>
              <a:t>mereka</a:t>
            </a:r>
            <a:r>
              <a:rPr lang="en-US" sz="4000" dirty="0">
                <a:solidFill>
                  <a:schemeClr val="bg1"/>
                </a:solidFill>
              </a:rPr>
              <a:t>, </a:t>
            </a:r>
            <a:endParaRPr lang="id-ID"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526559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700" dirty="0">
                <a:solidFill>
                  <a:schemeClr val="bg1"/>
                </a:solidFill>
              </a:rPr>
              <a:t>Fenomena intoleran (kekerasan non fisik) di sekolah di Pulau Jawa versi PPIM  pada 2008</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Survey yang </a:t>
            </a:r>
            <a:r>
              <a:rPr lang="en-US" dirty="0" err="1">
                <a:solidFill>
                  <a:schemeClr val="bg1"/>
                </a:solidFill>
              </a:rPr>
              <a:t>dilakukan</a:t>
            </a:r>
            <a:r>
              <a:rPr lang="en-US" dirty="0">
                <a:solidFill>
                  <a:schemeClr val="bg1"/>
                </a:solidFill>
              </a:rPr>
              <a:t> </a:t>
            </a:r>
            <a:r>
              <a:rPr lang="en-US" dirty="0" err="1">
                <a:solidFill>
                  <a:schemeClr val="bg1"/>
                </a:solidFill>
              </a:rPr>
              <a:t>oleh</a:t>
            </a:r>
            <a:r>
              <a:rPr lang="en-US" dirty="0">
                <a:solidFill>
                  <a:schemeClr val="bg1"/>
                </a:solidFill>
              </a:rPr>
              <a:t> PPIM (</a:t>
            </a:r>
            <a:r>
              <a:rPr lang="en-US" dirty="0" err="1">
                <a:solidFill>
                  <a:schemeClr val="bg1"/>
                </a:solidFill>
              </a:rPr>
              <a:t>Pusat</a:t>
            </a:r>
            <a:r>
              <a:rPr lang="en-US" dirty="0">
                <a:solidFill>
                  <a:schemeClr val="bg1"/>
                </a:solidFill>
              </a:rPr>
              <a:t> </a:t>
            </a:r>
            <a:r>
              <a:rPr lang="en-US" dirty="0" err="1">
                <a:solidFill>
                  <a:schemeClr val="bg1"/>
                </a:solidFill>
              </a:rPr>
              <a:t>Pengkajian</a:t>
            </a:r>
            <a:r>
              <a:rPr lang="en-US" dirty="0">
                <a:solidFill>
                  <a:schemeClr val="bg1"/>
                </a:solidFill>
              </a:rPr>
              <a:t> Islam </a:t>
            </a:r>
            <a:r>
              <a:rPr lang="en-US" dirty="0" err="1">
                <a:solidFill>
                  <a:schemeClr val="bg1"/>
                </a:solidFill>
              </a:rPr>
              <a:t>dan</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Universitas</a:t>
            </a:r>
            <a:r>
              <a:rPr lang="en-US" dirty="0">
                <a:solidFill>
                  <a:schemeClr val="bg1"/>
                </a:solidFill>
              </a:rPr>
              <a:t> Islam </a:t>
            </a:r>
            <a:r>
              <a:rPr lang="en-US" dirty="0" err="1">
                <a:solidFill>
                  <a:schemeClr val="bg1"/>
                </a:solidFill>
              </a:rPr>
              <a:t>Negeri</a:t>
            </a:r>
            <a:r>
              <a:rPr lang="en-US" dirty="0">
                <a:solidFill>
                  <a:schemeClr val="bg1"/>
                </a:solidFill>
              </a:rPr>
              <a:t> (UIN) </a:t>
            </a:r>
            <a:r>
              <a:rPr lang="en-US" dirty="0" err="1">
                <a:solidFill>
                  <a:schemeClr val="bg1"/>
                </a:solidFill>
              </a:rPr>
              <a:t>Syarif</a:t>
            </a:r>
            <a:r>
              <a:rPr lang="en-US" dirty="0">
                <a:solidFill>
                  <a:schemeClr val="bg1"/>
                </a:solidFill>
              </a:rPr>
              <a:t> </a:t>
            </a:r>
            <a:r>
              <a:rPr lang="en-US" dirty="0" err="1">
                <a:solidFill>
                  <a:schemeClr val="bg1"/>
                </a:solidFill>
              </a:rPr>
              <a:t>Hidayatullah</a:t>
            </a:r>
            <a:r>
              <a:rPr lang="en-US" dirty="0">
                <a:solidFill>
                  <a:schemeClr val="bg1"/>
                </a:solidFill>
              </a:rPr>
              <a:t> Jakarta </a:t>
            </a:r>
            <a:r>
              <a:rPr lang="en-US" dirty="0" err="1">
                <a:solidFill>
                  <a:schemeClr val="bg1"/>
                </a:solidFill>
              </a:rPr>
              <a:t>terhadap</a:t>
            </a:r>
            <a:r>
              <a:rPr lang="en-US" dirty="0">
                <a:solidFill>
                  <a:schemeClr val="bg1"/>
                </a:solidFill>
              </a:rPr>
              <a:t> 500 guru </a:t>
            </a:r>
            <a:r>
              <a:rPr lang="en-US" dirty="0" err="1">
                <a:solidFill>
                  <a:schemeClr val="bg1"/>
                </a:solidFill>
              </a:rPr>
              <a:t>pengajar</a:t>
            </a:r>
            <a:r>
              <a:rPr lang="en-US" dirty="0">
                <a:solidFill>
                  <a:schemeClr val="bg1"/>
                </a:solidFill>
              </a:rPr>
              <a:t> agama Islam di </a:t>
            </a:r>
            <a:r>
              <a:rPr lang="en-US" dirty="0" err="1">
                <a:solidFill>
                  <a:schemeClr val="bg1"/>
                </a:solidFill>
              </a:rPr>
              <a:t>sekolah</a:t>
            </a:r>
            <a:r>
              <a:rPr lang="en-US" dirty="0">
                <a:solidFill>
                  <a:schemeClr val="bg1"/>
                </a:solidFill>
              </a:rPr>
              <a:t> </a:t>
            </a:r>
            <a:r>
              <a:rPr lang="en-US" dirty="0" err="1">
                <a:solidFill>
                  <a:schemeClr val="bg1"/>
                </a:solidFill>
              </a:rPr>
              <a:t>negeri</a:t>
            </a:r>
            <a:r>
              <a:rPr lang="en-US" dirty="0">
                <a:solidFill>
                  <a:schemeClr val="bg1"/>
                </a:solidFill>
              </a:rPr>
              <a:t> </a:t>
            </a:r>
            <a:r>
              <a:rPr lang="en-US" dirty="0" err="1">
                <a:solidFill>
                  <a:schemeClr val="bg1"/>
                </a:solidFill>
              </a:rPr>
              <a:t>maupun</a:t>
            </a:r>
            <a:r>
              <a:rPr lang="en-US" dirty="0">
                <a:solidFill>
                  <a:schemeClr val="bg1"/>
                </a:solidFill>
              </a:rPr>
              <a:t> </a:t>
            </a:r>
            <a:r>
              <a:rPr lang="en-US" dirty="0" err="1">
                <a:solidFill>
                  <a:schemeClr val="bg1"/>
                </a:solidFill>
              </a:rPr>
              <a:t>swasta</a:t>
            </a:r>
            <a:r>
              <a:rPr lang="en-US" dirty="0">
                <a:solidFill>
                  <a:schemeClr val="bg1"/>
                </a:solidFill>
              </a:rPr>
              <a:t> </a:t>
            </a:r>
            <a:r>
              <a:rPr lang="en-US" dirty="0" err="1">
                <a:solidFill>
                  <a:schemeClr val="bg1"/>
                </a:solidFill>
              </a:rPr>
              <a:t>seluruh</a:t>
            </a:r>
            <a:r>
              <a:rPr lang="en-US" dirty="0">
                <a:solidFill>
                  <a:schemeClr val="bg1"/>
                </a:solidFill>
              </a:rPr>
              <a:t> </a:t>
            </a:r>
            <a:r>
              <a:rPr lang="en-US" dirty="0" err="1">
                <a:solidFill>
                  <a:schemeClr val="bg1"/>
                </a:solidFill>
              </a:rPr>
              <a:t>Jawa</a:t>
            </a:r>
            <a:r>
              <a:rPr lang="en-US" dirty="0">
                <a:solidFill>
                  <a:schemeClr val="bg1"/>
                </a:solidFill>
              </a:rPr>
              <a:t> </a:t>
            </a:r>
            <a:r>
              <a:rPr lang="en-US" dirty="0" err="1">
                <a:solidFill>
                  <a:schemeClr val="bg1"/>
                </a:solidFill>
              </a:rPr>
              <a:t>pada</a:t>
            </a:r>
            <a:r>
              <a:rPr lang="en-US" dirty="0">
                <a:solidFill>
                  <a:schemeClr val="bg1"/>
                </a:solidFill>
              </a:rPr>
              <a:t> </a:t>
            </a:r>
            <a:r>
              <a:rPr lang="en-US" dirty="0" err="1">
                <a:solidFill>
                  <a:schemeClr val="bg1"/>
                </a:solidFill>
              </a:rPr>
              <a:t>tahun</a:t>
            </a:r>
            <a:r>
              <a:rPr lang="en-US" dirty="0">
                <a:solidFill>
                  <a:schemeClr val="bg1"/>
                </a:solidFill>
              </a:rPr>
              <a:t> 2008</a:t>
            </a:r>
            <a:r>
              <a:rPr lang="id-ID" dirty="0">
                <a:solidFill>
                  <a:schemeClr val="bg1"/>
                </a:solidFill>
              </a:rPr>
              <a:t>.</a:t>
            </a:r>
          </a:p>
          <a:p>
            <a:r>
              <a:rPr lang="en-US" dirty="0">
                <a:solidFill>
                  <a:schemeClr val="bg1"/>
                </a:solidFill>
              </a:rPr>
              <a:t>68,6 % guru agama </a:t>
            </a:r>
            <a:r>
              <a:rPr lang="en-US" dirty="0" err="1">
                <a:solidFill>
                  <a:schemeClr val="bg1"/>
                </a:solidFill>
              </a:rPr>
              <a:t>menolak</a:t>
            </a:r>
            <a:r>
              <a:rPr lang="en-US" dirty="0">
                <a:solidFill>
                  <a:schemeClr val="bg1"/>
                </a:solidFill>
              </a:rPr>
              <a:t> non-Muslim </a:t>
            </a:r>
            <a:r>
              <a:rPr lang="en-US" dirty="0" err="1">
                <a:solidFill>
                  <a:schemeClr val="bg1"/>
                </a:solidFill>
              </a:rPr>
              <a:t>menjadi</a:t>
            </a:r>
            <a:r>
              <a:rPr lang="en-US" dirty="0">
                <a:solidFill>
                  <a:schemeClr val="bg1"/>
                </a:solidFill>
              </a:rPr>
              <a:t> </a:t>
            </a:r>
            <a:r>
              <a:rPr lang="en-US" dirty="0" err="1">
                <a:solidFill>
                  <a:schemeClr val="bg1"/>
                </a:solidFill>
              </a:rPr>
              <a:t>kepala</a:t>
            </a:r>
            <a:r>
              <a:rPr lang="en-US" dirty="0">
                <a:solidFill>
                  <a:schemeClr val="bg1"/>
                </a:solidFill>
              </a:rPr>
              <a:t> </a:t>
            </a:r>
            <a:r>
              <a:rPr lang="en-US" dirty="0" err="1">
                <a:solidFill>
                  <a:schemeClr val="bg1"/>
                </a:solidFill>
              </a:rPr>
              <a:t>sekolah</a:t>
            </a:r>
            <a:r>
              <a:rPr lang="en-US" dirty="0">
                <a:solidFill>
                  <a:schemeClr val="bg1"/>
                </a:solidFill>
              </a:rPr>
              <a:t>.</a:t>
            </a:r>
            <a:endParaRPr lang="id-ID" dirty="0">
              <a:solidFill>
                <a:schemeClr val="bg1"/>
              </a:solidFill>
            </a:endParaRPr>
          </a:p>
          <a:p>
            <a:r>
              <a:rPr lang="en-US" dirty="0">
                <a:solidFill>
                  <a:schemeClr val="bg1"/>
                </a:solidFill>
              </a:rPr>
              <a:t>33,8 % </a:t>
            </a:r>
            <a:r>
              <a:rPr lang="en-US" dirty="0" err="1">
                <a:solidFill>
                  <a:schemeClr val="bg1"/>
                </a:solidFill>
              </a:rPr>
              <a:t>menolak</a:t>
            </a:r>
            <a:r>
              <a:rPr lang="en-US" dirty="0">
                <a:solidFill>
                  <a:schemeClr val="bg1"/>
                </a:solidFill>
              </a:rPr>
              <a:t> guru non Muslim di </a:t>
            </a:r>
            <a:r>
              <a:rPr lang="en-US" dirty="0" err="1">
                <a:solidFill>
                  <a:schemeClr val="bg1"/>
                </a:solidFill>
              </a:rPr>
              <a:t>sekolah</a:t>
            </a:r>
            <a:r>
              <a:rPr lang="en-US" dirty="0">
                <a:solidFill>
                  <a:schemeClr val="bg1"/>
                </a:solidFill>
              </a:rPr>
              <a:t> </a:t>
            </a:r>
            <a:r>
              <a:rPr lang="en-US" dirty="0" err="1">
                <a:solidFill>
                  <a:schemeClr val="bg1"/>
                </a:solidFill>
              </a:rPr>
              <a:t>mereka</a:t>
            </a:r>
            <a:r>
              <a:rPr lang="en-US" dirty="0">
                <a:solidFill>
                  <a:schemeClr val="bg1"/>
                </a:solidFill>
              </a:rPr>
              <a:t>, </a:t>
            </a:r>
            <a:endParaRPr lang="id-ID" dirty="0">
              <a:solidFill>
                <a:schemeClr val="bg1"/>
              </a:solidFill>
            </a:endParaRPr>
          </a:p>
          <a:p>
            <a:r>
              <a:rPr lang="en-US" dirty="0">
                <a:solidFill>
                  <a:schemeClr val="bg1"/>
                </a:solidFill>
              </a:rPr>
              <a:t>87 % </a:t>
            </a:r>
            <a:r>
              <a:rPr lang="en-US" dirty="0" err="1">
                <a:solidFill>
                  <a:schemeClr val="bg1"/>
                </a:solidFill>
              </a:rPr>
              <a:t>mereka</a:t>
            </a:r>
            <a:r>
              <a:rPr lang="en-US" dirty="0">
                <a:solidFill>
                  <a:schemeClr val="bg1"/>
                </a:solidFill>
              </a:rPr>
              <a:t> </a:t>
            </a:r>
            <a:r>
              <a:rPr lang="en-US" dirty="0" err="1">
                <a:solidFill>
                  <a:schemeClr val="bg1"/>
                </a:solidFill>
              </a:rPr>
              <a:t>meminta</a:t>
            </a:r>
            <a:r>
              <a:rPr lang="en-US" dirty="0">
                <a:solidFill>
                  <a:schemeClr val="bg1"/>
                </a:solidFill>
              </a:rPr>
              <a:t> </a:t>
            </a:r>
            <a:r>
              <a:rPr lang="en-US" dirty="0" err="1">
                <a:solidFill>
                  <a:schemeClr val="bg1"/>
                </a:solidFill>
              </a:rPr>
              <a:t>muridnya</a:t>
            </a:r>
            <a:r>
              <a:rPr lang="en-US" dirty="0">
                <a:solidFill>
                  <a:schemeClr val="bg1"/>
                </a:solidFill>
              </a:rPr>
              <a:t> agar </a:t>
            </a:r>
            <a:r>
              <a:rPr lang="en-US" dirty="0" err="1">
                <a:solidFill>
                  <a:schemeClr val="bg1"/>
                </a:solidFill>
              </a:rPr>
              <a:t>tidak</a:t>
            </a:r>
            <a:r>
              <a:rPr lang="en-US" dirty="0">
                <a:solidFill>
                  <a:schemeClr val="bg1"/>
                </a:solidFill>
              </a:rPr>
              <a:t> </a:t>
            </a:r>
            <a:r>
              <a:rPr lang="en-US" dirty="0" err="1">
                <a:solidFill>
                  <a:schemeClr val="bg1"/>
                </a:solidFill>
              </a:rPr>
              <a:t>mempelajari</a:t>
            </a:r>
            <a:r>
              <a:rPr lang="en-US" dirty="0">
                <a:solidFill>
                  <a:schemeClr val="bg1"/>
                </a:solidFill>
              </a:rPr>
              <a:t> agama lain</a:t>
            </a:r>
          </a:p>
          <a:p>
            <a:r>
              <a:rPr lang="en-US" dirty="0">
                <a:solidFill>
                  <a:schemeClr val="bg1"/>
                </a:solidFill>
              </a:rPr>
              <a:t>21,3 % </a:t>
            </a:r>
            <a:r>
              <a:rPr lang="en-US" dirty="0" err="1">
                <a:solidFill>
                  <a:schemeClr val="bg1"/>
                </a:solidFill>
              </a:rPr>
              <a:t>dari</a:t>
            </a:r>
            <a:r>
              <a:rPr lang="en-US" dirty="0">
                <a:solidFill>
                  <a:schemeClr val="bg1"/>
                </a:solidFill>
              </a:rPr>
              <a:t> </a:t>
            </a:r>
            <a:r>
              <a:rPr lang="en-US" dirty="0" err="1">
                <a:solidFill>
                  <a:schemeClr val="bg1"/>
                </a:solidFill>
              </a:rPr>
              <a:t>mereka</a:t>
            </a:r>
            <a:r>
              <a:rPr lang="en-US" dirty="0">
                <a:solidFill>
                  <a:schemeClr val="bg1"/>
                </a:solidFill>
              </a:rPr>
              <a:t> mem- back up </a:t>
            </a:r>
            <a:r>
              <a:rPr lang="en-US" dirty="0" err="1">
                <a:solidFill>
                  <a:schemeClr val="bg1"/>
                </a:solidFill>
              </a:rPr>
              <a:t>perlunya</a:t>
            </a:r>
            <a:r>
              <a:rPr lang="en-US" dirty="0">
                <a:solidFill>
                  <a:schemeClr val="bg1"/>
                </a:solidFill>
              </a:rPr>
              <a:t> </a:t>
            </a:r>
            <a:r>
              <a:rPr lang="en-US" dirty="0" err="1">
                <a:solidFill>
                  <a:schemeClr val="bg1"/>
                </a:solidFill>
              </a:rPr>
              <a:t>hukuman</a:t>
            </a:r>
            <a:r>
              <a:rPr lang="en-US" dirty="0">
                <a:solidFill>
                  <a:schemeClr val="bg1"/>
                </a:solidFill>
              </a:rPr>
              <a:t> </a:t>
            </a:r>
            <a:r>
              <a:rPr lang="en-US" dirty="0" err="1">
                <a:solidFill>
                  <a:schemeClr val="bg1"/>
                </a:solidFill>
              </a:rPr>
              <a:t>mati</a:t>
            </a:r>
            <a:r>
              <a:rPr lang="en-US" dirty="0">
                <a:solidFill>
                  <a:schemeClr val="bg1"/>
                </a:solidFill>
              </a:rPr>
              <a:t> </a:t>
            </a:r>
            <a:r>
              <a:rPr lang="en-US" dirty="0" err="1">
                <a:solidFill>
                  <a:schemeClr val="bg1"/>
                </a:solidFill>
              </a:rPr>
              <a:t>bagi</a:t>
            </a:r>
            <a:r>
              <a:rPr lang="en-US" dirty="0">
                <a:solidFill>
                  <a:schemeClr val="bg1"/>
                </a:solidFill>
              </a:rPr>
              <a:t> Muslim yang </a:t>
            </a:r>
            <a:r>
              <a:rPr lang="en-US" dirty="0" err="1">
                <a:solidFill>
                  <a:schemeClr val="bg1"/>
                </a:solidFill>
              </a:rPr>
              <a:t>murtad</a:t>
            </a:r>
            <a:r>
              <a:rPr lang="en-US" dirty="0">
                <a:solidFill>
                  <a:schemeClr val="bg1"/>
                </a:solidFill>
              </a:rPr>
              <a:t>. </a:t>
            </a:r>
            <a:endParaRPr lang="id-ID" dirty="0">
              <a:solidFill>
                <a:schemeClr val="bg1"/>
              </a:solidFill>
            </a:endParaRPr>
          </a:p>
          <a:p>
            <a:r>
              <a:rPr lang="id-ID" dirty="0">
                <a:solidFill>
                  <a:schemeClr val="bg1"/>
                </a:solidFill>
              </a:rPr>
              <a:t>Sumber :</a:t>
            </a:r>
            <a:r>
              <a:rPr lang="en-US" dirty="0">
                <a:solidFill>
                  <a:schemeClr val="bg1"/>
                </a:solidFill>
              </a:rPr>
              <a:t> </a:t>
            </a:r>
            <a:r>
              <a:rPr lang="en-US" dirty="0" err="1">
                <a:solidFill>
                  <a:schemeClr val="bg1"/>
                </a:solidFill>
              </a:rPr>
              <a:t>Erwida</a:t>
            </a:r>
            <a:r>
              <a:rPr lang="en-US" dirty="0">
                <a:solidFill>
                  <a:schemeClr val="bg1"/>
                </a:solidFill>
              </a:rPr>
              <a:t> </a:t>
            </a:r>
            <a:r>
              <a:rPr lang="en-US" dirty="0" err="1">
                <a:solidFill>
                  <a:schemeClr val="bg1"/>
                </a:solidFill>
              </a:rPr>
              <a:t>Maulia</a:t>
            </a:r>
            <a:r>
              <a:rPr lang="en-US" dirty="0">
                <a:solidFill>
                  <a:schemeClr val="bg1"/>
                </a:solidFill>
              </a:rPr>
              <a:t>,” Islamic teachers lack pluralistic perspectives”</a:t>
            </a:r>
            <a:r>
              <a:rPr lang="en-US" i="1" dirty="0">
                <a:solidFill>
                  <a:schemeClr val="bg1"/>
                </a:solidFill>
              </a:rPr>
              <a:t>, The Jakarta Post</a:t>
            </a:r>
            <a:r>
              <a:rPr lang="en-US" dirty="0">
                <a:solidFill>
                  <a:schemeClr val="bg1"/>
                </a:solidFill>
              </a:rPr>
              <a:t>, November 27,2008</a:t>
            </a:r>
            <a:endParaRPr lang="id-ID" dirty="0">
              <a:solidFill>
                <a:schemeClr val="bg1"/>
              </a:solidFill>
            </a:endParaRPr>
          </a:p>
          <a:p>
            <a:endParaRPr lang="id-ID" dirty="0"/>
          </a:p>
          <a:p>
            <a:endParaRPr lang="id-ID" dirty="0"/>
          </a:p>
        </p:txBody>
      </p:sp>
    </p:spTree>
    <p:extLst>
      <p:ext uri="{BB962C8B-B14F-4D97-AF65-F5344CB8AC3E}">
        <p14:creationId xmlns:p14="http://schemas.microsoft.com/office/powerpoint/2010/main" val="1677576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PENYUSUPAN KE BUKU PELAJARAN AGAMA</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4000" dirty="0">
                <a:solidFill>
                  <a:schemeClr val="bg1"/>
                </a:solidFill>
              </a:rPr>
              <a:t>"</a:t>
            </a:r>
            <a:r>
              <a:rPr lang="en-US" sz="4000" b="1" dirty="0">
                <a:solidFill>
                  <a:schemeClr val="bg1"/>
                </a:solidFill>
              </a:rPr>
              <a:t>Yang </a:t>
            </a:r>
            <a:r>
              <a:rPr lang="en-US" sz="4000" b="1" dirty="0" err="1">
                <a:solidFill>
                  <a:schemeClr val="bg1"/>
                </a:solidFill>
              </a:rPr>
              <a:t>boleh</a:t>
            </a:r>
            <a:r>
              <a:rPr lang="en-US" sz="4000" b="1" dirty="0">
                <a:solidFill>
                  <a:schemeClr val="bg1"/>
                </a:solidFill>
              </a:rPr>
              <a:t> </a:t>
            </a:r>
            <a:r>
              <a:rPr lang="en-US" sz="4000" b="1" dirty="0" err="1">
                <a:solidFill>
                  <a:schemeClr val="bg1"/>
                </a:solidFill>
              </a:rPr>
              <a:t>dan</a:t>
            </a:r>
            <a:r>
              <a:rPr lang="en-US" sz="4000" b="1" dirty="0">
                <a:solidFill>
                  <a:schemeClr val="bg1"/>
                </a:solidFill>
              </a:rPr>
              <a:t> </a:t>
            </a:r>
            <a:r>
              <a:rPr lang="en-US" sz="4000" b="1" dirty="0" err="1">
                <a:solidFill>
                  <a:schemeClr val="bg1"/>
                </a:solidFill>
              </a:rPr>
              <a:t>harus</a:t>
            </a:r>
            <a:r>
              <a:rPr lang="en-US" sz="4000" b="1" dirty="0">
                <a:solidFill>
                  <a:schemeClr val="bg1"/>
                </a:solidFill>
              </a:rPr>
              <a:t> </a:t>
            </a:r>
            <a:r>
              <a:rPr lang="en-US" sz="4000" b="1" dirty="0" err="1">
                <a:solidFill>
                  <a:schemeClr val="bg1"/>
                </a:solidFill>
              </a:rPr>
              <a:t>disembah</a:t>
            </a:r>
            <a:r>
              <a:rPr lang="en-US" sz="4000" b="1" dirty="0">
                <a:solidFill>
                  <a:schemeClr val="bg1"/>
                </a:solidFill>
              </a:rPr>
              <a:t> </a:t>
            </a:r>
            <a:r>
              <a:rPr lang="en-US" sz="4000" b="1" dirty="0" err="1">
                <a:solidFill>
                  <a:schemeClr val="bg1"/>
                </a:solidFill>
              </a:rPr>
              <a:t>hanyalah</a:t>
            </a:r>
            <a:r>
              <a:rPr lang="en-US" sz="4000" b="1" dirty="0">
                <a:solidFill>
                  <a:schemeClr val="bg1"/>
                </a:solidFill>
              </a:rPr>
              <a:t> Allah SWT </a:t>
            </a:r>
            <a:r>
              <a:rPr lang="en-US" sz="4000" b="1" dirty="0" err="1">
                <a:solidFill>
                  <a:schemeClr val="bg1"/>
                </a:solidFill>
              </a:rPr>
              <a:t>dan</a:t>
            </a:r>
            <a:r>
              <a:rPr lang="en-US" sz="4000" b="1" dirty="0">
                <a:solidFill>
                  <a:schemeClr val="bg1"/>
                </a:solidFill>
              </a:rPr>
              <a:t> orang yang </a:t>
            </a:r>
            <a:r>
              <a:rPr lang="en-US" sz="4000" b="1" dirty="0" err="1">
                <a:solidFill>
                  <a:schemeClr val="bg1"/>
                </a:solidFill>
              </a:rPr>
              <a:t>menyembah</a:t>
            </a:r>
            <a:r>
              <a:rPr lang="en-US" sz="4000" b="1" dirty="0">
                <a:solidFill>
                  <a:schemeClr val="bg1"/>
                </a:solidFill>
              </a:rPr>
              <a:t> </a:t>
            </a:r>
            <a:r>
              <a:rPr lang="en-US" sz="4000" b="1" dirty="0" err="1">
                <a:solidFill>
                  <a:schemeClr val="bg1"/>
                </a:solidFill>
              </a:rPr>
              <a:t>selain</a:t>
            </a:r>
            <a:r>
              <a:rPr lang="en-US" sz="4000" b="1" dirty="0">
                <a:solidFill>
                  <a:schemeClr val="bg1"/>
                </a:solidFill>
              </a:rPr>
              <a:t> Allah SWT </a:t>
            </a:r>
            <a:r>
              <a:rPr lang="en-US" sz="4000" b="1" dirty="0" err="1">
                <a:solidFill>
                  <a:schemeClr val="bg1"/>
                </a:solidFill>
              </a:rPr>
              <a:t>telah</a:t>
            </a:r>
            <a:r>
              <a:rPr lang="en-US" sz="4000" b="1" dirty="0">
                <a:solidFill>
                  <a:schemeClr val="bg1"/>
                </a:solidFill>
              </a:rPr>
              <a:t> </a:t>
            </a:r>
            <a:r>
              <a:rPr lang="en-US" sz="4000" b="1" dirty="0" err="1">
                <a:solidFill>
                  <a:schemeClr val="bg1"/>
                </a:solidFill>
              </a:rPr>
              <a:t>menjadi</a:t>
            </a:r>
            <a:r>
              <a:rPr lang="en-US" sz="4000" b="1" dirty="0">
                <a:solidFill>
                  <a:schemeClr val="bg1"/>
                </a:solidFill>
              </a:rPr>
              <a:t> </a:t>
            </a:r>
            <a:r>
              <a:rPr lang="en-US" sz="4000" b="1" dirty="0" err="1">
                <a:solidFill>
                  <a:schemeClr val="bg1"/>
                </a:solidFill>
              </a:rPr>
              <a:t>musyrik</a:t>
            </a:r>
            <a:r>
              <a:rPr lang="en-US" sz="4000" b="1" dirty="0">
                <a:solidFill>
                  <a:schemeClr val="bg1"/>
                </a:solidFill>
              </a:rPr>
              <a:t> </a:t>
            </a:r>
            <a:r>
              <a:rPr lang="en-US" sz="4000" b="1" dirty="0" err="1">
                <a:solidFill>
                  <a:schemeClr val="bg1"/>
                </a:solidFill>
              </a:rPr>
              <a:t>dan</a:t>
            </a:r>
            <a:r>
              <a:rPr lang="en-US" sz="4000" b="1" dirty="0">
                <a:solidFill>
                  <a:schemeClr val="bg1"/>
                </a:solidFill>
              </a:rPr>
              <a:t> </a:t>
            </a:r>
            <a:r>
              <a:rPr lang="en-US" sz="4000" b="1" dirty="0" err="1">
                <a:solidFill>
                  <a:schemeClr val="bg1"/>
                </a:solidFill>
              </a:rPr>
              <a:t>boleh</a:t>
            </a:r>
            <a:r>
              <a:rPr lang="en-US" sz="4000" b="1" dirty="0">
                <a:solidFill>
                  <a:schemeClr val="bg1"/>
                </a:solidFill>
              </a:rPr>
              <a:t> </a:t>
            </a:r>
            <a:r>
              <a:rPr lang="en-US" sz="4000" b="1" dirty="0" err="1">
                <a:solidFill>
                  <a:schemeClr val="bg1"/>
                </a:solidFill>
              </a:rPr>
              <a:t>dibunuh</a:t>
            </a:r>
            <a:r>
              <a:rPr lang="en-US" sz="4000" b="1" dirty="0">
                <a:solidFill>
                  <a:schemeClr val="bg1"/>
                </a:solidFill>
              </a:rPr>
              <a:t>.</a:t>
            </a:r>
            <a:r>
              <a:rPr lang="en-US" sz="4000" dirty="0">
                <a:solidFill>
                  <a:schemeClr val="bg1"/>
                </a:solidFill>
              </a:rPr>
              <a:t>"</a:t>
            </a:r>
          </a:p>
        </p:txBody>
      </p:sp>
    </p:spTree>
    <p:extLst>
      <p:ext uri="{BB962C8B-B14F-4D97-AF65-F5344CB8AC3E}">
        <p14:creationId xmlns:p14="http://schemas.microsoft.com/office/powerpoint/2010/main" val="1602384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Penyusupan</a:t>
            </a:r>
            <a:r>
              <a:rPr lang="en-US" dirty="0">
                <a:solidFill>
                  <a:schemeClr val="bg1"/>
                </a:solidFill>
              </a:rPr>
              <a:t> </a:t>
            </a:r>
            <a:r>
              <a:rPr lang="en-US" dirty="0" err="1">
                <a:solidFill>
                  <a:schemeClr val="bg1"/>
                </a:solidFill>
              </a:rPr>
              <a:t>kepada</a:t>
            </a:r>
            <a:r>
              <a:rPr lang="en-US" dirty="0">
                <a:solidFill>
                  <a:schemeClr val="bg1"/>
                </a:solidFill>
              </a:rPr>
              <a:t> </a:t>
            </a:r>
            <a:r>
              <a:rPr lang="en-US" dirty="0" err="1">
                <a:solidFill>
                  <a:schemeClr val="bg1"/>
                </a:solidFill>
              </a:rPr>
              <a:t>buku</a:t>
            </a:r>
            <a:r>
              <a:rPr lang="en-US" dirty="0">
                <a:solidFill>
                  <a:schemeClr val="bg1"/>
                </a:solidFill>
              </a:rPr>
              <a:t> </a:t>
            </a:r>
            <a:r>
              <a:rPr lang="en-US" dirty="0" err="1">
                <a:solidFill>
                  <a:schemeClr val="bg1"/>
                </a:solidFill>
              </a:rPr>
              <a:t>pelajaran</a:t>
            </a:r>
            <a:r>
              <a:rPr lang="en-US" dirty="0">
                <a:solidFill>
                  <a:schemeClr val="bg1"/>
                </a:solidFill>
              </a:rPr>
              <a:t> agama(</a:t>
            </a:r>
            <a:r>
              <a:rPr lang="en-US" dirty="0" err="1">
                <a:solidFill>
                  <a:schemeClr val="bg1"/>
                </a:solidFill>
              </a:rPr>
              <a:t>sudah</a:t>
            </a:r>
            <a:r>
              <a:rPr lang="en-US" dirty="0">
                <a:solidFill>
                  <a:schemeClr val="bg1"/>
                </a:solidFill>
              </a:rPr>
              <a:t> </a:t>
            </a:r>
            <a:r>
              <a:rPr lang="en-US" dirty="0" err="1">
                <a:solidFill>
                  <a:schemeClr val="bg1"/>
                </a:solidFill>
              </a:rPr>
              <a:t>ditarik</a:t>
            </a:r>
            <a:r>
              <a:rPr lang="en-US" dirty="0">
                <a:solidFill>
                  <a:schemeClr val="bg1"/>
                </a:solidFill>
              </a:rPr>
              <a:t> </a:t>
            </a:r>
            <a:r>
              <a:rPr lang="en-US" dirty="0" err="1">
                <a:solidFill>
                  <a:schemeClr val="bg1"/>
                </a:solidFill>
              </a:rPr>
              <a:t>lagi</a:t>
            </a:r>
            <a:r>
              <a:rPr lang="en-US" dirty="0">
                <a:solidFill>
                  <a:schemeClr val="bg1"/>
                </a:solidFill>
              </a:rPr>
              <a:t>) </a:t>
            </a:r>
          </a:p>
        </p:txBody>
      </p:sp>
      <p:sp>
        <p:nvSpPr>
          <p:cNvPr id="3" name="Content Placeholder 2"/>
          <p:cNvSpPr>
            <a:spLocks noGrp="1"/>
          </p:cNvSpPr>
          <p:nvPr>
            <p:ph idx="1"/>
          </p:nvPr>
        </p:nvSpPr>
        <p:spPr/>
        <p:txBody>
          <a:bodyPr>
            <a:normAutofit lnSpcReduction="10000"/>
          </a:bodyPr>
          <a:lstStyle/>
          <a:p>
            <a:r>
              <a:rPr lang="en-US" dirty="0" err="1">
                <a:solidFill>
                  <a:schemeClr val="bg1"/>
                </a:solidFill>
              </a:rPr>
              <a:t>Pada</a:t>
            </a:r>
            <a:r>
              <a:rPr lang="en-US" dirty="0">
                <a:solidFill>
                  <a:schemeClr val="bg1"/>
                </a:solidFill>
              </a:rPr>
              <a:t> </a:t>
            </a:r>
            <a:r>
              <a:rPr lang="en-US" dirty="0" err="1">
                <a:solidFill>
                  <a:schemeClr val="bg1"/>
                </a:solidFill>
              </a:rPr>
              <a:t>halaman</a:t>
            </a:r>
            <a:r>
              <a:rPr lang="en-US" dirty="0">
                <a:solidFill>
                  <a:schemeClr val="bg1"/>
                </a:solidFill>
              </a:rPr>
              <a:t> 170 </a:t>
            </a:r>
            <a:r>
              <a:rPr lang="en-US" dirty="0" err="1">
                <a:solidFill>
                  <a:schemeClr val="bg1"/>
                </a:solidFill>
              </a:rPr>
              <a:t>buku</a:t>
            </a:r>
            <a:r>
              <a:rPr lang="en-US" dirty="0">
                <a:solidFill>
                  <a:schemeClr val="bg1"/>
                </a:solidFill>
              </a:rPr>
              <a:t> </a:t>
            </a:r>
            <a:r>
              <a:rPr lang="en-US" i="1" dirty="0" err="1">
                <a:solidFill>
                  <a:schemeClr val="bg1"/>
                </a:solidFill>
              </a:rPr>
              <a:t>Pendidikan</a:t>
            </a:r>
            <a:r>
              <a:rPr lang="en-US" i="1" dirty="0">
                <a:solidFill>
                  <a:schemeClr val="bg1"/>
                </a:solidFill>
              </a:rPr>
              <a:t> Agama Islam </a:t>
            </a:r>
            <a:r>
              <a:rPr lang="en-US" i="1" dirty="0" err="1">
                <a:solidFill>
                  <a:schemeClr val="bg1"/>
                </a:solidFill>
              </a:rPr>
              <a:t>dan</a:t>
            </a:r>
            <a:r>
              <a:rPr lang="en-US" i="1" dirty="0">
                <a:solidFill>
                  <a:schemeClr val="bg1"/>
                </a:solidFill>
              </a:rPr>
              <a:t> Budi </a:t>
            </a:r>
            <a:r>
              <a:rPr lang="en-US" i="1" dirty="0" err="1">
                <a:solidFill>
                  <a:schemeClr val="bg1"/>
                </a:solidFill>
              </a:rPr>
              <a:t>Pekerti</a:t>
            </a:r>
            <a:r>
              <a:rPr lang="en-US" dirty="0">
                <a:solidFill>
                  <a:schemeClr val="bg1"/>
                </a:solidFill>
              </a:rPr>
              <a:t> </a:t>
            </a:r>
            <a:r>
              <a:rPr lang="en-US" i="1" dirty="0" err="1">
                <a:solidFill>
                  <a:schemeClr val="bg1"/>
                </a:solidFill>
              </a:rPr>
              <a:t>kelas</a:t>
            </a:r>
            <a:r>
              <a:rPr lang="en-US" i="1" dirty="0">
                <a:solidFill>
                  <a:schemeClr val="bg1"/>
                </a:solidFill>
              </a:rPr>
              <a:t> XI SMA/MA/SMK/MAK</a:t>
            </a:r>
            <a:r>
              <a:rPr lang="en-US" dirty="0">
                <a:solidFill>
                  <a:schemeClr val="bg1"/>
                </a:solidFill>
              </a:rPr>
              <a:t> </a:t>
            </a:r>
            <a:r>
              <a:rPr lang="en-US" dirty="0" err="1">
                <a:solidFill>
                  <a:schemeClr val="bg1"/>
                </a:solidFill>
              </a:rPr>
              <a:t>terbitan</a:t>
            </a:r>
            <a:r>
              <a:rPr lang="en-US" dirty="0">
                <a:solidFill>
                  <a:schemeClr val="bg1"/>
                </a:solidFill>
              </a:rPr>
              <a:t> </a:t>
            </a:r>
            <a:r>
              <a:rPr lang="en-US" dirty="0" err="1">
                <a:solidFill>
                  <a:schemeClr val="bg1"/>
                </a:solidFill>
              </a:rPr>
              <a:t>Pusat</a:t>
            </a:r>
            <a:r>
              <a:rPr lang="en-US" dirty="0">
                <a:solidFill>
                  <a:schemeClr val="bg1"/>
                </a:solidFill>
              </a:rPr>
              <a:t> </a:t>
            </a:r>
            <a:r>
              <a:rPr lang="en-US" dirty="0" err="1">
                <a:solidFill>
                  <a:schemeClr val="bg1"/>
                </a:solidFill>
              </a:rPr>
              <a:t>Kurikulum</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Perbukuan</a:t>
            </a:r>
            <a:r>
              <a:rPr lang="en-US" dirty="0">
                <a:solidFill>
                  <a:schemeClr val="bg1"/>
                </a:solidFill>
              </a:rPr>
              <a:t> (</a:t>
            </a:r>
            <a:r>
              <a:rPr lang="en-US" dirty="0" err="1">
                <a:solidFill>
                  <a:schemeClr val="bg1"/>
                </a:solidFill>
              </a:rPr>
              <a:t>Puskurbuk</a:t>
            </a:r>
            <a:r>
              <a:rPr lang="en-US" dirty="0">
                <a:solidFill>
                  <a:schemeClr val="bg1"/>
                </a:solidFill>
              </a:rPr>
              <a:t>) </a:t>
            </a:r>
            <a:r>
              <a:rPr lang="en-US" dirty="0" err="1">
                <a:solidFill>
                  <a:schemeClr val="bg1"/>
                </a:solidFill>
              </a:rPr>
              <a:t>Badan</a:t>
            </a:r>
            <a:r>
              <a:rPr lang="en-US" dirty="0">
                <a:solidFill>
                  <a:schemeClr val="bg1"/>
                </a:solidFill>
              </a:rPr>
              <a:t> </a:t>
            </a:r>
            <a:r>
              <a:rPr lang="en-US" dirty="0" err="1">
                <a:solidFill>
                  <a:schemeClr val="bg1"/>
                </a:solidFill>
              </a:rPr>
              <a:t>Penelitian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Pengembangan</a:t>
            </a:r>
            <a:r>
              <a:rPr lang="en-US" dirty="0">
                <a:solidFill>
                  <a:schemeClr val="bg1"/>
                </a:solidFill>
              </a:rPr>
              <a:t> (</a:t>
            </a:r>
            <a:r>
              <a:rPr lang="en-US" dirty="0" err="1">
                <a:solidFill>
                  <a:schemeClr val="bg1"/>
                </a:solidFill>
              </a:rPr>
              <a:t>Balitbang</a:t>
            </a:r>
            <a:r>
              <a:rPr lang="en-US" dirty="0">
                <a:solidFill>
                  <a:schemeClr val="bg1"/>
                </a:solidFill>
              </a:rPr>
              <a:t>) </a:t>
            </a:r>
            <a:r>
              <a:rPr lang="en-US" dirty="0" err="1">
                <a:solidFill>
                  <a:schemeClr val="bg1"/>
                </a:solidFill>
              </a:rPr>
              <a:t>Kementerian</a:t>
            </a:r>
            <a:r>
              <a:rPr lang="en-US" dirty="0">
                <a:solidFill>
                  <a:schemeClr val="bg1"/>
                </a:solidFill>
              </a:rPr>
              <a:t> </a:t>
            </a:r>
            <a:r>
              <a:rPr lang="en-US" dirty="0" err="1">
                <a:solidFill>
                  <a:schemeClr val="bg1"/>
                </a:solidFill>
              </a:rPr>
              <a:t>Pendidikan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Kebudayaan</a:t>
            </a:r>
            <a:r>
              <a:rPr lang="en-US" dirty="0">
                <a:solidFill>
                  <a:schemeClr val="bg1"/>
                </a:solidFill>
              </a:rPr>
              <a:t> (</a:t>
            </a:r>
            <a:r>
              <a:rPr lang="en-US" dirty="0" err="1">
                <a:solidFill>
                  <a:schemeClr val="bg1"/>
                </a:solidFill>
              </a:rPr>
              <a:t>Kemendikbud</a:t>
            </a:r>
            <a:r>
              <a:rPr lang="en-US" dirty="0">
                <a:solidFill>
                  <a:schemeClr val="bg1"/>
                </a:solidFill>
              </a:rPr>
              <a:t>) </a:t>
            </a:r>
            <a:r>
              <a:rPr lang="en-US" dirty="0" err="1">
                <a:solidFill>
                  <a:schemeClr val="bg1"/>
                </a:solidFill>
              </a:rPr>
              <a:t>tahun</a:t>
            </a:r>
            <a:r>
              <a:rPr lang="en-US" dirty="0">
                <a:solidFill>
                  <a:schemeClr val="bg1"/>
                </a:solidFill>
              </a:rPr>
              <a:t> 2014. </a:t>
            </a:r>
            <a:r>
              <a:rPr lang="en-US" dirty="0" err="1">
                <a:solidFill>
                  <a:schemeClr val="bg1"/>
                </a:solidFill>
              </a:rPr>
              <a:t>Materi</a:t>
            </a:r>
            <a:r>
              <a:rPr lang="en-US" dirty="0">
                <a:solidFill>
                  <a:schemeClr val="bg1"/>
                </a:solidFill>
              </a:rPr>
              <a:t> </a:t>
            </a:r>
            <a:r>
              <a:rPr lang="en-US" dirty="0" err="1">
                <a:solidFill>
                  <a:schemeClr val="bg1"/>
                </a:solidFill>
              </a:rPr>
              <a:t>tersebut</a:t>
            </a:r>
            <a:r>
              <a:rPr lang="en-US" dirty="0">
                <a:solidFill>
                  <a:schemeClr val="bg1"/>
                </a:solidFill>
              </a:rPr>
              <a:t> </a:t>
            </a:r>
            <a:r>
              <a:rPr lang="en-US" dirty="0" err="1">
                <a:solidFill>
                  <a:schemeClr val="bg1"/>
                </a:solidFill>
              </a:rPr>
              <a:t>kemudian</a:t>
            </a:r>
            <a:r>
              <a:rPr lang="en-US" dirty="0">
                <a:solidFill>
                  <a:schemeClr val="bg1"/>
                </a:solidFill>
              </a:rPr>
              <a:t> </a:t>
            </a:r>
            <a:r>
              <a:rPr lang="en-US" dirty="0" err="1">
                <a:solidFill>
                  <a:schemeClr val="bg1"/>
                </a:solidFill>
              </a:rPr>
              <a:t>disalin</a:t>
            </a:r>
            <a:r>
              <a:rPr lang="en-US" dirty="0">
                <a:solidFill>
                  <a:schemeClr val="bg1"/>
                </a:solidFill>
              </a:rPr>
              <a:t> </a:t>
            </a:r>
            <a:r>
              <a:rPr lang="en-US" dirty="0" err="1">
                <a:solidFill>
                  <a:schemeClr val="bg1"/>
                </a:solidFill>
              </a:rPr>
              <a:t>utuh</a:t>
            </a:r>
            <a:r>
              <a:rPr lang="en-US" dirty="0">
                <a:solidFill>
                  <a:schemeClr val="bg1"/>
                </a:solidFill>
              </a:rPr>
              <a:t> di </a:t>
            </a:r>
            <a:r>
              <a:rPr lang="en-US" dirty="0" err="1">
                <a:solidFill>
                  <a:schemeClr val="bg1"/>
                </a:solidFill>
              </a:rPr>
              <a:t>halaman</a:t>
            </a:r>
            <a:r>
              <a:rPr lang="en-US" dirty="0">
                <a:solidFill>
                  <a:schemeClr val="bg1"/>
                </a:solidFill>
              </a:rPr>
              <a:t> 78 </a:t>
            </a:r>
            <a:r>
              <a:rPr lang="en-US" dirty="0" err="1">
                <a:solidFill>
                  <a:schemeClr val="bg1"/>
                </a:solidFill>
              </a:rPr>
              <a:t>buku</a:t>
            </a:r>
            <a:r>
              <a:rPr lang="en-US" dirty="0">
                <a:solidFill>
                  <a:schemeClr val="bg1"/>
                </a:solidFill>
              </a:rPr>
              <a:t> </a:t>
            </a:r>
            <a:r>
              <a:rPr lang="en-US" i="1" dirty="0">
                <a:solidFill>
                  <a:schemeClr val="bg1"/>
                </a:solidFill>
              </a:rPr>
              <a:t>Kumpulan </a:t>
            </a:r>
            <a:r>
              <a:rPr lang="en-US" i="1" dirty="0" err="1">
                <a:solidFill>
                  <a:schemeClr val="bg1"/>
                </a:solidFill>
              </a:rPr>
              <a:t>Lembar</a:t>
            </a:r>
            <a:r>
              <a:rPr lang="en-US" i="1" dirty="0">
                <a:solidFill>
                  <a:schemeClr val="bg1"/>
                </a:solidFill>
              </a:rPr>
              <a:t> </a:t>
            </a:r>
            <a:r>
              <a:rPr lang="en-US" i="1" dirty="0" err="1">
                <a:solidFill>
                  <a:schemeClr val="bg1"/>
                </a:solidFill>
              </a:rPr>
              <a:t>Kerja</a:t>
            </a:r>
            <a:r>
              <a:rPr lang="en-US" i="1" dirty="0">
                <a:solidFill>
                  <a:schemeClr val="bg1"/>
                </a:solidFill>
              </a:rPr>
              <a:t> </a:t>
            </a:r>
            <a:r>
              <a:rPr lang="en-US" i="1" dirty="0" err="1">
                <a:solidFill>
                  <a:schemeClr val="bg1"/>
                </a:solidFill>
              </a:rPr>
              <a:t>Peserta</a:t>
            </a:r>
            <a:r>
              <a:rPr lang="en-US" i="1" dirty="0">
                <a:solidFill>
                  <a:schemeClr val="bg1"/>
                </a:solidFill>
              </a:rPr>
              <a:t> </a:t>
            </a:r>
            <a:r>
              <a:rPr lang="en-US" i="1" dirty="0" err="1">
                <a:solidFill>
                  <a:schemeClr val="bg1"/>
                </a:solidFill>
              </a:rPr>
              <a:t>Didik</a:t>
            </a:r>
            <a:r>
              <a:rPr lang="en-US" i="1" dirty="0">
                <a:solidFill>
                  <a:schemeClr val="bg1"/>
                </a:solidFill>
              </a:rPr>
              <a:t> (KLKPD) </a:t>
            </a:r>
            <a:r>
              <a:rPr lang="en-US" i="1" dirty="0" err="1">
                <a:solidFill>
                  <a:schemeClr val="bg1"/>
                </a:solidFill>
              </a:rPr>
              <a:t>Pendidikan</a:t>
            </a:r>
            <a:r>
              <a:rPr lang="en-US" i="1" dirty="0">
                <a:solidFill>
                  <a:schemeClr val="bg1"/>
                </a:solidFill>
              </a:rPr>
              <a:t> Agama Islam </a:t>
            </a:r>
            <a:r>
              <a:rPr lang="en-US" i="1" dirty="0" err="1">
                <a:solidFill>
                  <a:schemeClr val="bg1"/>
                </a:solidFill>
              </a:rPr>
              <a:t>Kelas</a:t>
            </a:r>
            <a:r>
              <a:rPr lang="en-US" i="1" dirty="0">
                <a:solidFill>
                  <a:schemeClr val="bg1"/>
                </a:solidFill>
              </a:rPr>
              <a:t> XI SMA</a:t>
            </a:r>
            <a:r>
              <a:rPr lang="en-US" dirty="0">
                <a:solidFill>
                  <a:schemeClr val="bg1"/>
                </a:solidFill>
              </a:rPr>
              <a:t> yang </a:t>
            </a:r>
            <a:r>
              <a:rPr lang="en-US" dirty="0" err="1">
                <a:solidFill>
                  <a:schemeClr val="bg1"/>
                </a:solidFill>
              </a:rPr>
              <a:t>disusun</a:t>
            </a:r>
            <a:r>
              <a:rPr lang="en-US" dirty="0">
                <a:solidFill>
                  <a:schemeClr val="bg1"/>
                </a:solidFill>
              </a:rPr>
              <a:t> </a:t>
            </a:r>
            <a:r>
              <a:rPr lang="en-US" dirty="0" err="1">
                <a:solidFill>
                  <a:schemeClr val="bg1"/>
                </a:solidFill>
              </a:rPr>
              <a:t>tim</a:t>
            </a:r>
            <a:r>
              <a:rPr lang="en-US" dirty="0">
                <a:solidFill>
                  <a:schemeClr val="bg1"/>
                </a:solidFill>
              </a:rPr>
              <a:t> </a:t>
            </a:r>
            <a:r>
              <a:rPr lang="en-US" dirty="0" err="1">
                <a:solidFill>
                  <a:schemeClr val="bg1"/>
                </a:solidFill>
              </a:rPr>
              <a:t>Musyawarah</a:t>
            </a:r>
            <a:r>
              <a:rPr lang="en-US" dirty="0">
                <a:solidFill>
                  <a:schemeClr val="bg1"/>
                </a:solidFill>
              </a:rPr>
              <a:t> Guru Mata </a:t>
            </a:r>
            <a:r>
              <a:rPr lang="en-US" dirty="0" err="1">
                <a:solidFill>
                  <a:schemeClr val="bg1"/>
                </a:solidFill>
              </a:rPr>
              <a:t>Pelajaran</a:t>
            </a:r>
            <a:r>
              <a:rPr lang="en-US" dirty="0">
                <a:solidFill>
                  <a:schemeClr val="bg1"/>
                </a:solidFill>
              </a:rPr>
              <a:t> (MGMP) PAI </a:t>
            </a:r>
            <a:r>
              <a:rPr lang="en-US" dirty="0" err="1">
                <a:solidFill>
                  <a:schemeClr val="bg1"/>
                </a:solidFill>
              </a:rPr>
              <a:t>Jombang</a:t>
            </a:r>
            <a:r>
              <a:rPr lang="en-US" dirty="0">
                <a:solidFill>
                  <a:schemeClr val="bg1"/>
                </a:solidFill>
              </a:rPr>
              <a:t>.</a:t>
            </a:r>
          </a:p>
          <a:p>
            <a:r>
              <a:rPr lang="en-US" dirty="0" err="1">
                <a:solidFill>
                  <a:schemeClr val="bg1"/>
                </a:solidFill>
              </a:rPr>
              <a:t>Buku</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mengutip</a:t>
            </a:r>
            <a:r>
              <a:rPr lang="en-US" dirty="0">
                <a:solidFill>
                  <a:schemeClr val="bg1"/>
                </a:solidFill>
              </a:rPr>
              <a:t> </a:t>
            </a:r>
            <a:r>
              <a:rPr lang="en-US" dirty="0" err="1">
                <a:solidFill>
                  <a:schemeClr val="bg1"/>
                </a:solidFill>
              </a:rPr>
              <a:t>salah</a:t>
            </a:r>
            <a:r>
              <a:rPr lang="en-US" dirty="0">
                <a:solidFill>
                  <a:schemeClr val="bg1"/>
                </a:solidFill>
              </a:rPr>
              <a:t> </a:t>
            </a:r>
            <a:r>
              <a:rPr lang="en-US" dirty="0" err="1">
                <a:solidFill>
                  <a:schemeClr val="bg1"/>
                </a:solidFill>
              </a:rPr>
              <a:t>satu</a:t>
            </a:r>
            <a:r>
              <a:rPr lang="en-US" dirty="0">
                <a:solidFill>
                  <a:schemeClr val="bg1"/>
                </a:solidFill>
              </a:rPr>
              <a:t> </a:t>
            </a:r>
            <a:r>
              <a:rPr lang="en-US" dirty="0" err="1">
                <a:solidFill>
                  <a:schemeClr val="bg1"/>
                </a:solidFill>
              </a:rPr>
              <a:t>pendapat</a:t>
            </a:r>
            <a:r>
              <a:rPr lang="en-US" dirty="0">
                <a:solidFill>
                  <a:schemeClr val="bg1"/>
                </a:solidFill>
              </a:rPr>
              <a:t> Muhammad bin Abdul </a:t>
            </a:r>
            <a:r>
              <a:rPr lang="en-US" dirty="0" err="1">
                <a:solidFill>
                  <a:schemeClr val="bg1"/>
                </a:solidFill>
              </a:rPr>
              <a:t>Wahab</a:t>
            </a:r>
            <a:r>
              <a:rPr lang="en-US" dirty="0">
                <a:solidFill>
                  <a:schemeClr val="bg1"/>
                </a:solidFill>
              </a:rPr>
              <a:t> yang </a:t>
            </a:r>
            <a:r>
              <a:rPr lang="en-US" dirty="0" err="1">
                <a:solidFill>
                  <a:schemeClr val="bg1"/>
                </a:solidFill>
              </a:rPr>
              <a:t>tertulis</a:t>
            </a:r>
            <a:r>
              <a:rPr lang="en-US" dirty="0">
                <a:solidFill>
                  <a:schemeClr val="bg1"/>
                </a:solidFill>
              </a:rPr>
              <a:t>, "</a:t>
            </a:r>
            <a:r>
              <a:rPr lang="en-US" b="1" dirty="0">
                <a:solidFill>
                  <a:schemeClr val="bg1"/>
                </a:solidFill>
              </a:rPr>
              <a:t>Yang </a:t>
            </a:r>
            <a:r>
              <a:rPr lang="en-US" b="1" dirty="0" err="1">
                <a:solidFill>
                  <a:schemeClr val="bg1"/>
                </a:solidFill>
              </a:rPr>
              <a:t>boleh</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harus</a:t>
            </a:r>
            <a:r>
              <a:rPr lang="en-US" b="1" dirty="0">
                <a:solidFill>
                  <a:schemeClr val="bg1"/>
                </a:solidFill>
              </a:rPr>
              <a:t> </a:t>
            </a:r>
            <a:r>
              <a:rPr lang="en-US" b="1" dirty="0" err="1">
                <a:solidFill>
                  <a:schemeClr val="bg1"/>
                </a:solidFill>
              </a:rPr>
              <a:t>disembah</a:t>
            </a:r>
            <a:r>
              <a:rPr lang="en-US" b="1" dirty="0">
                <a:solidFill>
                  <a:schemeClr val="bg1"/>
                </a:solidFill>
              </a:rPr>
              <a:t> </a:t>
            </a:r>
            <a:r>
              <a:rPr lang="en-US" b="1" dirty="0" err="1">
                <a:solidFill>
                  <a:schemeClr val="bg1"/>
                </a:solidFill>
              </a:rPr>
              <a:t>hanyalah</a:t>
            </a:r>
            <a:r>
              <a:rPr lang="en-US" b="1" dirty="0">
                <a:solidFill>
                  <a:schemeClr val="bg1"/>
                </a:solidFill>
              </a:rPr>
              <a:t> Allah SWT </a:t>
            </a:r>
            <a:r>
              <a:rPr lang="en-US" b="1" dirty="0" err="1">
                <a:solidFill>
                  <a:schemeClr val="bg1"/>
                </a:solidFill>
              </a:rPr>
              <a:t>dan</a:t>
            </a:r>
            <a:r>
              <a:rPr lang="en-US" b="1" dirty="0">
                <a:solidFill>
                  <a:schemeClr val="bg1"/>
                </a:solidFill>
              </a:rPr>
              <a:t> orang yang </a:t>
            </a:r>
            <a:r>
              <a:rPr lang="en-US" b="1" dirty="0" err="1">
                <a:solidFill>
                  <a:schemeClr val="bg1"/>
                </a:solidFill>
              </a:rPr>
              <a:t>menyembah</a:t>
            </a:r>
            <a:r>
              <a:rPr lang="en-US" b="1" dirty="0">
                <a:solidFill>
                  <a:schemeClr val="bg1"/>
                </a:solidFill>
              </a:rPr>
              <a:t> </a:t>
            </a:r>
            <a:r>
              <a:rPr lang="en-US" b="1" dirty="0" err="1">
                <a:solidFill>
                  <a:schemeClr val="bg1"/>
                </a:solidFill>
              </a:rPr>
              <a:t>selain</a:t>
            </a:r>
            <a:r>
              <a:rPr lang="en-US" b="1" dirty="0">
                <a:solidFill>
                  <a:schemeClr val="bg1"/>
                </a:solidFill>
              </a:rPr>
              <a:t> Allah SWT </a:t>
            </a:r>
            <a:r>
              <a:rPr lang="en-US" b="1" dirty="0" err="1">
                <a:solidFill>
                  <a:schemeClr val="bg1"/>
                </a:solidFill>
              </a:rPr>
              <a:t>telah</a:t>
            </a:r>
            <a:r>
              <a:rPr lang="en-US" b="1" dirty="0">
                <a:solidFill>
                  <a:schemeClr val="bg1"/>
                </a:solidFill>
              </a:rPr>
              <a:t> </a:t>
            </a:r>
            <a:r>
              <a:rPr lang="en-US" b="1" dirty="0" err="1">
                <a:solidFill>
                  <a:schemeClr val="bg1"/>
                </a:solidFill>
              </a:rPr>
              <a:t>menjadi</a:t>
            </a:r>
            <a:r>
              <a:rPr lang="en-US" b="1" dirty="0">
                <a:solidFill>
                  <a:schemeClr val="bg1"/>
                </a:solidFill>
              </a:rPr>
              <a:t> </a:t>
            </a:r>
            <a:r>
              <a:rPr lang="en-US" b="1" dirty="0" err="1">
                <a:solidFill>
                  <a:schemeClr val="bg1"/>
                </a:solidFill>
              </a:rPr>
              <a:t>musyrik</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boleh</a:t>
            </a:r>
            <a:r>
              <a:rPr lang="en-US" b="1" dirty="0">
                <a:solidFill>
                  <a:schemeClr val="bg1"/>
                </a:solidFill>
              </a:rPr>
              <a:t> </a:t>
            </a:r>
            <a:r>
              <a:rPr lang="en-US" b="1" dirty="0" err="1">
                <a:solidFill>
                  <a:schemeClr val="bg1"/>
                </a:solidFill>
              </a:rPr>
              <a:t>dibunuh</a:t>
            </a:r>
            <a:r>
              <a:rPr lang="en-US" b="1" dirty="0">
                <a:solidFill>
                  <a:schemeClr val="bg1"/>
                </a:solidFill>
              </a:rPr>
              <a:t>.</a:t>
            </a:r>
            <a:r>
              <a:rPr lang="en-US" dirty="0">
                <a:solidFill>
                  <a:schemeClr val="bg1"/>
                </a:solidFill>
              </a:rPr>
              <a:t>" </a:t>
            </a:r>
            <a:r>
              <a:rPr lang="en-US" dirty="0" err="1">
                <a:solidFill>
                  <a:schemeClr val="bg1"/>
                </a:solidFill>
              </a:rPr>
              <a:t>sumber</a:t>
            </a:r>
            <a:r>
              <a:rPr lang="en-US" dirty="0"/>
              <a:t> : </a:t>
            </a:r>
            <a:r>
              <a:rPr lang="en-US" u="sng" dirty="0">
                <a:hlinkClick r:id="rId3"/>
              </a:rPr>
              <a:t>http://nasional.tempo.co/read/news/2015/03/23/079652078/isis-di-buku-pelajaran-agama-curiga-disusupkan</a:t>
            </a:r>
            <a:endParaRPr lang="en-US" dirty="0"/>
          </a:p>
        </p:txBody>
      </p:sp>
      <p:sp>
        <p:nvSpPr>
          <p:cNvPr id="4" name="Slide Number Placeholder 3"/>
          <p:cNvSpPr>
            <a:spLocks noGrp="1"/>
          </p:cNvSpPr>
          <p:nvPr>
            <p:ph type="sldNum" sz="quarter" idx="12"/>
          </p:nvPr>
        </p:nvSpPr>
        <p:spPr/>
        <p:txBody>
          <a:bodyPr/>
          <a:lstStyle/>
          <a:p>
            <a:fld id="{95805054-0783-4416-AE8F-67EE2F14AC8A}" type="slidenum">
              <a:rPr lang="en-US" smtClean="0"/>
              <a:t>36</a:t>
            </a:fld>
            <a:endParaRPr lang="en-US"/>
          </a:p>
        </p:txBody>
      </p:sp>
    </p:spTree>
    <p:extLst>
      <p:ext uri="{BB962C8B-B14F-4D97-AF65-F5344CB8AC3E}">
        <p14:creationId xmlns:p14="http://schemas.microsoft.com/office/powerpoint/2010/main" val="723535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INTOLERANSI DAN RADIKALISME 2016: WAHID FOUNDATION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err="1">
                <a:solidFill>
                  <a:schemeClr val="bg1"/>
                </a:solidFill>
              </a:rPr>
              <a:t>Hasil</a:t>
            </a:r>
            <a:r>
              <a:rPr lang="en-US" sz="3200" dirty="0">
                <a:solidFill>
                  <a:schemeClr val="bg1"/>
                </a:solidFill>
              </a:rPr>
              <a:t> </a:t>
            </a:r>
            <a:r>
              <a:rPr lang="en-US" sz="3200" dirty="0" err="1">
                <a:solidFill>
                  <a:schemeClr val="bg1"/>
                </a:solidFill>
              </a:rPr>
              <a:t>survei</a:t>
            </a:r>
            <a:r>
              <a:rPr lang="en-US" sz="3200" dirty="0">
                <a:solidFill>
                  <a:schemeClr val="bg1"/>
                </a:solidFill>
              </a:rPr>
              <a:t> </a:t>
            </a:r>
            <a:r>
              <a:rPr lang="en-US" sz="3200" dirty="0" err="1">
                <a:solidFill>
                  <a:schemeClr val="bg1"/>
                </a:solidFill>
              </a:rPr>
              <a:t>nasional</a:t>
            </a:r>
            <a:r>
              <a:rPr lang="en-US" sz="3200" dirty="0">
                <a:solidFill>
                  <a:schemeClr val="bg1"/>
                </a:solidFill>
              </a:rPr>
              <a:t> </a:t>
            </a:r>
            <a:r>
              <a:rPr lang="en-US" sz="3200" dirty="0" err="1">
                <a:solidFill>
                  <a:schemeClr val="bg1"/>
                </a:solidFill>
              </a:rPr>
              <a:t>tentang</a:t>
            </a:r>
            <a:r>
              <a:rPr lang="en-US" sz="3200" dirty="0">
                <a:solidFill>
                  <a:schemeClr val="bg1"/>
                </a:solidFill>
              </a:rPr>
              <a:t> </a:t>
            </a:r>
            <a:r>
              <a:rPr lang="en-US" sz="3200" dirty="0" err="1">
                <a:solidFill>
                  <a:schemeClr val="bg1"/>
                </a:solidFill>
              </a:rPr>
              <a:t>dinamika</a:t>
            </a:r>
            <a:r>
              <a:rPr lang="en-US" sz="3200" dirty="0">
                <a:solidFill>
                  <a:schemeClr val="bg1"/>
                </a:solidFill>
              </a:rPr>
              <a:t> </a:t>
            </a:r>
            <a:r>
              <a:rPr lang="en-US" sz="3200" dirty="0" err="1">
                <a:solidFill>
                  <a:schemeClr val="bg1"/>
                </a:solidFill>
              </a:rPr>
              <a:t>radikalisasi</a:t>
            </a:r>
            <a:r>
              <a:rPr lang="en-US" sz="3200" dirty="0">
                <a:solidFill>
                  <a:schemeClr val="bg1"/>
                </a:solidFill>
              </a:rPr>
              <a:t> di Indonesia yang </a:t>
            </a:r>
            <a:r>
              <a:rPr lang="en-US" sz="3200" dirty="0" err="1">
                <a:solidFill>
                  <a:schemeClr val="bg1"/>
                </a:solidFill>
              </a:rPr>
              <a:t>dilakukan</a:t>
            </a:r>
            <a:r>
              <a:rPr lang="en-US" sz="3200" dirty="0">
                <a:solidFill>
                  <a:schemeClr val="bg1"/>
                </a:solidFill>
              </a:rPr>
              <a:t> </a:t>
            </a:r>
            <a:r>
              <a:rPr lang="en-US" sz="3200" dirty="0" err="1">
                <a:solidFill>
                  <a:schemeClr val="bg1"/>
                </a:solidFill>
              </a:rPr>
              <a:t>oleh</a:t>
            </a:r>
            <a:r>
              <a:rPr lang="en-US" sz="3200" dirty="0">
                <a:solidFill>
                  <a:schemeClr val="bg1"/>
                </a:solidFill>
              </a:rPr>
              <a:t> Wahid Foundation </a:t>
            </a:r>
            <a:r>
              <a:rPr lang="en-US" sz="3200" dirty="0" err="1">
                <a:solidFill>
                  <a:schemeClr val="bg1"/>
                </a:solidFill>
              </a:rPr>
              <a:t>dan</a:t>
            </a:r>
            <a:r>
              <a:rPr lang="en-US" sz="3200" dirty="0">
                <a:solidFill>
                  <a:schemeClr val="bg1"/>
                </a:solidFill>
              </a:rPr>
              <a:t> </a:t>
            </a:r>
            <a:r>
              <a:rPr lang="en-US" sz="3200" dirty="0" err="1">
                <a:solidFill>
                  <a:schemeClr val="bg1"/>
                </a:solidFill>
              </a:rPr>
              <a:t>Lembaga</a:t>
            </a:r>
            <a:r>
              <a:rPr lang="en-US" sz="3200" dirty="0">
                <a:solidFill>
                  <a:schemeClr val="bg1"/>
                </a:solidFill>
              </a:rPr>
              <a:t> </a:t>
            </a:r>
            <a:r>
              <a:rPr lang="en-US" sz="3200" dirty="0" err="1">
                <a:solidFill>
                  <a:schemeClr val="bg1"/>
                </a:solidFill>
              </a:rPr>
              <a:t>Survei</a:t>
            </a:r>
            <a:r>
              <a:rPr lang="en-US" sz="3200" dirty="0">
                <a:solidFill>
                  <a:schemeClr val="bg1"/>
                </a:solidFill>
              </a:rPr>
              <a:t> Indonesia 2016 </a:t>
            </a:r>
            <a:r>
              <a:rPr lang="en-US" sz="3200" dirty="0" err="1">
                <a:solidFill>
                  <a:schemeClr val="bg1"/>
                </a:solidFill>
              </a:rPr>
              <a:t>menunjukkan</a:t>
            </a:r>
            <a:r>
              <a:rPr lang="en-US" sz="3200" dirty="0">
                <a:solidFill>
                  <a:schemeClr val="bg1"/>
                </a:solidFill>
              </a:rPr>
              <a:t> trend </a:t>
            </a:r>
            <a:r>
              <a:rPr lang="en-US" sz="3200" dirty="0" err="1">
                <a:solidFill>
                  <a:schemeClr val="bg1"/>
                </a:solidFill>
              </a:rPr>
              <a:t>peningkatan</a:t>
            </a:r>
            <a:r>
              <a:rPr lang="en-US" sz="3200" dirty="0">
                <a:solidFill>
                  <a:schemeClr val="bg1"/>
                </a:solidFill>
              </a:rPr>
              <a:t> </a:t>
            </a:r>
            <a:r>
              <a:rPr lang="en-US" sz="3200" dirty="0" err="1">
                <a:solidFill>
                  <a:schemeClr val="bg1"/>
                </a:solidFill>
              </a:rPr>
              <a:t>intoleransi</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radikalisme</a:t>
            </a:r>
            <a:r>
              <a:rPr lang="en-US" sz="3200" dirty="0">
                <a:solidFill>
                  <a:schemeClr val="bg1"/>
                </a:solidFill>
              </a:rPr>
              <a:t> di Indonesia </a:t>
            </a:r>
            <a:r>
              <a:rPr lang="en-US" sz="3200" dirty="0" err="1">
                <a:solidFill>
                  <a:schemeClr val="bg1"/>
                </a:solidFill>
              </a:rPr>
              <a:t>yakni</a:t>
            </a:r>
            <a:r>
              <a:rPr lang="en-US" sz="3200" dirty="0">
                <a:solidFill>
                  <a:schemeClr val="bg1"/>
                </a:solidFill>
              </a:rPr>
              <a:t> 38,4% Muslim </a:t>
            </a:r>
            <a:r>
              <a:rPr lang="en-US" sz="3200" dirty="0" err="1">
                <a:solidFill>
                  <a:schemeClr val="bg1"/>
                </a:solidFill>
              </a:rPr>
              <a:t>cenderung</a:t>
            </a:r>
            <a:r>
              <a:rPr lang="en-US" sz="3200" dirty="0">
                <a:solidFill>
                  <a:schemeClr val="bg1"/>
                </a:solidFill>
              </a:rPr>
              <a:t> </a:t>
            </a:r>
            <a:r>
              <a:rPr lang="en-US" sz="3200" dirty="0" err="1">
                <a:solidFill>
                  <a:schemeClr val="bg1"/>
                </a:solidFill>
              </a:rPr>
              <a:t>tidak</a:t>
            </a:r>
            <a:r>
              <a:rPr lang="en-US" sz="3200" dirty="0">
                <a:solidFill>
                  <a:schemeClr val="bg1"/>
                </a:solidFill>
              </a:rPr>
              <a:t> </a:t>
            </a:r>
            <a:r>
              <a:rPr lang="en-US" sz="3200" dirty="0" err="1">
                <a:solidFill>
                  <a:schemeClr val="bg1"/>
                </a:solidFill>
              </a:rPr>
              <a:t>toleran</a:t>
            </a:r>
            <a:r>
              <a:rPr lang="en-US" sz="3200" dirty="0">
                <a:solidFill>
                  <a:schemeClr val="bg1"/>
                </a:solidFill>
              </a:rPr>
              <a:t> </a:t>
            </a:r>
            <a:r>
              <a:rPr lang="en-US" sz="3200" dirty="0" err="1">
                <a:solidFill>
                  <a:schemeClr val="bg1"/>
                </a:solidFill>
              </a:rPr>
              <a:t>terhadap</a:t>
            </a:r>
            <a:r>
              <a:rPr lang="en-US" sz="3200" dirty="0">
                <a:solidFill>
                  <a:schemeClr val="bg1"/>
                </a:solidFill>
              </a:rPr>
              <a:t> </a:t>
            </a:r>
            <a:r>
              <a:rPr lang="en-US" sz="3200" dirty="0" err="1">
                <a:solidFill>
                  <a:schemeClr val="bg1"/>
                </a:solidFill>
              </a:rPr>
              <a:t>kelompok</a:t>
            </a:r>
            <a:r>
              <a:rPr lang="en-US" sz="3200" dirty="0">
                <a:solidFill>
                  <a:schemeClr val="bg1"/>
                </a:solidFill>
              </a:rPr>
              <a:t> agama lain. </a:t>
            </a:r>
            <a:r>
              <a:rPr lang="en-US" sz="3200" dirty="0" err="1">
                <a:solidFill>
                  <a:schemeClr val="bg1"/>
                </a:solidFill>
              </a:rPr>
              <a:t>Jumlah</a:t>
            </a:r>
            <a:r>
              <a:rPr lang="en-US" sz="3200" dirty="0">
                <a:solidFill>
                  <a:schemeClr val="bg1"/>
                </a:solidFill>
              </a:rPr>
              <a:t> </a:t>
            </a:r>
            <a:r>
              <a:rPr lang="en-US" sz="3200" dirty="0" err="1">
                <a:solidFill>
                  <a:schemeClr val="bg1"/>
                </a:solidFill>
              </a:rPr>
              <a:t>ini</a:t>
            </a:r>
            <a:r>
              <a:rPr lang="en-US" sz="3200" dirty="0">
                <a:solidFill>
                  <a:schemeClr val="bg1"/>
                </a:solidFill>
              </a:rPr>
              <a:t> </a:t>
            </a:r>
            <a:r>
              <a:rPr lang="en-US" sz="3200" dirty="0" err="1">
                <a:solidFill>
                  <a:schemeClr val="bg1"/>
                </a:solidFill>
              </a:rPr>
              <a:t>meningkat</a:t>
            </a:r>
            <a:r>
              <a:rPr lang="en-US" sz="3200" dirty="0">
                <a:solidFill>
                  <a:schemeClr val="bg1"/>
                </a:solidFill>
              </a:rPr>
              <a:t> </a:t>
            </a:r>
            <a:r>
              <a:rPr lang="en-US" sz="3200" dirty="0" err="1">
                <a:solidFill>
                  <a:schemeClr val="bg1"/>
                </a:solidFill>
              </a:rPr>
              <a:t>menjadi</a:t>
            </a:r>
            <a:r>
              <a:rPr lang="en-US" sz="3200" dirty="0">
                <a:solidFill>
                  <a:schemeClr val="bg1"/>
                </a:solidFill>
              </a:rPr>
              <a:t> 49% </a:t>
            </a:r>
          </a:p>
          <a:p>
            <a:endParaRPr lang="en-US" sz="3200" dirty="0">
              <a:solidFill>
                <a:schemeClr val="bg1"/>
              </a:solidFill>
            </a:endParaRPr>
          </a:p>
        </p:txBody>
      </p:sp>
    </p:spTree>
    <p:extLst>
      <p:ext uri="{BB962C8B-B14F-4D97-AF65-F5344CB8AC3E}">
        <p14:creationId xmlns:p14="http://schemas.microsoft.com/office/powerpoint/2010/main" val="781193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WAHID FOUNDATION 2016</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2800" dirty="0" err="1">
                <a:solidFill>
                  <a:schemeClr val="bg1"/>
                </a:solidFill>
              </a:rPr>
              <a:t>Survei</a:t>
            </a:r>
            <a:r>
              <a:rPr lang="en-US" sz="2800" dirty="0">
                <a:solidFill>
                  <a:schemeClr val="bg1"/>
                </a:solidFill>
              </a:rPr>
              <a:t> yang </a:t>
            </a:r>
            <a:r>
              <a:rPr lang="en-US" sz="2800" dirty="0" err="1">
                <a:solidFill>
                  <a:schemeClr val="bg1"/>
                </a:solidFill>
              </a:rPr>
              <a:t>sama</a:t>
            </a:r>
            <a:r>
              <a:rPr lang="en-US" sz="2800" dirty="0">
                <a:solidFill>
                  <a:schemeClr val="bg1"/>
                </a:solidFill>
              </a:rPr>
              <a:t> </a:t>
            </a:r>
            <a:r>
              <a:rPr lang="en-US" sz="2800" dirty="0" err="1">
                <a:solidFill>
                  <a:schemeClr val="bg1"/>
                </a:solidFill>
              </a:rPr>
              <a:t>juga</a:t>
            </a:r>
            <a:r>
              <a:rPr lang="en-US" sz="2800" dirty="0">
                <a:solidFill>
                  <a:schemeClr val="bg1"/>
                </a:solidFill>
              </a:rPr>
              <a:t> </a:t>
            </a:r>
            <a:r>
              <a:rPr lang="en-US" sz="2800" dirty="0" err="1">
                <a:solidFill>
                  <a:schemeClr val="bg1"/>
                </a:solidFill>
              </a:rPr>
              <a:t>menyebutkan</a:t>
            </a:r>
            <a:r>
              <a:rPr lang="en-US" sz="2800" dirty="0">
                <a:solidFill>
                  <a:schemeClr val="bg1"/>
                </a:solidFill>
              </a:rPr>
              <a:t> </a:t>
            </a:r>
            <a:r>
              <a:rPr lang="en-US" sz="2800" dirty="0" err="1">
                <a:solidFill>
                  <a:schemeClr val="bg1"/>
                </a:solidFill>
              </a:rPr>
              <a:t>bahwa</a:t>
            </a:r>
            <a:r>
              <a:rPr lang="en-US" sz="2800" dirty="0">
                <a:solidFill>
                  <a:schemeClr val="bg1"/>
                </a:solidFill>
              </a:rPr>
              <a:t> </a:t>
            </a:r>
            <a:r>
              <a:rPr lang="en-US" sz="2800" dirty="0" err="1">
                <a:solidFill>
                  <a:schemeClr val="bg1"/>
                </a:solidFill>
              </a:rPr>
              <a:t>terdapat</a:t>
            </a:r>
            <a:r>
              <a:rPr lang="en-US" sz="2800" dirty="0">
                <a:solidFill>
                  <a:schemeClr val="bg1"/>
                </a:solidFill>
              </a:rPr>
              <a:t> 0,4% </a:t>
            </a:r>
            <a:r>
              <a:rPr lang="en-US" sz="2800" dirty="0" err="1">
                <a:solidFill>
                  <a:schemeClr val="bg1"/>
                </a:solidFill>
              </a:rPr>
              <a:t>responden</a:t>
            </a:r>
            <a:r>
              <a:rPr lang="en-US" sz="2800" dirty="0">
                <a:solidFill>
                  <a:schemeClr val="bg1"/>
                </a:solidFill>
              </a:rPr>
              <a:t> </a:t>
            </a:r>
            <a:r>
              <a:rPr lang="en-US" sz="2800" dirty="0" err="1">
                <a:solidFill>
                  <a:schemeClr val="bg1"/>
                </a:solidFill>
              </a:rPr>
              <a:t>telah</a:t>
            </a:r>
            <a:r>
              <a:rPr lang="en-US" sz="2800" dirty="0">
                <a:solidFill>
                  <a:schemeClr val="bg1"/>
                </a:solidFill>
              </a:rPr>
              <a:t> </a:t>
            </a:r>
            <a:r>
              <a:rPr lang="en-US" sz="2800" dirty="0" err="1">
                <a:solidFill>
                  <a:schemeClr val="bg1"/>
                </a:solidFill>
              </a:rPr>
              <a:t>terlibat</a:t>
            </a:r>
            <a:r>
              <a:rPr lang="en-US" sz="2800" dirty="0">
                <a:solidFill>
                  <a:schemeClr val="bg1"/>
                </a:solidFill>
              </a:rPr>
              <a:t> </a:t>
            </a:r>
            <a:r>
              <a:rPr lang="en-US" sz="2800" dirty="0" err="1">
                <a:solidFill>
                  <a:schemeClr val="bg1"/>
                </a:solidFill>
              </a:rPr>
              <a:t>dalam</a:t>
            </a:r>
            <a:r>
              <a:rPr lang="en-US" sz="2800" dirty="0">
                <a:solidFill>
                  <a:schemeClr val="bg1"/>
                </a:solidFill>
              </a:rPr>
              <a:t> </a:t>
            </a:r>
            <a:r>
              <a:rPr lang="en-US" sz="2800" dirty="0" err="1">
                <a:solidFill>
                  <a:schemeClr val="bg1"/>
                </a:solidFill>
              </a:rPr>
              <a:t>aksi-aksi</a:t>
            </a:r>
            <a:r>
              <a:rPr lang="en-US" sz="2800" dirty="0">
                <a:solidFill>
                  <a:schemeClr val="bg1"/>
                </a:solidFill>
              </a:rPr>
              <a:t> </a:t>
            </a:r>
            <a:r>
              <a:rPr lang="en-US" sz="2800" dirty="0" err="1">
                <a:solidFill>
                  <a:schemeClr val="bg1"/>
                </a:solidFill>
              </a:rPr>
              <a:t>radikal</a:t>
            </a:r>
            <a:r>
              <a:rPr lang="en-US" sz="2800" dirty="0">
                <a:solidFill>
                  <a:schemeClr val="bg1"/>
                </a:solidFill>
              </a:rPr>
              <a:t> </a:t>
            </a:r>
            <a:r>
              <a:rPr lang="en-US" sz="2800" dirty="0" err="1">
                <a:solidFill>
                  <a:schemeClr val="bg1"/>
                </a:solidFill>
              </a:rPr>
              <a:t>sementara</a:t>
            </a:r>
            <a:r>
              <a:rPr lang="en-US" sz="2800" dirty="0">
                <a:solidFill>
                  <a:schemeClr val="bg1"/>
                </a:solidFill>
              </a:rPr>
              <a:t> 7,7% </a:t>
            </a:r>
            <a:r>
              <a:rPr lang="en-US" sz="2800" dirty="0" err="1">
                <a:solidFill>
                  <a:schemeClr val="bg1"/>
                </a:solidFill>
              </a:rPr>
              <a:t>responden</a:t>
            </a:r>
            <a:r>
              <a:rPr lang="en-US" sz="2800" dirty="0">
                <a:solidFill>
                  <a:schemeClr val="bg1"/>
                </a:solidFill>
              </a:rPr>
              <a:t> </a:t>
            </a:r>
            <a:r>
              <a:rPr lang="en-US" sz="2800" dirty="0" err="1">
                <a:solidFill>
                  <a:schemeClr val="bg1"/>
                </a:solidFill>
              </a:rPr>
              <a:t>mengaku</a:t>
            </a:r>
            <a:r>
              <a:rPr lang="en-US" sz="2800" dirty="0">
                <a:solidFill>
                  <a:schemeClr val="bg1"/>
                </a:solidFill>
              </a:rPr>
              <a:t> </a:t>
            </a:r>
            <a:r>
              <a:rPr lang="en-US" sz="2800" dirty="0" err="1">
                <a:solidFill>
                  <a:schemeClr val="bg1"/>
                </a:solidFill>
              </a:rPr>
              <a:t>bersedia</a:t>
            </a:r>
            <a:r>
              <a:rPr lang="en-US" sz="2800" dirty="0">
                <a:solidFill>
                  <a:schemeClr val="bg1"/>
                </a:solidFill>
              </a:rPr>
              <a:t> </a:t>
            </a:r>
            <a:r>
              <a:rPr lang="en-US" sz="2800" dirty="0" err="1">
                <a:solidFill>
                  <a:schemeClr val="bg1"/>
                </a:solidFill>
              </a:rPr>
              <a:t>untuk</a:t>
            </a:r>
            <a:r>
              <a:rPr lang="en-US" sz="2800" dirty="0">
                <a:solidFill>
                  <a:schemeClr val="bg1"/>
                </a:solidFill>
              </a:rPr>
              <a:t> </a:t>
            </a:r>
            <a:r>
              <a:rPr lang="en-US" sz="2800" dirty="0" err="1">
                <a:solidFill>
                  <a:schemeClr val="bg1"/>
                </a:solidFill>
              </a:rPr>
              <a:t>melakukan</a:t>
            </a:r>
            <a:r>
              <a:rPr lang="en-US" sz="2800" dirty="0">
                <a:solidFill>
                  <a:schemeClr val="bg1"/>
                </a:solidFill>
              </a:rPr>
              <a:t> </a:t>
            </a:r>
            <a:r>
              <a:rPr lang="en-US" sz="2800" dirty="0" err="1">
                <a:solidFill>
                  <a:schemeClr val="bg1"/>
                </a:solidFill>
              </a:rPr>
              <a:t>tindakan</a:t>
            </a:r>
            <a:r>
              <a:rPr lang="en-US" sz="2800" dirty="0">
                <a:solidFill>
                  <a:schemeClr val="bg1"/>
                </a:solidFill>
              </a:rPr>
              <a:t> </a:t>
            </a:r>
            <a:r>
              <a:rPr lang="en-US" sz="2800" dirty="0" err="1">
                <a:solidFill>
                  <a:schemeClr val="bg1"/>
                </a:solidFill>
              </a:rPr>
              <a:t>radikal</a:t>
            </a:r>
            <a:r>
              <a:rPr lang="en-US" sz="2800" dirty="0">
                <a:solidFill>
                  <a:schemeClr val="bg1"/>
                </a:solidFill>
              </a:rPr>
              <a:t>. </a:t>
            </a:r>
          </a:p>
          <a:p>
            <a:r>
              <a:rPr lang="en-US" sz="2800" dirty="0" err="1">
                <a:solidFill>
                  <a:schemeClr val="bg1"/>
                </a:solidFill>
              </a:rPr>
              <a:t>Jika</a:t>
            </a:r>
            <a:r>
              <a:rPr lang="en-US" sz="2800" dirty="0">
                <a:solidFill>
                  <a:schemeClr val="bg1"/>
                </a:solidFill>
              </a:rPr>
              <a:t> </a:t>
            </a:r>
            <a:r>
              <a:rPr lang="en-US" sz="2800" dirty="0" err="1">
                <a:solidFill>
                  <a:schemeClr val="bg1"/>
                </a:solidFill>
              </a:rPr>
              <a:t>diproyeksikan</a:t>
            </a:r>
            <a:r>
              <a:rPr lang="en-US" sz="2800" dirty="0">
                <a:solidFill>
                  <a:schemeClr val="bg1"/>
                </a:solidFill>
              </a:rPr>
              <a:t> </a:t>
            </a:r>
            <a:r>
              <a:rPr lang="en-US" sz="2800" dirty="0" err="1">
                <a:solidFill>
                  <a:schemeClr val="bg1"/>
                </a:solidFill>
              </a:rPr>
              <a:t>statistik</a:t>
            </a:r>
            <a:r>
              <a:rPr lang="en-US" sz="2800" dirty="0">
                <a:solidFill>
                  <a:schemeClr val="bg1"/>
                </a:solidFill>
              </a:rPr>
              <a:t> </a:t>
            </a:r>
            <a:r>
              <a:rPr lang="en-US" sz="2800" dirty="0" err="1">
                <a:solidFill>
                  <a:schemeClr val="bg1"/>
                </a:solidFill>
              </a:rPr>
              <a:t>ini</a:t>
            </a:r>
            <a:r>
              <a:rPr lang="en-US" sz="2800" dirty="0">
                <a:solidFill>
                  <a:schemeClr val="bg1"/>
                </a:solidFill>
              </a:rPr>
              <a:t> </a:t>
            </a:r>
            <a:r>
              <a:rPr lang="en-US" sz="2800" dirty="0" err="1">
                <a:solidFill>
                  <a:schemeClr val="bg1"/>
                </a:solidFill>
              </a:rPr>
              <a:t>jumlah</a:t>
            </a:r>
            <a:r>
              <a:rPr lang="en-US" sz="2800" dirty="0">
                <a:solidFill>
                  <a:schemeClr val="bg1"/>
                </a:solidFill>
              </a:rPr>
              <a:t> 150 </a:t>
            </a:r>
            <a:r>
              <a:rPr lang="en-US" sz="2800" dirty="0" err="1">
                <a:solidFill>
                  <a:schemeClr val="bg1"/>
                </a:solidFill>
              </a:rPr>
              <a:t>juta</a:t>
            </a:r>
            <a:r>
              <a:rPr lang="en-US" sz="2800" dirty="0">
                <a:solidFill>
                  <a:schemeClr val="bg1"/>
                </a:solidFill>
              </a:rPr>
              <a:t> </a:t>
            </a:r>
            <a:r>
              <a:rPr lang="en-US" sz="2800" dirty="0" err="1">
                <a:solidFill>
                  <a:schemeClr val="bg1"/>
                </a:solidFill>
              </a:rPr>
              <a:t>dewasa</a:t>
            </a:r>
            <a:r>
              <a:rPr lang="en-US" sz="2800" dirty="0">
                <a:solidFill>
                  <a:schemeClr val="bg1"/>
                </a:solidFill>
              </a:rPr>
              <a:t> Muslim di Indonesia, </a:t>
            </a:r>
            <a:r>
              <a:rPr lang="en-US" sz="2800" dirty="0" err="1">
                <a:solidFill>
                  <a:schemeClr val="bg1"/>
                </a:solidFill>
              </a:rPr>
              <a:t>hal</a:t>
            </a:r>
            <a:r>
              <a:rPr lang="en-US" sz="2800" dirty="0">
                <a:solidFill>
                  <a:schemeClr val="bg1"/>
                </a:solidFill>
              </a:rPr>
              <a:t> </a:t>
            </a:r>
            <a:r>
              <a:rPr lang="en-US" sz="2800" dirty="0" err="1">
                <a:solidFill>
                  <a:schemeClr val="bg1"/>
                </a:solidFill>
              </a:rPr>
              <a:t>ini</a:t>
            </a:r>
            <a:r>
              <a:rPr lang="en-US" sz="2800" dirty="0">
                <a:solidFill>
                  <a:schemeClr val="bg1"/>
                </a:solidFill>
              </a:rPr>
              <a:t> </a:t>
            </a:r>
            <a:r>
              <a:rPr lang="en-US" sz="2800" dirty="0" err="1">
                <a:solidFill>
                  <a:schemeClr val="bg1"/>
                </a:solidFill>
              </a:rPr>
              <a:t>menunjukkan</a:t>
            </a:r>
            <a:r>
              <a:rPr lang="en-US" sz="2800" dirty="0">
                <a:solidFill>
                  <a:schemeClr val="bg1"/>
                </a:solidFill>
              </a:rPr>
              <a:t> </a:t>
            </a:r>
            <a:r>
              <a:rPr lang="en-US" sz="2800" dirty="0" err="1">
                <a:solidFill>
                  <a:schemeClr val="bg1"/>
                </a:solidFill>
              </a:rPr>
              <a:t>bahwa</a:t>
            </a:r>
            <a:r>
              <a:rPr lang="en-US" sz="2800" dirty="0">
                <a:solidFill>
                  <a:schemeClr val="bg1"/>
                </a:solidFill>
              </a:rPr>
              <a:t> </a:t>
            </a:r>
            <a:r>
              <a:rPr lang="en-US" sz="2800" dirty="0" err="1">
                <a:solidFill>
                  <a:schemeClr val="bg1"/>
                </a:solidFill>
              </a:rPr>
              <a:t>sekitar</a:t>
            </a:r>
            <a:r>
              <a:rPr lang="en-US" sz="2800" dirty="0">
                <a:solidFill>
                  <a:schemeClr val="bg1"/>
                </a:solidFill>
              </a:rPr>
              <a:t> 600.000 orang </a:t>
            </a:r>
            <a:r>
              <a:rPr lang="en-US" sz="2800" dirty="0" err="1">
                <a:solidFill>
                  <a:schemeClr val="bg1"/>
                </a:solidFill>
              </a:rPr>
              <a:t>telah</a:t>
            </a:r>
            <a:r>
              <a:rPr lang="en-US" sz="2800" dirty="0">
                <a:solidFill>
                  <a:schemeClr val="bg1"/>
                </a:solidFill>
              </a:rPr>
              <a:t> </a:t>
            </a:r>
            <a:r>
              <a:rPr lang="en-US" sz="2800" dirty="0" err="1">
                <a:solidFill>
                  <a:schemeClr val="bg1"/>
                </a:solidFill>
              </a:rPr>
              <a:t>melakukan</a:t>
            </a:r>
            <a:r>
              <a:rPr lang="en-US" sz="2800" dirty="0">
                <a:solidFill>
                  <a:schemeClr val="bg1"/>
                </a:solidFill>
              </a:rPr>
              <a:t> </a:t>
            </a:r>
            <a:r>
              <a:rPr lang="en-US" sz="2800" dirty="0" err="1">
                <a:solidFill>
                  <a:schemeClr val="bg1"/>
                </a:solidFill>
              </a:rPr>
              <a:t>tindakan</a:t>
            </a:r>
            <a:r>
              <a:rPr lang="en-US" sz="2800" dirty="0">
                <a:solidFill>
                  <a:schemeClr val="bg1"/>
                </a:solidFill>
              </a:rPr>
              <a:t> </a:t>
            </a:r>
            <a:r>
              <a:rPr lang="en-US" sz="2800" dirty="0" err="1">
                <a:solidFill>
                  <a:schemeClr val="bg1"/>
                </a:solidFill>
              </a:rPr>
              <a:t>radikal</a:t>
            </a:r>
            <a:r>
              <a:rPr lang="en-US" sz="2800" dirty="0">
                <a:solidFill>
                  <a:schemeClr val="bg1"/>
                </a:solidFill>
              </a:rPr>
              <a:t> </a:t>
            </a:r>
            <a:r>
              <a:rPr lang="en-US" sz="2800" dirty="0" err="1">
                <a:solidFill>
                  <a:schemeClr val="bg1"/>
                </a:solidFill>
              </a:rPr>
              <a:t>atas</a:t>
            </a:r>
            <a:r>
              <a:rPr lang="en-US" sz="2800" dirty="0">
                <a:solidFill>
                  <a:schemeClr val="bg1"/>
                </a:solidFill>
              </a:rPr>
              <a:t> </a:t>
            </a:r>
            <a:r>
              <a:rPr lang="en-US" sz="2800" dirty="0" err="1">
                <a:solidFill>
                  <a:schemeClr val="bg1"/>
                </a:solidFill>
              </a:rPr>
              <a:t>nama</a:t>
            </a:r>
            <a:r>
              <a:rPr lang="en-US" sz="2800" dirty="0">
                <a:solidFill>
                  <a:schemeClr val="bg1"/>
                </a:solidFill>
              </a:rPr>
              <a:t> agama, </a:t>
            </a:r>
            <a:r>
              <a:rPr lang="en-US" sz="2800" dirty="0" err="1">
                <a:solidFill>
                  <a:schemeClr val="bg1"/>
                </a:solidFill>
              </a:rPr>
              <a:t>dan</a:t>
            </a:r>
            <a:r>
              <a:rPr lang="en-US" sz="2800" dirty="0">
                <a:solidFill>
                  <a:schemeClr val="bg1"/>
                </a:solidFill>
              </a:rPr>
              <a:t> </a:t>
            </a:r>
            <a:r>
              <a:rPr lang="en-US" sz="2800" dirty="0" err="1">
                <a:solidFill>
                  <a:schemeClr val="bg1"/>
                </a:solidFill>
              </a:rPr>
              <a:t>berpotensi</a:t>
            </a:r>
            <a:r>
              <a:rPr lang="en-US" sz="2800" dirty="0">
                <a:solidFill>
                  <a:schemeClr val="bg1"/>
                </a:solidFill>
              </a:rPr>
              <a:t> </a:t>
            </a:r>
            <a:r>
              <a:rPr lang="en-US" sz="2800" dirty="0" err="1">
                <a:solidFill>
                  <a:schemeClr val="bg1"/>
                </a:solidFill>
              </a:rPr>
              <a:t>ada</a:t>
            </a:r>
            <a:r>
              <a:rPr lang="en-US" sz="2800" dirty="0">
                <a:solidFill>
                  <a:schemeClr val="bg1"/>
                </a:solidFill>
              </a:rPr>
              <a:t> 11 </a:t>
            </a:r>
            <a:r>
              <a:rPr lang="en-US" sz="2800" dirty="0" err="1">
                <a:solidFill>
                  <a:schemeClr val="bg1"/>
                </a:solidFill>
              </a:rPr>
              <a:t>jutaan</a:t>
            </a:r>
            <a:r>
              <a:rPr lang="en-US" sz="2800" dirty="0">
                <a:solidFill>
                  <a:schemeClr val="bg1"/>
                </a:solidFill>
              </a:rPr>
              <a:t> orang yang </a:t>
            </a:r>
            <a:r>
              <a:rPr lang="en-US" sz="2800" dirty="0" err="1">
                <a:solidFill>
                  <a:schemeClr val="bg1"/>
                </a:solidFill>
              </a:rPr>
              <a:t>bersedia</a:t>
            </a:r>
            <a:r>
              <a:rPr lang="en-US" sz="2800" dirty="0">
                <a:solidFill>
                  <a:schemeClr val="bg1"/>
                </a:solidFill>
              </a:rPr>
              <a:t> </a:t>
            </a:r>
            <a:r>
              <a:rPr lang="en-US" sz="2800" dirty="0" err="1">
                <a:solidFill>
                  <a:schemeClr val="bg1"/>
                </a:solidFill>
              </a:rPr>
              <a:t>untuk</a:t>
            </a:r>
            <a:r>
              <a:rPr lang="en-US" sz="2800" dirty="0">
                <a:solidFill>
                  <a:schemeClr val="bg1"/>
                </a:solidFill>
              </a:rPr>
              <a:t> </a:t>
            </a:r>
            <a:r>
              <a:rPr lang="en-US" sz="2800" dirty="0" err="1">
                <a:solidFill>
                  <a:schemeClr val="bg1"/>
                </a:solidFill>
              </a:rPr>
              <a:t>melakukan</a:t>
            </a:r>
            <a:r>
              <a:rPr lang="en-US" sz="2800" dirty="0">
                <a:solidFill>
                  <a:schemeClr val="bg1"/>
                </a:solidFill>
              </a:rPr>
              <a:t> </a:t>
            </a:r>
            <a:r>
              <a:rPr lang="en-US" sz="2800" dirty="0" err="1">
                <a:solidFill>
                  <a:schemeClr val="bg1"/>
                </a:solidFill>
              </a:rPr>
              <a:t>tindakan</a:t>
            </a:r>
            <a:r>
              <a:rPr lang="en-US" sz="2800" dirty="0">
                <a:solidFill>
                  <a:schemeClr val="bg1"/>
                </a:solidFill>
              </a:rPr>
              <a:t> </a:t>
            </a:r>
            <a:r>
              <a:rPr lang="en-US" sz="2800" dirty="0" err="1">
                <a:solidFill>
                  <a:schemeClr val="bg1"/>
                </a:solidFill>
              </a:rPr>
              <a:t>radikal</a:t>
            </a:r>
            <a:r>
              <a:rPr lang="en-US" sz="2800" dirty="0">
                <a:solidFill>
                  <a:schemeClr val="bg1"/>
                </a:solidFill>
              </a:rPr>
              <a:t> di masa </a:t>
            </a:r>
            <a:r>
              <a:rPr lang="en-US" sz="2800" dirty="0" err="1">
                <a:solidFill>
                  <a:schemeClr val="bg1"/>
                </a:solidFill>
              </a:rPr>
              <a:t>depan</a:t>
            </a:r>
            <a:r>
              <a:rPr lang="en-US" sz="2800" dirty="0">
                <a:solidFill>
                  <a:schemeClr val="bg1"/>
                </a:solidFill>
              </a:rPr>
              <a:t>. </a:t>
            </a:r>
          </a:p>
          <a:p>
            <a:endParaRPr lang="en-US" sz="2800" dirty="0">
              <a:solidFill>
                <a:schemeClr val="bg1"/>
              </a:solidFill>
            </a:endParaRPr>
          </a:p>
        </p:txBody>
      </p:sp>
    </p:spTree>
    <p:extLst>
      <p:ext uri="{BB962C8B-B14F-4D97-AF65-F5344CB8AC3E}">
        <p14:creationId xmlns:p14="http://schemas.microsoft.com/office/powerpoint/2010/main" val="418504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WAHID FOUNDATION 2016</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sz="4000" dirty="0" err="1">
                <a:solidFill>
                  <a:schemeClr val="bg1"/>
                </a:solidFill>
              </a:rPr>
              <a:t>Dalam</a:t>
            </a:r>
            <a:r>
              <a:rPr lang="en-US" sz="4000" dirty="0">
                <a:solidFill>
                  <a:schemeClr val="bg1"/>
                </a:solidFill>
              </a:rPr>
              <a:t> </a:t>
            </a:r>
            <a:r>
              <a:rPr lang="en-US" sz="4000" dirty="0" err="1">
                <a:solidFill>
                  <a:schemeClr val="bg1"/>
                </a:solidFill>
              </a:rPr>
              <a:t>survei</a:t>
            </a:r>
            <a:r>
              <a:rPr lang="en-US" sz="4000" dirty="0">
                <a:solidFill>
                  <a:schemeClr val="bg1"/>
                </a:solidFill>
              </a:rPr>
              <a:t> Wahid Foundation </a:t>
            </a:r>
            <a:r>
              <a:rPr lang="en-US" sz="4000" dirty="0" err="1">
                <a:solidFill>
                  <a:schemeClr val="bg1"/>
                </a:solidFill>
              </a:rPr>
              <a:t>terhadap</a:t>
            </a:r>
            <a:r>
              <a:rPr lang="en-US" sz="4000" dirty="0">
                <a:solidFill>
                  <a:schemeClr val="bg1"/>
                </a:solidFill>
              </a:rPr>
              <a:t> </a:t>
            </a:r>
            <a:r>
              <a:rPr lang="en-US" sz="4000" dirty="0" err="1">
                <a:solidFill>
                  <a:schemeClr val="bg1"/>
                </a:solidFill>
              </a:rPr>
              <a:t>Rohani</a:t>
            </a:r>
            <a:r>
              <a:rPr lang="en-US" sz="4000" dirty="0">
                <a:solidFill>
                  <a:schemeClr val="bg1"/>
                </a:solidFill>
              </a:rPr>
              <a:t> Islam (</a:t>
            </a:r>
            <a:r>
              <a:rPr lang="en-US" sz="4000" dirty="0" err="1">
                <a:solidFill>
                  <a:schemeClr val="bg1"/>
                </a:solidFill>
              </a:rPr>
              <a:t>Rohis</a:t>
            </a:r>
            <a:r>
              <a:rPr lang="en-US" sz="4000" dirty="0">
                <a:solidFill>
                  <a:schemeClr val="bg1"/>
                </a:solidFill>
              </a:rPr>
              <a:t>) </a:t>
            </a:r>
            <a:r>
              <a:rPr lang="en-US" sz="4000" dirty="0" err="1">
                <a:solidFill>
                  <a:schemeClr val="bg1"/>
                </a:solidFill>
              </a:rPr>
              <a:t>menunjukkan</a:t>
            </a:r>
            <a:r>
              <a:rPr lang="en-US" sz="4000" dirty="0">
                <a:solidFill>
                  <a:schemeClr val="bg1"/>
                </a:solidFill>
              </a:rPr>
              <a:t> </a:t>
            </a:r>
            <a:r>
              <a:rPr lang="en-US" sz="4000" dirty="0" err="1" smtClean="0">
                <a:solidFill>
                  <a:schemeClr val="bg1"/>
                </a:solidFill>
              </a:rPr>
              <a:t>bahwa</a:t>
            </a:r>
            <a:r>
              <a:rPr lang="en-US" sz="4000" dirty="0" smtClean="0">
                <a:solidFill>
                  <a:schemeClr val="bg1"/>
                </a:solidFill>
              </a:rPr>
              <a:t>: </a:t>
            </a:r>
          </a:p>
          <a:p>
            <a:r>
              <a:rPr lang="en-US" sz="4000" dirty="0" smtClean="0">
                <a:solidFill>
                  <a:schemeClr val="bg1"/>
                </a:solidFill>
              </a:rPr>
              <a:t>60</a:t>
            </a:r>
            <a:r>
              <a:rPr lang="en-US" sz="4000" dirty="0">
                <a:solidFill>
                  <a:schemeClr val="bg1"/>
                </a:solidFill>
              </a:rPr>
              <a:t>% </a:t>
            </a:r>
            <a:r>
              <a:rPr lang="en-US" sz="4000" dirty="0" err="1">
                <a:solidFill>
                  <a:schemeClr val="bg1"/>
                </a:solidFill>
              </a:rPr>
              <a:t>responden</a:t>
            </a:r>
            <a:r>
              <a:rPr lang="en-US" sz="4000" dirty="0">
                <a:solidFill>
                  <a:schemeClr val="bg1"/>
                </a:solidFill>
              </a:rPr>
              <a:t> </a:t>
            </a:r>
            <a:r>
              <a:rPr lang="en-US" sz="4000" dirty="0" err="1">
                <a:solidFill>
                  <a:schemeClr val="bg1"/>
                </a:solidFill>
              </a:rPr>
              <a:t>bersedia</a:t>
            </a:r>
            <a:r>
              <a:rPr lang="en-US" sz="4000" dirty="0">
                <a:solidFill>
                  <a:schemeClr val="bg1"/>
                </a:solidFill>
              </a:rPr>
              <a:t> </a:t>
            </a:r>
            <a:r>
              <a:rPr lang="en-US" sz="4000" dirty="0" err="1">
                <a:solidFill>
                  <a:schemeClr val="bg1"/>
                </a:solidFill>
              </a:rPr>
              <a:t>menjalankan</a:t>
            </a:r>
            <a:r>
              <a:rPr lang="en-US" sz="4000" dirty="0">
                <a:solidFill>
                  <a:schemeClr val="bg1"/>
                </a:solidFill>
              </a:rPr>
              <a:t> </a:t>
            </a:r>
            <a:r>
              <a:rPr lang="en-US" sz="4000" dirty="0" err="1">
                <a:solidFill>
                  <a:schemeClr val="bg1"/>
                </a:solidFill>
              </a:rPr>
              <a:t>misi</a:t>
            </a:r>
            <a:r>
              <a:rPr lang="en-US" sz="4000" dirty="0">
                <a:solidFill>
                  <a:schemeClr val="bg1"/>
                </a:solidFill>
              </a:rPr>
              <a:t> Jihad </a:t>
            </a:r>
            <a:r>
              <a:rPr lang="en-US" sz="4000" dirty="0" err="1">
                <a:solidFill>
                  <a:schemeClr val="bg1"/>
                </a:solidFill>
              </a:rPr>
              <a:t>ke</a:t>
            </a:r>
            <a:r>
              <a:rPr lang="en-US" sz="4000" dirty="0">
                <a:solidFill>
                  <a:schemeClr val="bg1"/>
                </a:solidFill>
              </a:rPr>
              <a:t> </a:t>
            </a:r>
            <a:r>
              <a:rPr lang="en-US" sz="4000" dirty="0" err="1">
                <a:solidFill>
                  <a:schemeClr val="bg1"/>
                </a:solidFill>
              </a:rPr>
              <a:t>negara-negara</a:t>
            </a:r>
            <a:r>
              <a:rPr lang="en-US" sz="4000" dirty="0">
                <a:solidFill>
                  <a:schemeClr val="bg1"/>
                </a:solidFill>
              </a:rPr>
              <a:t> yang </a:t>
            </a:r>
            <a:r>
              <a:rPr lang="en-US" sz="4000" dirty="0" err="1">
                <a:solidFill>
                  <a:schemeClr val="bg1"/>
                </a:solidFill>
              </a:rPr>
              <a:t>dilanda</a:t>
            </a:r>
            <a:r>
              <a:rPr lang="en-US" sz="4000" dirty="0">
                <a:solidFill>
                  <a:schemeClr val="bg1"/>
                </a:solidFill>
              </a:rPr>
              <a:t> </a:t>
            </a:r>
            <a:r>
              <a:rPr lang="en-US" sz="4000" dirty="0" err="1">
                <a:solidFill>
                  <a:schemeClr val="bg1"/>
                </a:solidFill>
              </a:rPr>
              <a:t>konflik</a:t>
            </a:r>
            <a:r>
              <a:rPr lang="en-US" sz="4000" dirty="0">
                <a:solidFill>
                  <a:schemeClr val="bg1"/>
                </a:solidFill>
              </a:rPr>
              <a:t> </a:t>
            </a:r>
            <a:r>
              <a:rPr lang="en-US" sz="4000" dirty="0" smtClean="0">
                <a:solidFill>
                  <a:schemeClr val="bg1"/>
                </a:solidFill>
              </a:rPr>
              <a:t>agama;</a:t>
            </a:r>
          </a:p>
          <a:p>
            <a:r>
              <a:rPr lang="en-US" sz="4000" dirty="0" smtClean="0">
                <a:solidFill>
                  <a:schemeClr val="bg1"/>
                </a:solidFill>
              </a:rPr>
              <a:t>68</a:t>
            </a:r>
            <a:r>
              <a:rPr lang="en-US" sz="4000" dirty="0">
                <a:solidFill>
                  <a:schemeClr val="bg1"/>
                </a:solidFill>
              </a:rPr>
              <a:t>% </a:t>
            </a:r>
            <a:r>
              <a:rPr lang="en-US" sz="4000" dirty="0" err="1">
                <a:solidFill>
                  <a:schemeClr val="bg1"/>
                </a:solidFill>
              </a:rPr>
              <a:t>responden</a:t>
            </a:r>
            <a:r>
              <a:rPr lang="en-US" sz="4000" dirty="0">
                <a:solidFill>
                  <a:schemeClr val="bg1"/>
                </a:solidFill>
              </a:rPr>
              <a:t> </a:t>
            </a:r>
            <a:r>
              <a:rPr lang="en-US" sz="4000" dirty="0" err="1">
                <a:solidFill>
                  <a:schemeClr val="bg1"/>
                </a:solidFill>
              </a:rPr>
              <a:t>bersedia</a:t>
            </a:r>
            <a:r>
              <a:rPr lang="en-US" sz="4000" dirty="0">
                <a:solidFill>
                  <a:schemeClr val="bg1"/>
                </a:solidFill>
              </a:rPr>
              <a:t> </a:t>
            </a:r>
            <a:r>
              <a:rPr lang="en-US" sz="4000" dirty="0" err="1">
                <a:solidFill>
                  <a:schemeClr val="bg1"/>
                </a:solidFill>
              </a:rPr>
              <a:t>untuk</a:t>
            </a:r>
            <a:r>
              <a:rPr lang="en-US" sz="4000" dirty="0">
                <a:solidFill>
                  <a:schemeClr val="bg1"/>
                </a:solidFill>
              </a:rPr>
              <a:t> </a:t>
            </a:r>
            <a:r>
              <a:rPr lang="en-US" sz="4000" dirty="0" err="1">
                <a:solidFill>
                  <a:schemeClr val="bg1"/>
                </a:solidFill>
              </a:rPr>
              <a:t>melanjutkan</a:t>
            </a:r>
            <a:r>
              <a:rPr lang="en-US" sz="4000" dirty="0">
                <a:solidFill>
                  <a:schemeClr val="bg1"/>
                </a:solidFill>
              </a:rPr>
              <a:t> </a:t>
            </a:r>
            <a:r>
              <a:rPr lang="en-US" sz="4000" dirty="0" err="1">
                <a:solidFill>
                  <a:schemeClr val="bg1"/>
                </a:solidFill>
              </a:rPr>
              <a:t>misi</a:t>
            </a:r>
            <a:r>
              <a:rPr lang="en-US" sz="4000" dirty="0">
                <a:solidFill>
                  <a:schemeClr val="bg1"/>
                </a:solidFill>
              </a:rPr>
              <a:t> </a:t>
            </a:r>
            <a:r>
              <a:rPr lang="en-US" sz="4000" dirty="0" err="1">
                <a:solidFill>
                  <a:schemeClr val="bg1"/>
                </a:solidFill>
              </a:rPr>
              <a:t>tersebut</a:t>
            </a:r>
            <a:r>
              <a:rPr lang="en-US" sz="4000" dirty="0">
                <a:solidFill>
                  <a:schemeClr val="bg1"/>
                </a:solidFill>
              </a:rPr>
              <a:t> di masa </a:t>
            </a:r>
            <a:r>
              <a:rPr lang="en-US" sz="4000" dirty="0" err="1">
                <a:solidFill>
                  <a:schemeClr val="bg1"/>
                </a:solidFill>
              </a:rPr>
              <a:t>depan</a:t>
            </a:r>
            <a:r>
              <a:rPr lang="en-US" sz="4000" dirty="0">
                <a:solidFill>
                  <a:schemeClr val="bg1"/>
                </a:solidFill>
              </a:rPr>
              <a:t>. </a:t>
            </a:r>
          </a:p>
          <a:p>
            <a:r>
              <a:rPr lang="en-US" sz="4000" dirty="0" smtClean="0">
                <a:solidFill>
                  <a:schemeClr val="bg1"/>
                </a:solidFill>
              </a:rPr>
              <a:t> </a:t>
            </a:r>
            <a:r>
              <a:rPr lang="en-US" sz="4000" dirty="0">
                <a:solidFill>
                  <a:schemeClr val="bg1"/>
                </a:solidFill>
              </a:rPr>
              <a:t>37% </a:t>
            </a:r>
            <a:r>
              <a:rPr lang="en-US" sz="4000" dirty="0" err="1">
                <a:solidFill>
                  <a:schemeClr val="bg1"/>
                </a:solidFill>
              </a:rPr>
              <a:t>responden</a:t>
            </a:r>
            <a:r>
              <a:rPr lang="en-US" sz="4000" dirty="0">
                <a:solidFill>
                  <a:schemeClr val="bg1"/>
                </a:solidFill>
              </a:rPr>
              <a:t> </a:t>
            </a:r>
            <a:r>
              <a:rPr lang="en-US" sz="4000" dirty="0" err="1">
                <a:solidFill>
                  <a:schemeClr val="bg1"/>
                </a:solidFill>
              </a:rPr>
              <a:t>menyatakan</a:t>
            </a:r>
            <a:r>
              <a:rPr lang="en-US" sz="4000" dirty="0">
                <a:solidFill>
                  <a:schemeClr val="bg1"/>
                </a:solidFill>
              </a:rPr>
              <a:t> </a:t>
            </a:r>
            <a:r>
              <a:rPr lang="en-US" sz="4000" b="1" dirty="0" err="1">
                <a:solidFill>
                  <a:schemeClr val="bg1"/>
                </a:solidFill>
              </a:rPr>
              <a:t>sangat</a:t>
            </a:r>
            <a:r>
              <a:rPr lang="en-US" sz="4000" b="1" dirty="0">
                <a:solidFill>
                  <a:schemeClr val="bg1"/>
                </a:solidFill>
              </a:rPr>
              <a:t> </a:t>
            </a:r>
            <a:r>
              <a:rPr lang="en-US" sz="4000" b="1" dirty="0" err="1">
                <a:solidFill>
                  <a:schemeClr val="bg1"/>
                </a:solidFill>
              </a:rPr>
              <a:t>setuju</a:t>
            </a:r>
            <a:r>
              <a:rPr lang="en-US" sz="4000" dirty="0" smtClean="0">
                <a:solidFill>
                  <a:schemeClr val="bg1"/>
                </a:solidFill>
              </a:rPr>
              <a:t>, </a:t>
            </a:r>
            <a:r>
              <a:rPr lang="en-US" sz="4000" dirty="0">
                <a:solidFill>
                  <a:schemeClr val="bg1"/>
                </a:solidFill>
              </a:rPr>
              <a:t>41% </a:t>
            </a:r>
            <a:r>
              <a:rPr lang="en-US" sz="4000" dirty="0" smtClean="0">
                <a:solidFill>
                  <a:schemeClr val="bg1"/>
                </a:solidFill>
              </a:rPr>
              <a:t> </a:t>
            </a:r>
            <a:r>
              <a:rPr lang="en-US" sz="4000" b="1" dirty="0" err="1">
                <a:solidFill>
                  <a:schemeClr val="bg1"/>
                </a:solidFill>
              </a:rPr>
              <a:t>setuju</a:t>
            </a:r>
            <a:r>
              <a:rPr lang="en-US" sz="4000" dirty="0">
                <a:solidFill>
                  <a:schemeClr val="bg1"/>
                </a:solidFill>
              </a:rPr>
              <a:t> </a:t>
            </a:r>
            <a:r>
              <a:rPr lang="en-US" sz="4000" dirty="0" err="1">
                <a:solidFill>
                  <a:schemeClr val="bg1"/>
                </a:solidFill>
              </a:rPr>
              <a:t>dengan</a:t>
            </a:r>
            <a:r>
              <a:rPr lang="en-US" sz="4000" dirty="0">
                <a:solidFill>
                  <a:schemeClr val="bg1"/>
                </a:solidFill>
              </a:rPr>
              <a:t> </a:t>
            </a:r>
            <a:r>
              <a:rPr lang="en-US" sz="4000" dirty="0" err="1">
                <a:solidFill>
                  <a:schemeClr val="bg1"/>
                </a:solidFill>
              </a:rPr>
              <a:t>gagasan</a:t>
            </a:r>
            <a:r>
              <a:rPr lang="en-US" sz="4000" dirty="0">
                <a:solidFill>
                  <a:schemeClr val="bg1"/>
                </a:solidFill>
              </a:rPr>
              <a:t> </a:t>
            </a:r>
            <a:r>
              <a:rPr lang="en-US" sz="4000" dirty="0" err="1">
                <a:solidFill>
                  <a:schemeClr val="bg1"/>
                </a:solidFill>
              </a:rPr>
              <a:t>bahwa</a:t>
            </a:r>
            <a:r>
              <a:rPr lang="en-US" sz="4000" dirty="0">
                <a:solidFill>
                  <a:schemeClr val="bg1"/>
                </a:solidFill>
              </a:rPr>
              <a:t> Islam </a:t>
            </a:r>
            <a:r>
              <a:rPr lang="en-US" sz="4000" dirty="0" err="1">
                <a:solidFill>
                  <a:schemeClr val="bg1"/>
                </a:solidFill>
              </a:rPr>
              <a:t>harus</a:t>
            </a:r>
            <a:r>
              <a:rPr lang="en-US" sz="4000" dirty="0">
                <a:solidFill>
                  <a:schemeClr val="bg1"/>
                </a:solidFill>
              </a:rPr>
              <a:t> </a:t>
            </a:r>
            <a:r>
              <a:rPr lang="en-US" sz="4000" dirty="0" err="1">
                <a:solidFill>
                  <a:schemeClr val="bg1"/>
                </a:solidFill>
              </a:rPr>
              <a:t>digabungkan</a:t>
            </a:r>
            <a:r>
              <a:rPr lang="en-US" sz="4000" dirty="0">
                <a:solidFill>
                  <a:schemeClr val="bg1"/>
                </a:solidFill>
              </a:rPr>
              <a:t> </a:t>
            </a:r>
            <a:r>
              <a:rPr lang="en-US" sz="4000" dirty="0" err="1">
                <a:solidFill>
                  <a:schemeClr val="bg1"/>
                </a:solidFill>
              </a:rPr>
              <a:t>menjadi</a:t>
            </a:r>
            <a:r>
              <a:rPr lang="en-US" sz="4000" dirty="0">
                <a:solidFill>
                  <a:schemeClr val="bg1"/>
                </a:solidFill>
              </a:rPr>
              <a:t> </a:t>
            </a:r>
            <a:r>
              <a:rPr lang="en-US" sz="4000" dirty="0" err="1">
                <a:solidFill>
                  <a:schemeClr val="bg1"/>
                </a:solidFill>
              </a:rPr>
              <a:t>satu</a:t>
            </a:r>
            <a:r>
              <a:rPr lang="en-US" sz="4000" dirty="0">
                <a:solidFill>
                  <a:schemeClr val="bg1"/>
                </a:solidFill>
              </a:rPr>
              <a:t> </a:t>
            </a:r>
            <a:r>
              <a:rPr lang="en-US" sz="4000" dirty="0" err="1">
                <a:solidFill>
                  <a:schemeClr val="bg1"/>
                </a:solidFill>
              </a:rPr>
              <a:t>kekhalifahan</a:t>
            </a:r>
            <a:r>
              <a:rPr lang="en-US" sz="4000" dirty="0">
                <a:solidFill>
                  <a:schemeClr val="bg1"/>
                </a:solidFill>
              </a:rPr>
              <a:t>. </a:t>
            </a:r>
          </a:p>
          <a:p>
            <a:endParaRPr lang="en-US" dirty="0"/>
          </a:p>
        </p:txBody>
      </p:sp>
    </p:spTree>
    <p:extLst>
      <p:ext uri="{BB962C8B-B14F-4D97-AF65-F5344CB8AC3E}">
        <p14:creationId xmlns:p14="http://schemas.microsoft.com/office/powerpoint/2010/main" val="190932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Potensi</a:t>
            </a:r>
            <a:r>
              <a:rPr lang="en-US" dirty="0" smtClean="0">
                <a:solidFill>
                  <a:schemeClr val="bg1"/>
                </a:solidFill>
              </a:rPr>
              <a:t> Agama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200" dirty="0">
                <a:solidFill>
                  <a:schemeClr val="bg1"/>
                </a:solidFill>
              </a:rPr>
              <a:t>Wilfred Cantwell Smith 1916- 2000</a:t>
            </a:r>
          </a:p>
          <a:p>
            <a:r>
              <a:rPr lang="en-US" sz="3200" dirty="0">
                <a:solidFill>
                  <a:schemeClr val="bg1"/>
                </a:solidFill>
              </a:rPr>
              <a:t>Alfred North </a:t>
            </a:r>
            <a:r>
              <a:rPr lang="en-US" sz="3200" dirty="0" smtClean="0">
                <a:solidFill>
                  <a:schemeClr val="bg1"/>
                </a:solidFill>
              </a:rPr>
              <a:t>Whitehead (1861-1947)</a:t>
            </a:r>
            <a:endParaRPr lang="en-US" sz="3200" dirty="0">
              <a:solidFill>
                <a:schemeClr val="bg1"/>
              </a:solidFill>
            </a:endParaRPr>
          </a:p>
          <a:p>
            <a:r>
              <a:rPr lang="en-US" sz="3200" dirty="0">
                <a:solidFill>
                  <a:schemeClr val="bg1"/>
                </a:solidFill>
              </a:rPr>
              <a:t>Charles </a:t>
            </a:r>
            <a:r>
              <a:rPr lang="en-US" sz="3200" i="1" dirty="0" smtClean="0">
                <a:solidFill>
                  <a:schemeClr val="bg1"/>
                </a:solidFill>
              </a:rPr>
              <a:t>Kimball </a:t>
            </a:r>
            <a:endParaRPr lang="en-US" sz="3200" i="1" dirty="0">
              <a:solidFill>
                <a:schemeClr val="bg1"/>
              </a:solidFill>
            </a:endParaRPr>
          </a:p>
          <a:p>
            <a:r>
              <a:rPr lang="en-US" sz="3200" dirty="0">
                <a:solidFill>
                  <a:schemeClr val="bg1"/>
                </a:solidFill>
              </a:rPr>
              <a:t>Din </a:t>
            </a:r>
            <a:r>
              <a:rPr lang="en-US" sz="3200" dirty="0" err="1">
                <a:solidFill>
                  <a:schemeClr val="bg1"/>
                </a:solidFill>
              </a:rPr>
              <a:t>Syamsuddin</a:t>
            </a:r>
            <a:endParaRPr lang="en-US" sz="3200" dirty="0">
              <a:solidFill>
                <a:schemeClr val="bg1"/>
              </a:solidFill>
            </a:endParaRPr>
          </a:p>
          <a:p>
            <a:r>
              <a:rPr lang="en-US" sz="3200" dirty="0" err="1">
                <a:solidFill>
                  <a:schemeClr val="bg1"/>
                </a:solidFill>
              </a:rPr>
              <a:t>Komaruddin</a:t>
            </a:r>
            <a:r>
              <a:rPr lang="en-US" sz="3200" dirty="0">
                <a:solidFill>
                  <a:schemeClr val="bg1"/>
                </a:solidFill>
              </a:rPr>
              <a:t> </a:t>
            </a:r>
            <a:r>
              <a:rPr lang="en-US" sz="3200" dirty="0" err="1">
                <a:solidFill>
                  <a:schemeClr val="bg1"/>
                </a:solidFill>
              </a:rPr>
              <a:t>Hidayat</a:t>
            </a:r>
            <a:endParaRPr lang="en-US" sz="3200" dirty="0">
              <a:solidFill>
                <a:schemeClr val="bg1"/>
              </a:solidFill>
            </a:endParaRPr>
          </a:p>
          <a:p>
            <a:r>
              <a:rPr lang="en-US" sz="3200" dirty="0" err="1">
                <a:solidFill>
                  <a:schemeClr val="bg1"/>
                </a:solidFill>
              </a:rPr>
              <a:t>Masykuri</a:t>
            </a:r>
            <a:r>
              <a:rPr lang="en-US" sz="3200" dirty="0">
                <a:solidFill>
                  <a:schemeClr val="bg1"/>
                </a:solidFill>
              </a:rPr>
              <a:t> </a:t>
            </a:r>
            <a:r>
              <a:rPr lang="en-US" sz="3200" dirty="0" err="1">
                <a:solidFill>
                  <a:schemeClr val="bg1"/>
                </a:solidFill>
              </a:rPr>
              <a:t>Abdillah</a:t>
            </a:r>
            <a:r>
              <a:rPr lang="en-US" sz="3200" dirty="0">
                <a:solidFill>
                  <a:schemeClr val="bg1"/>
                </a:solidFill>
              </a:rPr>
              <a:t> </a:t>
            </a:r>
          </a:p>
        </p:txBody>
      </p:sp>
    </p:spTree>
    <p:extLst>
      <p:ext uri="{BB962C8B-B14F-4D97-AF65-F5344CB8AC3E}">
        <p14:creationId xmlns:p14="http://schemas.microsoft.com/office/powerpoint/2010/main" val="1378676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chemeClr val="bg1"/>
                </a:solidFill>
              </a:rPr>
              <a:t>Jawa Barat: </a:t>
            </a:r>
            <a:r>
              <a:rPr lang="id-ID" dirty="0" err="1" smtClean="0">
                <a:solidFill>
                  <a:schemeClr val="bg1"/>
                </a:solidFill>
              </a:rPr>
              <a:t>Indek</a:t>
            </a:r>
            <a:r>
              <a:rPr lang="id-ID" dirty="0" smtClean="0">
                <a:solidFill>
                  <a:schemeClr val="bg1"/>
                </a:solidFill>
              </a:rPr>
              <a:t> </a:t>
            </a:r>
            <a:r>
              <a:rPr lang="id-ID" dirty="0">
                <a:solidFill>
                  <a:schemeClr val="bg1"/>
                </a:solidFill>
              </a:rPr>
              <a:t>kerukunan beragama </a:t>
            </a:r>
            <a:r>
              <a:rPr lang="id-ID" dirty="0" smtClean="0">
                <a:solidFill>
                  <a:schemeClr val="bg1"/>
                </a:solidFill>
              </a:rPr>
              <a:t>tahun 2015 </a:t>
            </a:r>
            <a:r>
              <a:rPr lang="id-ID" dirty="0" err="1">
                <a:solidFill>
                  <a:schemeClr val="bg1"/>
                </a:solidFill>
              </a:rPr>
              <a:t>d</a:t>
            </a:r>
            <a:r>
              <a:rPr lang="id-ID" dirty="0" err="1" smtClean="0">
                <a:solidFill>
                  <a:schemeClr val="bg1"/>
                </a:solidFill>
              </a:rPr>
              <a:t>ibawah</a:t>
            </a:r>
            <a:r>
              <a:rPr lang="id-ID" dirty="0" smtClean="0">
                <a:solidFill>
                  <a:schemeClr val="bg1"/>
                </a:solidFill>
              </a:rPr>
              <a:t> rata-rata nasional</a:t>
            </a:r>
            <a:endParaRPr lang="id-ID" dirty="0">
              <a:solidFill>
                <a:schemeClr val="bg1"/>
              </a:solidFill>
            </a:endParaRPr>
          </a:p>
        </p:txBody>
      </p:sp>
      <p:sp>
        <p:nvSpPr>
          <p:cNvPr id="3" name="Content Placeholder 2"/>
          <p:cNvSpPr>
            <a:spLocks noGrp="1"/>
          </p:cNvSpPr>
          <p:nvPr>
            <p:ph idx="1"/>
          </p:nvPr>
        </p:nvSpPr>
        <p:spPr/>
        <p:txBody>
          <a:bodyPr>
            <a:normAutofit lnSpcReduction="10000"/>
          </a:bodyPr>
          <a:lstStyle/>
          <a:p>
            <a:r>
              <a:rPr lang="id-ID" sz="2400" dirty="0">
                <a:solidFill>
                  <a:schemeClr val="bg1"/>
                </a:solidFill>
              </a:rPr>
              <a:t>Angka rata-rata nasional kerukunan umat beragama 2015 berada pada poin 75,36 dalam rentang 0-100   </a:t>
            </a:r>
          </a:p>
          <a:p>
            <a:r>
              <a:rPr lang="id-ID" sz="2400" b="1" dirty="0">
                <a:solidFill>
                  <a:schemeClr val="bg1"/>
                </a:solidFill>
              </a:rPr>
              <a:t>Jawa Barat berada pada angka 72,6. </a:t>
            </a:r>
            <a:r>
              <a:rPr lang="id-ID" sz="2400" dirty="0">
                <a:solidFill>
                  <a:schemeClr val="bg1"/>
                </a:solidFill>
              </a:rPr>
              <a:t> </a:t>
            </a:r>
          </a:p>
          <a:p>
            <a:r>
              <a:rPr lang="id-ID" sz="2400" dirty="0">
                <a:solidFill>
                  <a:schemeClr val="bg1"/>
                </a:solidFill>
              </a:rPr>
              <a:t>Nusa Tenggara Timur tertinggi dengan skor 83,3 </a:t>
            </a:r>
          </a:p>
          <a:p>
            <a:r>
              <a:rPr lang="id-ID" sz="2400" dirty="0">
                <a:solidFill>
                  <a:schemeClr val="bg1"/>
                </a:solidFill>
              </a:rPr>
              <a:t>Daerah Istimewa Aceh terendah dengan skor 62,8</a:t>
            </a:r>
          </a:p>
          <a:p>
            <a:r>
              <a:rPr lang="id-ID" dirty="0"/>
              <a:t>Sumber : </a:t>
            </a:r>
            <a:r>
              <a:rPr lang="id-ID" u="sng" dirty="0">
                <a:hlinkClick r:id="rId3"/>
              </a:rPr>
              <a:t>http://nasional.kompas.com/read/2016/02/10/12241461/Tingkat.Kerukunan.Beragama.DKI.Jakarta.di.Bawah.Indeks.Rata-rata.Nasional</a:t>
            </a:r>
            <a:r>
              <a:rPr lang="id-ID" dirty="0"/>
              <a:t>  diakses 24 April 2016</a:t>
            </a:r>
          </a:p>
          <a:p>
            <a:r>
              <a:rPr lang="en-US" dirty="0" err="1"/>
              <a:t>Sumber</a:t>
            </a:r>
            <a:r>
              <a:rPr lang="en-US" dirty="0"/>
              <a:t> : </a:t>
            </a:r>
            <a:r>
              <a:rPr lang="en-US" u="sng" dirty="0">
                <a:hlinkClick r:id="rId4"/>
              </a:rPr>
              <a:t>http://www.thejakartapost.com/news/2016/02/11/more-harmony-muslim-minority-regions.html</a:t>
            </a:r>
            <a:r>
              <a:rPr lang="en-US" dirty="0"/>
              <a:t>  </a:t>
            </a:r>
            <a:r>
              <a:rPr lang="en-US" dirty="0" err="1"/>
              <a:t>diakses</a:t>
            </a:r>
            <a:r>
              <a:rPr lang="en-US" dirty="0"/>
              <a:t> 29 Feb 2016</a:t>
            </a:r>
            <a:endParaRPr lang="id-ID" dirty="0"/>
          </a:p>
          <a:p>
            <a:endParaRPr lang="id-ID" dirty="0"/>
          </a:p>
          <a:p>
            <a:endParaRPr lang="id-ID" sz="2400" dirty="0"/>
          </a:p>
          <a:p>
            <a:endParaRPr lang="id-ID" dirty="0"/>
          </a:p>
        </p:txBody>
      </p:sp>
    </p:spTree>
    <p:extLst>
      <p:ext uri="{BB962C8B-B14F-4D97-AF65-F5344CB8AC3E}">
        <p14:creationId xmlns:p14="http://schemas.microsoft.com/office/powerpoint/2010/main" val="691613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02856" y="449943"/>
            <a:ext cx="8603343" cy="1175657"/>
          </a:xfrm>
        </p:spPr>
        <p:txBody>
          <a:bodyPr>
            <a:normAutofit fontScale="90000"/>
          </a:bodyPr>
          <a:lstStyle/>
          <a:p>
            <a:r>
              <a:rPr lang="id-ID" dirty="0">
                <a:solidFill>
                  <a:schemeClr val="bg1"/>
                </a:solidFill>
              </a:rPr>
              <a:t>INDEK KERUKUNAN BERAGAMA VERSI KEMENAG TAHUN 2015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885" y="1799771"/>
            <a:ext cx="11335658" cy="5058229"/>
          </a:xfrm>
        </p:spPr>
      </p:pic>
    </p:spTree>
    <p:extLst>
      <p:ext uri="{BB962C8B-B14F-4D97-AF65-F5344CB8AC3E}">
        <p14:creationId xmlns:p14="http://schemas.microsoft.com/office/powerpoint/2010/main" val="828202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bg1"/>
                </a:solidFill>
              </a:rPr>
              <a:t>Akibat</a:t>
            </a:r>
            <a:r>
              <a:rPr lang="en-US" dirty="0" smtClean="0">
                <a:solidFill>
                  <a:schemeClr val="bg1"/>
                </a:solidFill>
              </a:rPr>
              <a:t> </a:t>
            </a:r>
            <a:r>
              <a:rPr lang="en-US" dirty="0" err="1" smtClean="0">
                <a:solidFill>
                  <a:schemeClr val="bg1"/>
                </a:solidFill>
              </a:rPr>
              <a:t>terkontaminasi</a:t>
            </a:r>
            <a:r>
              <a:rPr lang="en-US" dirty="0" smtClean="0">
                <a:solidFill>
                  <a:schemeClr val="bg1"/>
                </a:solidFill>
              </a:rPr>
              <a:t> </a:t>
            </a:r>
            <a:r>
              <a:rPr lang="en-US" dirty="0" err="1" smtClean="0">
                <a:solidFill>
                  <a:schemeClr val="bg1"/>
                </a:solidFill>
              </a:rPr>
              <a:t>paham</a:t>
            </a:r>
            <a:r>
              <a:rPr lang="en-US" dirty="0" smtClean="0">
                <a:solidFill>
                  <a:schemeClr val="bg1"/>
                </a:solidFill>
              </a:rPr>
              <a:t> </a:t>
            </a:r>
            <a:r>
              <a:rPr lang="en-US" dirty="0" err="1" smtClean="0">
                <a:solidFill>
                  <a:schemeClr val="bg1"/>
                </a:solidFill>
              </a:rPr>
              <a:t>radikal</a:t>
            </a:r>
            <a:r>
              <a:rPr lang="en-US" dirty="0" smtClean="0">
                <a:solidFill>
                  <a:schemeClr val="bg1"/>
                </a:solidFill>
              </a:rPr>
              <a:t>, </a:t>
            </a:r>
            <a:r>
              <a:rPr lang="en-US" dirty="0" err="1" smtClean="0">
                <a:solidFill>
                  <a:schemeClr val="bg1"/>
                </a:solidFill>
              </a:rPr>
              <a:t>pesantren</a:t>
            </a:r>
            <a:r>
              <a:rPr lang="en-US" dirty="0" smtClean="0">
                <a:solidFill>
                  <a:schemeClr val="bg1"/>
                </a:solidFill>
              </a:rPr>
              <a:t> </a:t>
            </a:r>
            <a:r>
              <a:rPr lang="en-US" dirty="0" err="1" smtClean="0">
                <a:solidFill>
                  <a:schemeClr val="bg1"/>
                </a:solidFill>
              </a:rPr>
              <a:t>bersikap</a:t>
            </a:r>
            <a:r>
              <a:rPr lang="en-US" dirty="0" smtClean="0">
                <a:solidFill>
                  <a:schemeClr val="bg1"/>
                </a:solidFill>
              </a:rPr>
              <a:t> </a:t>
            </a:r>
            <a:r>
              <a:rPr lang="en-US" dirty="0" err="1" smtClean="0">
                <a:solidFill>
                  <a:schemeClr val="bg1"/>
                </a:solidFill>
              </a:rPr>
              <a:t>ambivalen</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GB" sz="3200" dirty="0" err="1">
                <a:solidFill>
                  <a:schemeClr val="bg1"/>
                </a:solidFill>
              </a:rPr>
              <a:t>Sebagian</a:t>
            </a:r>
            <a:r>
              <a:rPr lang="en-GB" sz="3200" dirty="0">
                <a:solidFill>
                  <a:schemeClr val="bg1"/>
                </a:solidFill>
              </a:rPr>
              <a:t> </a:t>
            </a:r>
            <a:r>
              <a:rPr lang="en-GB" sz="3200" dirty="0" err="1">
                <a:solidFill>
                  <a:schemeClr val="bg1"/>
                </a:solidFill>
              </a:rPr>
              <a:t>besar</a:t>
            </a:r>
            <a:r>
              <a:rPr lang="en-GB" sz="3200" dirty="0">
                <a:solidFill>
                  <a:schemeClr val="bg1"/>
                </a:solidFill>
              </a:rPr>
              <a:t> </a:t>
            </a:r>
            <a:r>
              <a:rPr lang="en-GB" sz="3200" dirty="0" err="1">
                <a:solidFill>
                  <a:schemeClr val="bg1"/>
                </a:solidFill>
              </a:rPr>
              <a:t>mereka</a:t>
            </a:r>
            <a:r>
              <a:rPr lang="en-GB" sz="3200" dirty="0">
                <a:solidFill>
                  <a:schemeClr val="bg1"/>
                </a:solidFill>
              </a:rPr>
              <a:t> (92%) </a:t>
            </a:r>
            <a:r>
              <a:rPr lang="en-GB" sz="3200" dirty="0" err="1">
                <a:solidFill>
                  <a:schemeClr val="bg1"/>
                </a:solidFill>
              </a:rPr>
              <a:t>mendukung</a:t>
            </a:r>
            <a:r>
              <a:rPr lang="en-GB" sz="3200" dirty="0">
                <a:solidFill>
                  <a:schemeClr val="bg1"/>
                </a:solidFill>
              </a:rPr>
              <a:t> </a:t>
            </a:r>
            <a:r>
              <a:rPr lang="en-GB" sz="3200" dirty="0" err="1">
                <a:solidFill>
                  <a:schemeClr val="bg1"/>
                </a:solidFill>
              </a:rPr>
              <a:t>dan</a:t>
            </a:r>
            <a:r>
              <a:rPr lang="en-GB" sz="3200" dirty="0">
                <a:solidFill>
                  <a:schemeClr val="bg1"/>
                </a:solidFill>
              </a:rPr>
              <a:t> </a:t>
            </a:r>
            <a:r>
              <a:rPr lang="en-GB" sz="3200" dirty="0" err="1">
                <a:solidFill>
                  <a:schemeClr val="bg1"/>
                </a:solidFill>
              </a:rPr>
              <a:t>mempertahankan</a:t>
            </a:r>
            <a:r>
              <a:rPr lang="en-GB" sz="3200" dirty="0">
                <a:solidFill>
                  <a:schemeClr val="bg1"/>
                </a:solidFill>
              </a:rPr>
              <a:t> </a:t>
            </a:r>
            <a:r>
              <a:rPr lang="en-GB" sz="3200" dirty="0" err="1">
                <a:solidFill>
                  <a:schemeClr val="bg1"/>
                </a:solidFill>
              </a:rPr>
              <a:t>negara</a:t>
            </a:r>
            <a:r>
              <a:rPr lang="en-GB" sz="3200" dirty="0">
                <a:solidFill>
                  <a:schemeClr val="bg1"/>
                </a:solidFill>
              </a:rPr>
              <a:t> </a:t>
            </a:r>
            <a:r>
              <a:rPr lang="en-GB" sz="3200" dirty="0" err="1">
                <a:solidFill>
                  <a:schemeClr val="bg1"/>
                </a:solidFill>
              </a:rPr>
              <a:t>kesatuan</a:t>
            </a:r>
            <a:r>
              <a:rPr lang="en-GB" sz="3200" dirty="0">
                <a:solidFill>
                  <a:schemeClr val="bg1"/>
                </a:solidFill>
              </a:rPr>
              <a:t> </a:t>
            </a:r>
            <a:r>
              <a:rPr lang="en-GB" sz="3200" dirty="0" err="1">
                <a:solidFill>
                  <a:schemeClr val="bg1"/>
                </a:solidFill>
              </a:rPr>
              <a:t>Repubik</a:t>
            </a:r>
            <a:r>
              <a:rPr lang="en-GB" sz="3200" dirty="0">
                <a:solidFill>
                  <a:schemeClr val="bg1"/>
                </a:solidFill>
              </a:rPr>
              <a:t> Indonesia (NKRI) </a:t>
            </a:r>
            <a:r>
              <a:rPr lang="en-GB" sz="3200" dirty="0" err="1">
                <a:solidFill>
                  <a:schemeClr val="bg1"/>
                </a:solidFill>
              </a:rPr>
              <a:t>dan</a:t>
            </a:r>
            <a:r>
              <a:rPr lang="en-GB" sz="3200" dirty="0">
                <a:solidFill>
                  <a:schemeClr val="bg1"/>
                </a:solidFill>
              </a:rPr>
              <a:t> </a:t>
            </a:r>
            <a:r>
              <a:rPr lang="en-GB" sz="3200" dirty="0" err="1">
                <a:solidFill>
                  <a:schemeClr val="bg1"/>
                </a:solidFill>
              </a:rPr>
              <a:t>menerima</a:t>
            </a:r>
            <a:r>
              <a:rPr lang="en-GB" sz="3200" dirty="0">
                <a:solidFill>
                  <a:schemeClr val="bg1"/>
                </a:solidFill>
              </a:rPr>
              <a:t> </a:t>
            </a:r>
            <a:r>
              <a:rPr lang="en-GB" sz="3200" dirty="0" err="1">
                <a:solidFill>
                  <a:schemeClr val="bg1"/>
                </a:solidFill>
              </a:rPr>
              <a:t>Pancasila</a:t>
            </a:r>
            <a:r>
              <a:rPr lang="en-GB" sz="3200" dirty="0">
                <a:solidFill>
                  <a:schemeClr val="bg1"/>
                </a:solidFill>
              </a:rPr>
              <a:t> </a:t>
            </a:r>
            <a:r>
              <a:rPr lang="en-GB" sz="3200" dirty="0" err="1">
                <a:solidFill>
                  <a:schemeClr val="bg1"/>
                </a:solidFill>
              </a:rPr>
              <a:t>sebagai</a:t>
            </a:r>
            <a:r>
              <a:rPr lang="en-GB" sz="3200" dirty="0">
                <a:solidFill>
                  <a:schemeClr val="bg1"/>
                </a:solidFill>
              </a:rPr>
              <a:t> </a:t>
            </a:r>
            <a:r>
              <a:rPr lang="en-GB" sz="3200" dirty="0" err="1">
                <a:solidFill>
                  <a:schemeClr val="bg1"/>
                </a:solidFill>
              </a:rPr>
              <a:t>ideologi</a:t>
            </a:r>
            <a:r>
              <a:rPr lang="en-GB" sz="3200" dirty="0">
                <a:solidFill>
                  <a:schemeClr val="bg1"/>
                </a:solidFill>
              </a:rPr>
              <a:t> final </a:t>
            </a:r>
            <a:r>
              <a:rPr lang="en-GB" sz="3200" dirty="0" err="1">
                <a:solidFill>
                  <a:schemeClr val="bg1"/>
                </a:solidFill>
              </a:rPr>
              <a:t>bagi</a:t>
            </a:r>
            <a:r>
              <a:rPr lang="en-GB" sz="3200" dirty="0">
                <a:solidFill>
                  <a:schemeClr val="bg1"/>
                </a:solidFill>
              </a:rPr>
              <a:t> </a:t>
            </a:r>
            <a:r>
              <a:rPr lang="en-GB" sz="3200" dirty="0" err="1">
                <a:solidFill>
                  <a:schemeClr val="bg1"/>
                </a:solidFill>
              </a:rPr>
              <a:t>umat</a:t>
            </a:r>
            <a:r>
              <a:rPr lang="en-GB" sz="3200" dirty="0">
                <a:solidFill>
                  <a:schemeClr val="bg1"/>
                </a:solidFill>
              </a:rPr>
              <a:t> Islam</a:t>
            </a:r>
          </a:p>
          <a:p>
            <a:r>
              <a:rPr lang="en-GB" sz="3200" dirty="0" err="1">
                <a:solidFill>
                  <a:schemeClr val="bg1"/>
                </a:solidFill>
              </a:rPr>
              <a:t>Tetapi</a:t>
            </a:r>
            <a:r>
              <a:rPr lang="en-GB" sz="3200" dirty="0">
                <a:solidFill>
                  <a:schemeClr val="bg1"/>
                </a:solidFill>
              </a:rPr>
              <a:t> </a:t>
            </a:r>
            <a:r>
              <a:rPr lang="en-GB" sz="3200" dirty="0" err="1">
                <a:solidFill>
                  <a:schemeClr val="bg1"/>
                </a:solidFill>
              </a:rPr>
              <a:t>sebagian</a:t>
            </a:r>
            <a:r>
              <a:rPr lang="en-GB" sz="3200" dirty="0">
                <a:solidFill>
                  <a:schemeClr val="bg1"/>
                </a:solidFill>
              </a:rPr>
              <a:t> </a:t>
            </a:r>
            <a:r>
              <a:rPr lang="en-GB" sz="3200" dirty="0" err="1">
                <a:solidFill>
                  <a:schemeClr val="bg1"/>
                </a:solidFill>
              </a:rPr>
              <a:t>besar</a:t>
            </a:r>
            <a:r>
              <a:rPr lang="en-GB" sz="3200" dirty="0">
                <a:solidFill>
                  <a:schemeClr val="bg1"/>
                </a:solidFill>
              </a:rPr>
              <a:t> </a:t>
            </a:r>
            <a:r>
              <a:rPr lang="en-GB" sz="3200" dirty="0" err="1">
                <a:solidFill>
                  <a:schemeClr val="bg1"/>
                </a:solidFill>
              </a:rPr>
              <a:t>mereka</a:t>
            </a:r>
            <a:r>
              <a:rPr lang="en-GB" sz="3200" dirty="0">
                <a:solidFill>
                  <a:schemeClr val="bg1"/>
                </a:solidFill>
              </a:rPr>
              <a:t> (78%)  </a:t>
            </a:r>
            <a:r>
              <a:rPr lang="en-GB" sz="3200" dirty="0" err="1">
                <a:solidFill>
                  <a:schemeClr val="bg1"/>
                </a:solidFill>
              </a:rPr>
              <a:t>juga</a:t>
            </a:r>
            <a:r>
              <a:rPr lang="en-GB" sz="3200" dirty="0">
                <a:solidFill>
                  <a:schemeClr val="bg1"/>
                </a:solidFill>
              </a:rPr>
              <a:t> </a:t>
            </a:r>
            <a:r>
              <a:rPr lang="en-GB" sz="3200" dirty="0" err="1">
                <a:solidFill>
                  <a:schemeClr val="bg1"/>
                </a:solidFill>
              </a:rPr>
              <a:t>mendukung</a:t>
            </a:r>
            <a:r>
              <a:rPr lang="en-GB" sz="3200" dirty="0">
                <a:solidFill>
                  <a:schemeClr val="bg1"/>
                </a:solidFill>
              </a:rPr>
              <a:t> </a:t>
            </a:r>
            <a:r>
              <a:rPr lang="en-GB" sz="3200" dirty="0" err="1">
                <a:solidFill>
                  <a:schemeClr val="bg1"/>
                </a:solidFill>
              </a:rPr>
              <a:t>gagasan</a:t>
            </a:r>
            <a:r>
              <a:rPr lang="en-GB" sz="3200" dirty="0">
                <a:solidFill>
                  <a:schemeClr val="bg1"/>
                </a:solidFill>
              </a:rPr>
              <a:t> </a:t>
            </a:r>
            <a:r>
              <a:rPr lang="en-GB" sz="3200" dirty="0" err="1">
                <a:solidFill>
                  <a:schemeClr val="bg1"/>
                </a:solidFill>
              </a:rPr>
              <a:t>untuk</a:t>
            </a:r>
            <a:r>
              <a:rPr lang="en-GB" sz="3200" dirty="0">
                <a:solidFill>
                  <a:schemeClr val="bg1"/>
                </a:solidFill>
              </a:rPr>
              <a:t> </a:t>
            </a:r>
            <a:r>
              <a:rPr lang="en-GB" sz="3200" dirty="0" err="1">
                <a:solidFill>
                  <a:schemeClr val="bg1"/>
                </a:solidFill>
              </a:rPr>
              <a:t>membangun</a:t>
            </a:r>
            <a:r>
              <a:rPr lang="en-GB" sz="3200" dirty="0">
                <a:solidFill>
                  <a:schemeClr val="bg1"/>
                </a:solidFill>
              </a:rPr>
              <a:t> </a:t>
            </a:r>
            <a:r>
              <a:rPr lang="en-GB" sz="3200" dirty="0" err="1">
                <a:solidFill>
                  <a:schemeClr val="bg1"/>
                </a:solidFill>
              </a:rPr>
              <a:t>khilafat</a:t>
            </a:r>
            <a:r>
              <a:rPr lang="en-GB" sz="3200" dirty="0">
                <a:solidFill>
                  <a:schemeClr val="bg1"/>
                </a:solidFill>
              </a:rPr>
              <a:t>.</a:t>
            </a:r>
          </a:p>
          <a:p>
            <a:r>
              <a:rPr lang="en-GB" sz="3200" dirty="0" err="1">
                <a:solidFill>
                  <a:schemeClr val="bg1"/>
                </a:solidFill>
              </a:rPr>
              <a:t>Sumber</a:t>
            </a:r>
            <a:r>
              <a:rPr lang="en-GB" sz="3200" dirty="0">
                <a:solidFill>
                  <a:schemeClr val="bg1"/>
                </a:solidFill>
              </a:rPr>
              <a:t> : </a:t>
            </a:r>
            <a:r>
              <a:rPr lang="en-GB" sz="3200" dirty="0" err="1">
                <a:solidFill>
                  <a:schemeClr val="bg1"/>
                </a:solidFill>
              </a:rPr>
              <a:t>penelitian</a:t>
            </a:r>
            <a:r>
              <a:rPr lang="en-GB" sz="3200" dirty="0">
                <a:solidFill>
                  <a:schemeClr val="bg1"/>
                </a:solidFill>
              </a:rPr>
              <a:t> </a:t>
            </a:r>
            <a:r>
              <a:rPr lang="en-GB" sz="3200" dirty="0" err="1">
                <a:solidFill>
                  <a:schemeClr val="bg1"/>
                </a:solidFill>
              </a:rPr>
              <a:t>tahun</a:t>
            </a:r>
            <a:r>
              <a:rPr lang="en-GB" sz="3200" dirty="0">
                <a:solidFill>
                  <a:schemeClr val="bg1"/>
                </a:solidFill>
              </a:rPr>
              <a:t> 2010</a:t>
            </a:r>
            <a:r>
              <a:rPr lang="en-GB" sz="2400"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855921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7346" name="Picture 4" descr="pesantren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5" y="362858"/>
            <a:ext cx="11608194" cy="62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08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AKAR DAN LATAR BELAKANG RADIKALISME /ISLAM GARIS </a:t>
            </a:r>
            <a:r>
              <a:rPr lang="en-US" dirty="0" smtClean="0">
                <a:solidFill>
                  <a:schemeClr val="bg1"/>
                </a:solidFill>
              </a:rPr>
              <a:t>KERAS</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b="1" dirty="0" err="1">
                <a:solidFill>
                  <a:schemeClr val="bg1"/>
                </a:solidFill>
              </a:rPr>
              <a:t>Pertama</a:t>
            </a:r>
            <a:r>
              <a:rPr lang="en-US" dirty="0">
                <a:solidFill>
                  <a:schemeClr val="bg1"/>
                </a:solidFill>
              </a:rPr>
              <a:t>, para </a:t>
            </a:r>
            <a:r>
              <a:rPr lang="en-US" dirty="0" err="1">
                <a:solidFill>
                  <a:schemeClr val="bg1"/>
                </a:solidFill>
              </a:rPr>
              <a:t>penganut</a:t>
            </a:r>
            <a:r>
              <a:rPr lang="en-US" dirty="0">
                <a:solidFill>
                  <a:schemeClr val="bg1"/>
                </a:solidFill>
              </a:rPr>
              <a:t> Islam </a:t>
            </a:r>
            <a:r>
              <a:rPr lang="en-US" dirty="0" err="1">
                <a:solidFill>
                  <a:schemeClr val="bg1"/>
                </a:solidFill>
              </a:rPr>
              <a:t>garis</a:t>
            </a:r>
            <a:r>
              <a:rPr lang="en-US" dirty="0">
                <a:solidFill>
                  <a:schemeClr val="bg1"/>
                </a:solidFill>
              </a:rPr>
              <a:t> </a:t>
            </a:r>
            <a:r>
              <a:rPr lang="en-US" dirty="0" err="1">
                <a:solidFill>
                  <a:schemeClr val="bg1"/>
                </a:solidFill>
              </a:rPr>
              <a:t>keras</a:t>
            </a:r>
            <a:r>
              <a:rPr lang="en-US" dirty="0">
                <a:solidFill>
                  <a:schemeClr val="bg1"/>
                </a:solidFill>
              </a:rPr>
              <a:t> </a:t>
            </a:r>
            <a:r>
              <a:rPr lang="en-US" dirty="0" err="1">
                <a:solidFill>
                  <a:schemeClr val="bg1"/>
                </a:solidFill>
              </a:rPr>
              <a:t>tersebut</a:t>
            </a:r>
            <a:r>
              <a:rPr lang="en-US" dirty="0">
                <a:solidFill>
                  <a:schemeClr val="bg1"/>
                </a:solidFill>
              </a:rPr>
              <a:t> </a:t>
            </a:r>
            <a:r>
              <a:rPr lang="en-US" dirty="0" err="1">
                <a:solidFill>
                  <a:schemeClr val="bg1"/>
                </a:solidFill>
              </a:rPr>
              <a:t>meng­alami</a:t>
            </a:r>
            <a:r>
              <a:rPr lang="en-US" dirty="0">
                <a:solidFill>
                  <a:schemeClr val="bg1"/>
                </a:solidFill>
              </a:rPr>
              <a:t> </a:t>
            </a:r>
            <a:r>
              <a:rPr lang="en-US" dirty="0" err="1">
                <a:solidFill>
                  <a:schemeClr val="bg1"/>
                </a:solidFill>
              </a:rPr>
              <a:t>semacam</a:t>
            </a:r>
            <a:r>
              <a:rPr lang="en-US" dirty="0">
                <a:solidFill>
                  <a:schemeClr val="bg1"/>
                </a:solidFill>
              </a:rPr>
              <a:t> </a:t>
            </a:r>
            <a:r>
              <a:rPr lang="en-US" b="1" dirty="0" err="1">
                <a:solidFill>
                  <a:schemeClr val="bg1"/>
                </a:solidFill>
              </a:rPr>
              <a:t>kekecewaan</a:t>
            </a:r>
            <a:r>
              <a:rPr lang="en-US" b="1" dirty="0">
                <a:solidFill>
                  <a:schemeClr val="bg1"/>
                </a:solidFill>
              </a:rPr>
              <a:t> </a:t>
            </a:r>
            <a:r>
              <a:rPr lang="en-US" dirty="0" err="1">
                <a:solidFill>
                  <a:schemeClr val="bg1"/>
                </a:solidFill>
              </a:rPr>
              <a:t>dan</a:t>
            </a:r>
            <a:r>
              <a:rPr lang="en-US" dirty="0">
                <a:solidFill>
                  <a:schemeClr val="bg1"/>
                </a:solidFill>
              </a:rPr>
              <a:t> </a:t>
            </a:r>
            <a:r>
              <a:rPr lang="en-US" b="1" dirty="0" err="1">
                <a:solidFill>
                  <a:schemeClr val="bg1"/>
                </a:solidFill>
              </a:rPr>
              <a:t>alienasi</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keterting­galan</a:t>
            </a:r>
            <a:r>
              <a:rPr lang="en-US" dirty="0">
                <a:solidFill>
                  <a:schemeClr val="bg1"/>
                </a:solidFill>
              </a:rPr>
              <a:t>” </a:t>
            </a:r>
            <a:r>
              <a:rPr lang="en-US" dirty="0" err="1" smtClean="0">
                <a:solidFill>
                  <a:schemeClr val="bg1"/>
                </a:solidFill>
              </a:rPr>
              <a:t>umat</a:t>
            </a:r>
            <a:r>
              <a:rPr lang="en-US" dirty="0" smtClean="0">
                <a:solidFill>
                  <a:schemeClr val="bg1"/>
                </a:solidFill>
              </a:rPr>
              <a:t> </a:t>
            </a:r>
            <a:r>
              <a:rPr lang="en-US" dirty="0">
                <a:solidFill>
                  <a:schemeClr val="bg1"/>
                </a:solidFill>
              </a:rPr>
              <a:t>Islam </a:t>
            </a:r>
            <a:r>
              <a:rPr lang="en-US" dirty="0" err="1">
                <a:solidFill>
                  <a:schemeClr val="bg1"/>
                </a:solidFill>
              </a:rPr>
              <a:t>terhadap</a:t>
            </a:r>
            <a:r>
              <a:rPr lang="en-US" dirty="0">
                <a:solidFill>
                  <a:schemeClr val="bg1"/>
                </a:solidFill>
              </a:rPr>
              <a:t> </a:t>
            </a:r>
            <a:r>
              <a:rPr lang="en-US" dirty="0" err="1">
                <a:solidFill>
                  <a:schemeClr val="bg1"/>
                </a:solidFill>
              </a:rPr>
              <a:t>kemajuan</a:t>
            </a:r>
            <a:r>
              <a:rPr lang="en-US" dirty="0">
                <a:solidFill>
                  <a:schemeClr val="bg1"/>
                </a:solidFill>
              </a:rPr>
              <a:t> Barat </a:t>
            </a:r>
            <a:r>
              <a:rPr lang="en-US" dirty="0" err="1">
                <a:solidFill>
                  <a:schemeClr val="bg1"/>
                </a:solidFill>
              </a:rPr>
              <a:t>dan</a:t>
            </a:r>
            <a:r>
              <a:rPr lang="en-US" dirty="0">
                <a:solidFill>
                  <a:schemeClr val="bg1"/>
                </a:solidFill>
              </a:rPr>
              <a:t> </a:t>
            </a:r>
            <a:r>
              <a:rPr lang="en-US" dirty="0" err="1">
                <a:solidFill>
                  <a:schemeClr val="bg1"/>
                </a:solidFill>
              </a:rPr>
              <a:t>penetrasi</a:t>
            </a:r>
            <a:r>
              <a:rPr lang="en-US" dirty="0">
                <a:solidFill>
                  <a:schemeClr val="bg1"/>
                </a:solidFill>
              </a:rPr>
              <a:t> </a:t>
            </a:r>
            <a:r>
              <a:rPr lang="en-US" dirty="0" err="1">
                <a:solidFill>
                  <a:schemeClr val="bg1"/>
                </a:solidFill>
              </a:rPr>
              <a:t>budayanya</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segala</a:t>
            </a:r>
            <a:r>
              <a:rPr lang="en-US" dirty="0">
                <a:solidFill>
                  <a:schemeClr val="bg1"/>
                </a:solidFill>
              </a:rPr>
              <a:t> </a:t>
            </a:r>
            <a:r>
              <a:rPr lang="en-US" dirty="0" err="1">
                <a:solidFill>
                  <a:schemeClr val="bg1"/>
                </a:solidFill>
              </a:rPr>
              <a:t>eksesnya</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ketidakmampuan</a:t>
            </a:r>
            <a:r>
              <a:rPr lang="en-US" dirty="0">
                <a:solidFill>
                  <a:schemeClr val="bg1"/>
                </a:solidFill>
              </a:rPr>
              <a:t> </a:t>
            </a:r>
            <a:r>
              <a:rPr lang="en-US" dirty="0" err="1">
                <a:solidFill>
                  <a:schemeClr val="bg1"/>
                </a:solidFill>
              </a:rPr>
              <a:t>mereka</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mengimbangi</a:t>
            </a:r>
            <a:r>
              <a:rPr lang="en-US" dirty="0">
                <a:solidFill>
                  <a:schemeClr val="bg1"/>
                </a:solidFill>
              </a:rPr>
              <a:t> </a:t>
            </a:r>
            <a:r>
              <a:rPr lang="en-US" dirty="0" err="1">
                <a:solidFill>
                  <a:schemeClr val="bg1"/>
                </a:solidFill>
              </a:rPr>
              <a:t>dampak</a:t>
            </a:r>
            <a:r>
              <a:rPr lang="en-US" dirty="0">
                <a:solidFill>
                  <a:schemeClr val="bg1"/>
                </a:solidFill>
              </a:rPr>
              <a:t> </a:t>
            </a:r>
            <a:r>
              <a:rPr lang="en-US" dirty="0" err="1">
                <a:solidFill>
                  <a:schemeClr val="bg1"/>
                </a:solidFill>
              </a:rPr>
              <a:t>materialistik</a:t>
            </a:r>
            <a:r>
              <a:rPr lang="en-US" dirty="0">
                <a:solidFill>
                  <a:schemeClr val="bg1"/>
                </a:solidFill>
              </a:rPr>
              <a:t> </a:t>
            </a:r>
            <a:r>
              <a:rPr lang="en-US" dirty="0" err="1">
                <a:solidFill>
                  <a:schemeClr val="bg1"/>
                </a:solidFill>
              </a:rPr>
              <a:t>budaya</a:t>
            </a:r>
            <a:r>
              <a:rPr lang="en-US" dirty="0">
                <a:solidFill>
                  <a:schemeClr val="bg1"/>
                </a:solidFill>
              </a:rPr>
              <a:t> Barat, </a:t>
            </a:r>
            <a:r>
              <a:rPr lang="en-US" dirty="0" err="1">
                <a:solidFill>
                  <a:schemeClr val="bg1"/>
                </a:solidFill>
              </a:rPr>
              <a:t>akhirnya</a:t>
            </a:r>
            <a:r>
              <a:rPr lang="en-US" dirty="0">
                <a:solidFill>
                  <a:schemeClr val="bg1"/>
                </a:solidFill>
              </a:rPr>
              <a:t> </a:t>
            </a:r>
            <a:r>
              <a:rPr lang="en-US" dirty="0" err="1">
                <a:solidFill>
                  <a:schemeClr val="bg1"/>
                </a:solidFill>
              </a:rPr>
              <a:t>mereka</a:t>
            </a:r>
            <a:r>
              <a:rPr lang="en-US" dirty="0">
                <a:solidFill>
                  <a:schemeClr val="bg1"/>
                </a:solidFill>
              </a:rPr>
              <a:t> </a:t>
            </a:r>
            <a:r>
              <a:rPr lang="en-US" dirty="0" err="1">
                <a:solidFill>
                  <a:schemeClr val="bg1"/>
                </a:solidFill>
              </a:rPr>
              <a:t>menggunakan</a:t>
            </a:r>
            <a:r>
              <a:rPr lang="en-US" dirty="0">
                <a:solidFill>
                  <a:schemeClr val="bg1"/>
                </a:solidFill>
              </a:rPr>
              <a:t> </a:t>
            </a:r>
            <a:r>
              <a:rPr lang="en-US" dirty="0" err="1">
                <a:solidFill>
                  <a:schemeClr val="bg1"/>
                </a:solidFill>
              </a:rPr>
              <a:t>kekerasan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menghalangi</a:t>
            </a:r>
            <a:r>
              <a:rPr lang="en-US" dirty="0">
                <a:solidFill>
                  <a:schemeClr val="bg1"/>
                </a:solidFill>
              </a:rPr>
              <a:t> </a:t>
            </a:r>
            <a:r>
              <a:rPr lang="en-US" dirty="0" err="1">
                <a:solidFill>
                  <a:schemeClr val="bg1"/>
                </a:solidFill>
              </a:rPr>
              <a:t>ofensif</a:t>
            </a:r>
            <a:r>
              <a:rPr lang="en-US" dirty="0">
                <a:solidFill>
                  <a:schemeClr val="bg1"/>
                </a:solidFill>
              </a:rPr>
              <a:t> </a:t>
            </a:r>
            <a:r>
              <a:rPr lang="en-US" dirty="0" err="1">
                <a:solidFill>
                  <a:schemeClr val="bg1"/>
                </a:solidFill>
              </a:rPr>
              <a:t>materialistik</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penetrasi</a:t>
            </a:r>
            <a:r>
              <a:rPr lang="en-US" dirty="0">
                <a:solidFill>
                  <a:schemeClr val="bg1"/>
                </a:solidFill>
              </a:rPr>
              <a:t> Barat. </a:t>
            </a:r>
          </a:p>
          <a:p>
            <a:pPr lvl="0"/>
            <a:r>
              <a:rPr lang="en-US" b="1" dirty="0" err="1">
                <a:solidFill>
                  <a:schemeClr val="bg1"/>
                </a:solidFill>
              </a:rPr>
              <a:t>Kedua</a:t>
            </a:r>
            <a:r>
              <a:rPr lang="en-US" b="1" dirty="0">
                <a:solidFill>
                  <a:schemeClr val="bg1"/>
                </a:solidFill>
              </a:rPr>
              <a:t>,</a:t>
            </a:r>
            <a:r>
              <a:rPr lang="en-US" dirty="0">
                <a:solidFill>
                  <a:schemeClr val="bg1"/>
                </a:solidFill>
              </a:rPr>
              <a:t> </a:t>
            </a:r>
            <a:r>
              <a:rPr lang="en-US" dirty="0" err="1">
                <a:solidFill>
                  <a:schemeClr val="bg1"/>
                </a:solidFill>
              </a:rPr>
              <a:t>kemunculan</a:t>
            </a:r>
            <a:r>
              <a:rPr lang="en-US" dirty="0">
                <a:solidFill>
                  <a:schemeClr val="bg1"/>
                </a:solidFill>
              </a:rPr>
              <a:t> </a:t>
            </a:r>
            <a:r>
              <a:rPr lang="en-US" dirty="0" err="1">
                <a:solidFill>
                  <a:schemeClr val="bg1"/>
                </a:solidFill>
              </a:rPr>
              <a:t>kelompok</a:t>
            </a:r>
            <a:r>
              <a:rPr lang="en-US" dirty="0">
                <a:solidFill>
                  <a:schemeClr val="bg1"/>
                </a:solidFill>
              </a:rPr>
              <a:t> ­</a:t>
            </a:r>
            <a:r>
              <a:rPr lang="en-US" dirty="0" err="1">
                <a:solidFill>
                  <a:schemeClr val="bg1"/>
                </a:solidFill>
              </a:rPr>
              <a:t>kelompok</a:t>
            </a:r>
            <a:r>
              <a:rPr lang="en-US" dirty="0">
                <a:solidFill>
                  <a:schemeClr val="bg1"/>
                </a:solidFill>
              </a:rPr>
              <a:t> Islam </a:t>
            </a:r>
            <a:r>
              <a:rPr lang="en-US" dirty="0" err="1">
                <a:solidFill>
                  <a:schemeClr val="bg1"/>
                </a:solidFill>
              </a:rPr>
              <a:t>garis</a:t>
            </a:r>
            <a:r>
              <a:rPr lang="en-US" dirty="0">
                <a:solidFill>
                  <a:schemeClr val="bg1"/>
                </a:solidFill>
              </a:rPr>
              <a:t> </a:t>
            </a:r>
            <a:r>
              <a:rPr lang="en-US" dirty="0" err="1">
                <a:solidFill>
                  <a:schemeClr val="bg1"/>
                </a:solidFill>
              </a:rPr>
              <a:t>keras</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terlepas</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adanya</a:t>
            </a:r>
            <a:r>
              <a:rPr lang="en-US" dirty="0">
                <a:solidFill>
                  <a:schemeClr val="bg1"/>
                </a:solidFill>
              </a:rPr>
              <a:t> </a:t>
            </a:r>
            <a:r>
              <a:rPr lang="en-US" b="1" dirty="0" err="1">
                <a:solidFill>
                  <a:schemeClr val="bg1"/>
                </a:solidFill>
              </a:rPr>
              <a:t>pendangkalan</a:t>
            </a:r>
            <a:r>
              <a:rPr lang="en-US" b="1" dirty="0">
                <a:solidFill>
                  <a:schemeClr val="bg1"/>
                </a:solidFill>
              </a:rPr>
              <a:t> agama</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kalangan</a:t>
            </a:r>
            <a:r>
              <a:rPr lang="en-US" dirty="0">
                <a:solidFill>
                  <a:schemeClr val="bg1"/>
                </a:solidFill>
              </a:rPr>
              <a:t> </a:t>
            </a:r>
            <a:r>
              <a:rPr lang="en-US" dirty="0" err="1">
                <a:solidFill>
                  <a:schemeClr val="bg1"/>
                </a:solidFill>
              </a:rPr>
              <a:t>ummat</a:t>
            </a:r>
            <a:r>
              <a:rPr lang="en-US" dirty="0">
                <a:solidFill>
                  <a:schemeClr val="bg1"/>
                </a:solidFill>
              </a:rPr>
              <a:t> Islam </a:t>
            </a:r>
            <a:r>
              <a:rPr lang="en-US" dirty="0" err="1">
                <a:solidFill>
                  <a:schemeClr val="bg1"/>
                </a:solidFill>
              </a:rPr>
              <a:t>sendiri</a:t>
            </a:r>
            <a:r>
              <a:rPr lang="en-US" dirty="0">
                <a:solidFill>
                  <a:schemeClr val="bg1"/>
                </a:solidFill>
              </a:rPr>
              <a:t>, </a:t>
            </a:r>
            <a:r>
              <a:rPr lang="en-US" dirty="0" err="1">
                <a:solidFill>
                  <a:schemeClr val="bg1"/>
                </a:solidFill>
              </a:rPr>
              <a:t>khususnya</a:t>
            </a:r>
            <a:r>
              <a:rPr lang="en-US" dirty="0">
                <a:solidFill>
                  <a:schemeClr val="bg1"/>
                </a:solidFill>
              </a:rPr>
              <a:t> </a:t>
            </a:r>
            <a:r>
              <a:rPr lang="en-US" dirty="0" err="1">
                <a:solidFill>
                  <a:schemeClr val="bg1"/>
                </a:solidFill>
              </a:rPr>
              <a:t>angkatan</a:t>
            </a:r>
            <a:r>
              <a:rPr lang="en-US" dirty="0">
                <a:solidFill>
                  <a:schemeClr val="bg1"/>
                </a:solidFill>
              </a:rPr>
              <a:t> </a:t>
            </a:r>
            <a:r>
              <a:rPr lang="en-US" dirty="0" err="1">
                <a:solidFill>
                  <a:schemeClr val="bg1"/>
                </a:solidFill>
              </a:rPr>
              <a:t>mudanya</a:t>
            </a:r>
            <a:r>
              <a:rPr lang="en-US" dirty="0">
                <a:solidFill>
                  <a:schemeClr val="bg1"/>
                </a:solidFill>
              </a:rPr>
              <a:t>. </a:t>
            </a:r>
            <a:r>
              <a:rPr lang="en-US" dirty="0" err="1">
                <a:solidFill>
                  <a:schemeClr val="bg1"/>
                </a:solidFill>
              </a:rPr>
              <a:t>Pendangkalan</a:t>
            </a:r>
            <a:r>
              <a:rPr lang="en-US" dirty="0">
                <a:solidFill>
                  <a:schemeClr val="bg1"/>
                </a:solidFill>
              </a:rPr>
              <a:t> </a:t>
            </a:r>
            <a:r>
              <a:rPr lang="en-US" dirty="0" err="1">
                <a:solidFill>
                  <a:schemeClr val="bg1"/>
                </a:solidFill>
              </a:rPr>
              <a:t>itu</a:t>
            </a:r>
            <a:r>
              <a:rPr lang="en-US" dirty="0">
                <a:solidFill>
                  <a:schemeClr val="bg1"/>
                </a:solidFill>
              </a:rPr>
              <a:t> </a:t>
            </a:r>
            <a:r>
              <a:rPr lang="en-US" dirty="0" err="1">
                <a:solidFill>
                  <a:schemeClr val="bg1"/>
                </a:solidFill>
              </a:rPr>
              <a:t>terjadi</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mereka</a:t>
            </a:r>
            <a:r>
              <a:rPr lang="en-US" dirty="0">
                <a:solidFill>
                  <a:schemeClr val="bg1"/>
                </a:solidFill>
              </a:rPr>
              <a:t> yang </a:t>
            </a:r>
            <a:r>
              <a:rPr lang="en-US" dirty="0" err="1">
                <a:solidFill>
                  <a:schemeClr val="bg1"/>
                </a:solidFill>
              </a:rPr>
              <a:t>terpengaruh</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terlibat</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gerakan</a:t>
            </a:r>
            <a:r>
              <a:rPr lang="en-US" dirty="0">
                <a:solidFill>
                  <a:schemeClr val="bg1"/>
                </a:solidFill>
              </a:rPr>
              <a:t> ­</a:t>
            </a:r>
            <a:r>
              <a:rPr lang="en-US" dirty="0" err="1">
                <a:solidFill>
                  <a:schemeClr val="bg1"/>
                </a:solidFill>
              </a:rPr>
              <a:t>gerakan</a:t>
            </a:r>
            <a:r>
              <a:rPr lang="en-US" dirty="0">
                <a:solidFill>
                  <a:schemeClr val="bg1"/>
                </a:solidFill>
              </a:rPr>
              <a:t> Islam </a:t>
            </a:r>
            <a:r>
              <a:rPr lang="en-US" dirty="0" err="1">
                <a:solidFill>
                  <a:schemeClr val="bg1"/>
                </a:solidFill>
              </a:rPr>
              <a:t>radikal</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garis</a:t>
            </a:r>
            <a:r>
              <a:rPr lang="en-US" dirty="0">
                <a:solidFill>
                  <a:schemeClr val="bg1"/>
                </a:solidFill>
              </a:rPr>
              <a:t> </a:t>
            </a:r>
            <a:r>
              <a:rPr lang="en-US" dirty="0" err="1">
                <a:solidFill>
                  <a:schemeClr val="bg1"/>
                </a:solidFill>
              </a:rPr>
              <a:t>keras</a:t>
            </a:r>
            <a:r>
              <a:rPr lang="en-US" dirty="0">
                <a:solidFill>
                  <a:schemeClr val="bg1"/>
                </a:solidFill>
              </a:rPr>
              <a:t> </a:t>
            </a:r>
            <a:r>
              <a:rPr lang="en-US" dirty="0" err="1">
                <a:solidFill>
                  <a:schemeClr val="bg1"/>
                </a:solidFill>
              </a:rPr>
              <a:t>umumnya</a:t>
            </a:r>
            <a:r>
              <a:rPr lang="en-US" dirty="0">
                <a:solidFill>
                  <a:schemeClr val="bg1"/>
                </a:solidFill>
              </a:rPr>
              <a:t> </a:t>
            </a:r>
            <a:r>
              <a:rPr lang="en-US" dirty="0" err="1">
                <a:solidFill>
                  <a:schemeClr val="bg1"/>
                </a:solidFill>
              </a:rPr>
              <a:t>terdiri</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mereka</a:t>
            </a:r>
            <a:r>
              <a:rPr lang="en-US" dirty="0">
                <a:solidFill>
                  <a:schemeClr val="bg1"/>
                </a:solidFill>
              </a:rPr>
              <a:t> yang </a:t>
            </a:r>
            <a:r>
              <a:rPr lang="en-US" b="1" dirty="0" err="1">
                <a:solidFill>
                  <a:schemeClr val="bg1"/>
                </a:solidFill>
              </a:rPr>
              <a:t>berlatar</a:t>
            </a:r>
            <a:r>
              <a:rPr lang="en-US" b="1" dirty="0">
                <a:solidFill>
                  <a:schemeClr val="bg1"/>
                </a:solidFill>
              </a:rPr>
              <a:t> </a:t>
            </a:r>
            <a:r>
              <a:rPr lang="en-US" b="1" dirty="0" err="1">
                <a:solidFill>
                  <a:schemeClr val="bg1"/>
                </a:solidFill>
              </a:rPr>
              <a:t>belakang</a:t>
            </a:r>
            <a:r>
              <a:rPr lang="en-US" b="1" dirty="0">
                <a:solidFill>
                  <a:schemeClr val="bg1"/>
                </a:solidFill>
              </a:rPr>
              <a:t> </a:t>
            </a:r>
            <a:r>
              <a:rPr lang="en-US" b="1" dirty="0" err="1">
                <a:solidFill>
                  <a:schemeClr val="bg1"/>
                </a:solidFill>
              </a:rPr>
              <a:t>pendidikan</a:t>
            </a:r>
            <a:r>
              <a:rPr lang="en-US" b="1" dirty="0">
                <a:solidFill>
                  <a:schemeClr val="bg1"/>
                </a:solidFill>
              </a:rPr>
              <a:t> </a:t>
            </a:r>
            <a:r>
              <a:rPr lang="en-US" b="1" dirty="0" err="1">
                <a:solidFill>
                  <a:schemeClr val="bg1"/>
                </a:solidFill>
              </a:rPr>
              <a:t>ilmu</a:t>
            </a:r>
            <a:r>
              <a:rPr lang="en-US" b="1" dirty="0">
                <a:solidFill>
                  <a:schemeClr val="bg1"/>
                </a:solidFill>
              </a:rPr>
              <a:t>­ </a:t>
            </a:r>
            <a:r>
              <a:rPr lang="en-US" b="1" dirty="0" err="1">
                <a:solidFill>
                  <a:schemeClr val="bg1"/>
                </a:solidFill>
              </a:rPr>
              <a:t>ilmu</a:t>
            </a:r>
            <a:r>
              <a:rPr lang="en-US" b="1" dirty="0">
                <a:solidFill>
                  <a:schemeClr val="bg1"/>
                </a:solidFill>
              </a:rPr>
              <a:t> </a:t>
            </a:r>
            <a:r>
              <a:rPr lang="en-US" b="1" dirty="0" err="1">
                <a:solidFill>
                  <a:schemeClr val="bg1"/>
                </a:solidFill>
              </a:rPr>
              <a:t>eksakta</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ekonomi</a:t>
            </a:r>
            <a:r>
              <a:rPr lang="en-US" b="1" dirty="0">
                <a:solidFill>
                  <a:schemeClr val="bg1"/>
                </a:solidFill>
              </a:rPr>
              <a:t>.</a:t>
            </a:r>
            <a:endParaRPr lang="en-US" dirty="0">
              <a:solidFill>
                <a:schemeClr val="bg1"/>
              </a:solidFill>
            </a:endParaRPr>
          </a:p>
          <a:p>
            <a:endParaRPr lang="en-US" dirty="0" smtClean="0"/>
          </a:p>
          <a:p>
            <a:endParaRPr lang="en-US" dirty="0"/>
          </a:p>
        </p:txBody>
      </p:sp>
    </p:spTree>
    <p:extLst>
      <p:ext uri="{BB962C8B-B14F-4D97-AF65-F5344CB8AC3E}">
        <p14:creationId xmlns:p14="http://schemas.microsoft.com/office/powerpoint/2010/main" val="1283839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K</a:t>
            </a:r>
            <a:r>
              <a:rPr lang="en-US" dirty="0" err="1" smtClean="0">
                <a:solidFill>
                  <a:schemeClr val="bg1"/>
                </a:solidFill>
              </a:rPr>
              <a:t>ekecewaan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pendangkalan</a:t>
            </a:r>
            <a:r>
              <a:rPr lang="en-US" dirty="0" smtClean="0">
                <a:solidFill>
                  <a:schemeClr val="bg1"/>
                </a:solidFill>
              </a:rPr>
              <a:t> agama </a:t>
            </a:r>
            <a:r>
              <a:rPr lang="en-US" dirty="0" err="1" smtClean="0">
                <a:solidFill>
                  <a:schemeClr val="bg1"/>
                </a:solidFill>
              </a:rPr>
              <a:t>mengakibatkan</a:t>
            </a:r>
            <a:r>
              <a:rPr lang="en-US" dirty="0" smtClean="0">
                <a:solidFill>
                  <a:schemeClr val="bg1"/>
                </a:solidFill>
              </a:rPr>
              <a:t> :</a:t>
            </a:r>
            <a:r>
              <a:rPr lang="en-US" dirty="0" smtClean="0"/>
              <a:t> </a:t>
            </a:r>
            <a:endParaRPr lang="en-US" dirty="0"/>
          </a:p>
        </p:txBody>
      </p:sp>
      <p:sp>
        <p:nvSpPr>
          <p:cNvPr id="3" name="Content Placeholder 2"/>
          <p:cNvSpPr>
            <a:spLocks noGrp="1"/>
          </p:cNvSpPr>
          <p:nvPr>
            <p:ph idx="1"/>
          </p:nvPr>
        </p:nvSpPr>
        <p:spPr/>
        <p:txBody>
          <a:bodyPr>
            <a:noAutofit/>
          </a:bodyPr>
          <a:lstStyle/>
          <a:p>
            <a:r>
              <a:rPr lang="en-US" sz="2400" dirty="0" err="1">
                <a:solidFill>
                  <a:schemeClr val="bg1"/>
                </a:solidFill>
              </a:rPr>
              <a:t>P</a:t>
            </a:r>
            <a:r>
              <a:rPr lang="en-US" sz="2400" dirty="0" err="1" smtClean="0">
                <a:solidFill>
                  <a:schemeClr val="bg1"/>
                </a:solidFill>
              </a:rPr>
              <a:t>ikiran</a:t>
            </a:r>
            <a:r>
              <a:rPr lang="en-US" sz="2400" dirty="0" smtClean="0">
                <a:solidFill>
                  <a:schemeClr val="bg1"/>
                </a:solidFill>
              </a:rPr>
              <a:t> </a:t>
            </a:r>
            <a:r>
              <a:rPr lang="en-US" sz="2400" dirty="0" err="1">
                <a:solidFill>
                  <a:schemeClr val="bg1"/>
                </a:solidFill>
              </a:rPr>
              <a:t>mere­ka</a:t>
            </a:r>
            <a:r>
              <a:rPr lang="en-US" sz="2400" dirty="0">
                <a:solidFill>
                  <a:schemeClr val="bg1"/>
                </a:solidFill>
              </a:rPr>
              <a:t> </a:t>
            </a:r>
            <a:r>
              <a:rPr lang="en-US" sz="2400" dirty="0" err="1">
                <a:solidFill>
                  <a:schemeClr val="bg1"/>
                </a:solidFill>
              </a:rPr>
              <a:t>penuh</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b="1" dirty="0" err="1" smtClean="0">
                <a:solidFill>
                  <a:schemeClr val="bg1"/>
                </a:solidFill>
              </a:rPr>
              <a:t>hitungan</a:t>
            </a:r>
            <a:r>
              <a:rPr lang="en-US" sz="2400" b="1" dirty="0" smtClean="0">
                <a:solidFill>
                  <a:schemeClr val="bg1"/>
                </a:solidFill>
              </a:rPr>
              <a:t> ­</a:t>
            </a:r>
            <a:r>
              <a:rPr lang="en-US" sz="2400" b="1" dirty="0" err="1">
                <a:solidFill>
                  <a:schemeClr val="bg1"/>
                </a:solidFill>
              </a:rPr>
              <a:t>hitungan</a:t>
            </a:r>
            <a:r>
              <a:rPr lang="en-US" sz="2400" b="1" dirty="0">
                <a:solidFill>
                  <a:schemeClr val="bg1"/>
                </a:solidFill>
              </a:rPr>
              <a:t> </a:t>
            </a:r>
            <a:r>
              <a:rPr lang="en-US" sz="2400" b="1" dirty="0" err="1">
                <a:solidFill>
                  <a:schemeClr val="bg1"/>
                </a:solidFill>
              </a:rPr>
              <a:t>matematik</a:t>
            </a:r>
            <a:r>
              <a:rPr lang="en-US" sz="2400" b="1" dirty="0">
                <a:solidFill>
                  <a:schemeClr val="bg1"/>
                </a:solidFill>
              </a:rPr>
              <a:t> </a:t>
            </a:r>
            <a:r>
              <a:rPr lang="en-US" sz="2400" b="1" dirty="0" err="1">
                <a:solidFill>
                  <a:schemeClr val="bg1"/>
                </a:solidFill>
              </a:rPr>
              <a:t>dan</a:t>
            </a:r>
            <a:r>
              <a:rPr lang="en-US" sz="2400" b="1" dirty="0">
                <a:solidFill>
                  <a:schemeClr val="bg1"/>
                </a:solidFill>
              </a:rPr>
              <a:t> </a:t>
            </a:r>
            <a:r>
              <a:rPr lang="en-US" sz="2400" b="1" dirty="0" err="1">
                <a:solidFill>
                  <a:schemeClr val="bg1"/>
                </a:solidFill>
              </a:rPr>
              <a:t>ekonomis</a:t>
            </a:r>
            <a:r>
              <a:rPr lang="en-US" sz="2400" b="1" dirty="0">
                <a:solidFill>
                  <a:schemeClr val="bg1"/>
                </a:solidFill>
              </a:rPr>
              <a:t> yang </a:t>
            </a:r>
            <a:r>
              <a:rPr lang="en-US" sz="2400" b="1" dirty="0" err="1">
                <a:solidFill>
                  <a:schemeClr val="bg1"/>
                </a:solidFill>
              </a:rPr>
              <a:t>rasional</a:t>
            </a:r>
            <a:r>
              <a:rPr lang="en-US" sz="2400" dirty="0">
                <a:solidFill>
                  <a:schemeClr val="bg1"/>
                </a:solidFill>
              </a:rPr>
              <a:t> </a:t>
            </a:r>
            <a:r>
              <a:rPr lang="en-US" sz="2400" dirty="0" err="1">
                <a:solidFill>
                  <a:schemeClr val="bg1"/>
                </a:solidFill>
              </a:rPr>
              <a:t>dan</a:t>
            </a:r>
            <a:r>
              <a:rPr lang="en-US" sz="2400" dirty="0">
                <a:solidFill>
                  <a:schemeClr val="bg1"/>
                </a:solidFill>
              </a:rPr>
              <a:t> </a:t>
            </a:r>
            <a:r>
              <a:rPr lang="en-US" sz="2400" b="1" dirty="0" err="1">
                <a:solidFill>
                  <a:schemeClr val="bg1"/>
                </a:solidFill>
              </a:rPr>
              <a:t>tidak</a:t>
            </a:r>
            <a:r>
              <a:rPr lang="en-US" sz="2400" b="1" dirty="0">
                <a:solidFill>
                  <a:schemeClr val="bg1"/>
                </a:solidFill>
              </a:rPr>
              <a:t> </a:t>
            </a:r>
            <a:r>
              <a:rPr lang="en-US" sz="2400" b="1" dirty="0" err="1">
                <a:solidFill>
                  <a:schemeClr val="bg1"/>
                </a:solidFill>
              </a:rPr>
              <a:t>ada</a:t>
            </a:r>
            <a:r>
              <a:rPr lang="en-US" sz="2400" b="1" dirty="0">
                <a:solidFill>
                  <a:schemeClr val="bg1"/>
                </a:solidFill>
              </a:rPr>
              <a:t> </a:t>
            </a:r>
            <a:r>
              <a:rPr lang="en-US" sz="2400" b="1" dirty="0" err="1">
                <a:solidFill>
                  <a:schemeClr val="bg1"/>
                </a:solidFill>
              </a:rPr>
              <a:t>waktu</a:t>
            </a:r>
            <a:r>
              <a:rPr lang="en-US" sz="2400" b="1" dirty="0">
                <a:solidFill>
                  <a:schemeClr val="bg1"/>
                </a:solidFill>
              </a:rPr>
              <a:t> </a:t>
            </a:r>
            <a:r>
              <a:rPr lang="en-US" sz="2400" b="1" dirty="0" err="1">
                <a:solidFill>
                  <a:schemeClr val="bg1"/>
                </a:solidFill>
              </a:rPr>
              <a:t>untuk</a:t>
            </a:r>
            <a:r>
              <a:rPr lang="en-US" sz="2400" b="1" dirty="0">
                <a:solidFill>
                  <a:schemeClr val="bg1"/>
                </a:solidFill>
              </a:rPr>
              <a:t> </a:t>
            </a:r>
            <a:r>
              <a:rPr lang="en-US" sz="2400" b="1" dirty="0" err="1">
                <a:solidFill>
                  <a:schemeClr val="bg1"/>
                </a:solidFill>
              </a:rPr>
              <a:t>mengkaji</a:t>
            </a:r>
            <a:r>
              <a:rPr lang="en-US" sz="2400" b="1" dirty="0">
                <a:solidFill>
                  <a:schemeClr val="bg1"/>
                </a:solidFill>
              </a:rPr>
              <a:t> Islam </a:t>
            </a:r>
            <a:r>
              <a:rPr lang="en-US" sz="2400" b="1" dirty="0" err="1">
                <a:solidFill>
                  <a:schemeClr val="bg1"/>
                </a:solidFill>
              </a:rPr>
              <a:t>secara</a:t>
            </a:r>
            <a:r>
              <a:rPr lang="en-US" sz="2400" b="1" dirty="0">
                <a:solidFill>
                  <a:schemeClr val="bg1"/>
                </a:solidFill>
              </a:rPr>
              <a:t> </a:t>
            </a:r>
            <a:r>
              <a:rPr lang="en-US" sz="2400" b="1" dirty="0" err="1">
                <a:solidFill>
                  <a:schemeClr val="bg1"/>
                </a:solidFill>
              </a:rPr>
              <a:t>mendalam</a:t>
            </a:r>
            <a:r>
              <a:rPr lang="en-US" sz="2400" dirty="0">
                <a:solidFill>
                  <a:schemeClr val="bg1"/>
                </a:solidFill>
              </a:rPr>
              <a:t>. </a:t>
            </a:r>
            <a:endParaRPr lang="en-US" sz="2400" dirty="0" smtClean="0">
              <a:solidFill>
                <a:schemeClr val="bg1"/>
              </a:solidFill>
            </a:endParaRPr>
          </a:p>
          <a:p>
            <a:r>
              <a:rPr lang="en-US" sz="2400" dirty="0" err="1" smtClean="0">
                <a:solidFill>
                  <a:schemeClr val="bg1"/>
                </a:solidFill>
              </a:rPr>
              <a:t>Mereka</a:t>
            </a:r>
            <a:r>
              <a:rPr lang="en-US" sz="2400" dirty="0" smtClean="0">
                <a:solidFill>
                  <a:schemeClr val="bg1"/>
                </a:solidFill>
              </a:rPr>
              <a:t> </a:t>
            </a:r>
            <a:r>
              <a:rPr lang="en-US" sz="2400" dirty="0" err="1">
                <a:solidFill>
                  <a:schemeClr val="bg1"/>
                </a:solidFill>
              </a:rPr>
              <a:t>mencukupkan</a:t>
            </a:r>
            <a:r>
              <a:rPr lang="en-US" sz="2400" dirty="0">
                <a:solidFill>
                  <a:schemeClr val="bg1"/>
                </a:solidFill>
              </a:rPr>
              <a:t> </a:t>
            </a:r>
            <a:r>
              <a:rPr lang="en-US" sz="2400" dirty="0" err="1">
                <a:solidFill>
                  <a:schemeClr val="bg1"/>
                </a:solidFill>
              </a:rPr>
              <a:t>diri</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dirty="0" err="1">
                <a:solidFill>
                  <a:schemeClr val="bg1"/>
                </a:solidFill>
              </a:rPr>
              <a:t>interpretasi</a:t>
            </a:r>
            <a:r>
              <a:rPr lang="en-US" sz="2400" dirty="0">
                <a:solidFill>
                  <a:schemeClr val="bg1"/>
                </a:solidFill>
              </a:rPr>
              <a:t> </a:t>
            </a:r>
            <a:r>
              <a:rPr lang="en-US" sz="2400" dirty="0" err="1">
                <a:solidFill>
                  <a:schemeClr val="bg1"/>
                </a:solidFill>
              </a:rPr>
              <a:t>ke­agamaan</a:t>
            </a:r>
            <a:r>
              <a:rPr lang="en-US" sz="2400" dirty="0">
                <a:solidFill>
                  <a:schemeClr val="bg1"/>
                </a:solidFill>
              </a:rPr>
              <a:t> yang </a:t>
            </a:r>
            <a:r>
              <a:rPr lang="en-US" sz="2400" dirty="0" err="1">
                <a:solidFill>
                  <a:schemeClr val="bg1"/>
                </a:solidFill>
              </a:rPr>
              <a:t>didasarkan</a:t>
            </a:r>
            <a:r>
              <a:rPr lang="en-US" sz="2400" dirty="0">
                <a:solidFill>
                  <a:schemeClr val="bg1"/>
                </a:solidFill>
              </a:rPr>
              <a:t> </a:t>
            </a:r>
            <a:r>
              <a:rPr lang="en-US" sz="2400" dirty="0" err="1">
                <a:solidFill>
                  <a:schemeClr val="bg1"/>
                </a:solidFill>
              </a:rPr>
              <a:t>pada</a:t>
            </a:r>
            <a:r>
              <a:rPr lang="en-US" sz="2400" dirty="0">
                <a:solidFill>
                  <a:schemeClr val="bg1"/>
                </a:solidFill>
              </a:rPr>
              <a:t> </a:t>
            </a:r>
            <a:r>
              <a:rPr lang="en-US" sz="2400" dirty="0" err="1">
                <a:solidFill>
                  <a:schemeClr val="bg1"/>
                </a:solidFill>
              </a:rPr>
              <a:t>pemahaman</a:t>
            </a:r>
            <a:r>
              <a:rPr lang="en-US" sz="2400" dirty="0">
                <a:solidFill>
                  <a:schemeClr val="bg1"/>
                </a:solidFill>
              </a:rPr>
              <a:t> </a:t>
            </a:r>
            <a:r>
              <a:rPr lang="en-US" sz="2400" dirty="0" err="1">
                <a:solidFill>
                  <a:schemeClr val="bg1"/>
                </a:solidFill>
              </a:rPr>
              <a:t>secara</a:t>
            </a:r>
            <a:r>
              <a:rPr lang="en-US" sz="2400" dirty="0">
                <a:solidFill>
                  <a:schemeClr val="bg1"/>
                </a:solidFill>
              </a:rPr>
              <a:t> literal </a:t>
            </a:r>
            <a:r>
              <a:rPr lang="en-US" sz="2400" dirty="0" err="1">
                <a:solidFill>
                  <a:schemeClr val="bg1"/>
                </a:solidFill>
              </a:rPr>
              <a:t>atau</a:t>
            </a:r>
            <a:r>
              <a:rPr lang="en-US" sz="2400" dirty="0">
                <a:solidFill>
                  <a:schemeClr val="bg1"/>
                </a:solidFill>
              </a:rPr>
              <a:t> </a:t>
            </a:r>
            <a:r>
              <a:rPr lang="en-US" sz="2400" dirty="0" err="1">
                <a:solidFill>
                  <a:schemeClr val="bg1"/>
                </a:solidFill>
              </a:rPr>
              <a:t>tekstual</a:t>
            </a:r>
            <a:r>
              <a:rPr lang="en-US" sz="2400" dirty="0">
                <a:solidFill>
                  <a:schemeClr val="bg1"/>
                </a:solidFill>
              </a:rPr>
              <a:t>. </a:t>
            </a:r>
            <a:endParaRPr lang="en-US" sz="2400" dirty="0" smtClean="0">
              <a:solidFill>
                <a:schemeClr val="bg1"/>
              </a:solidFill>
            </a:endParaRPr>
          </a:p>
          <a:p>
            <a:r>
              <a:rPr lang="en-US" sz="2400" dirty="0" err="1" smtClean="0">
                <a:solidFill>
                  <a:schemeClr val="bg1"/>
                </a:solidFill>
              </a:rPr>
              <a:t>Bacaan</a:t>
            </a:r>
            <a:r>
              <a:rPr lang="en-US" sz="2400" dirty="0" smtClean="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hafalan</a:t>
            </a:r>
            <a:r>
              <a:rPr lang="en-US" sz="2400" dirty="0">
                <a:solidFill>
                  <a:schemeClr val="bg1"/>
                </a:solidFill>
              </a:rPr>
              <a:t> </a:t>
            </a:r>
            <a:r>
              <a:rPr lang="en-US" sz="2400" dirty="0" err="1">
                <a:solidFill>
                  <a:schemeClr val="bg1"/>
                </a:solidFill>
              </a:rPr>
              <a:t>mereka</a:t>
            </a:r>
            <a:r>
              <a:rPr lang="en-US" sz="2400" dirty="0">
                <a:solidFill>
                  <a:schemeClr val="bg1"/>
                </a:solidFill>
              </a:rPr>
              <a:t> </a:t>
            </a:r>
            <a:r>
              <a:rPr lang="en-US" sz="2400" dirty="0" err="1">
                <a:solidFill>
                  <a:schemeClr val="bg1"/>
                </a:solidFill>
              </a:rPr>
              <a:t>terhadap</a:t>
            </a:r>
            <a:r>
              <a:rPr lang="en-US" sz="2400" dirty="0">
                <a:solidFill>
                  <a:schemeClr val="bg1"/>
                </a:solidFill>
              </a:rPr>
              <a:t> </a:t>
            </a:r>
            <a:r>
              <a:rPr lang="en-US" sz="2400" dirty="0" err="1">
                <a:solidFill>
                  <a:schemeClr val="bg1"/>
                </a:solidFill>
              </a:rPr>
              <a:t>ayat</a:t>
            </a:r>
            <a:r>
              <a:rPr lang="en-US" sz="2400" dirty="0" smtClean="0">
                <a:solidFill>
                  <a:schemeClr val="bg1"/>
                </a:solidFill>
              </a:rPr>
              <a:t>­ </a:t>
            </a:r>
            <a:r>
              <a:rPr lang="en-US" sz="2400" dirty="0" err="1" smtClean="0">
                <a:solidFill>
                  <a:schemeClr val="bg1"/>
                </a:solidFill>
              </a:rPr>
              <a:t>ayat</a:t>
            </a:r>
            <a:r>
              <a:rPr lang="en-US" sz="2400" dirty="0" smtClean="0">
                <a:solidFill>
                  <a:schemeClr val="bg1"/>
                </a:solidFill>
              </a:rPr>
              <a:t> </a:t>
            </a:r>
            <a:r>
              <a:rPr lang="en-US" sz="2400" dirty="0" err="1">
                <a:solidFill>
                  <a:schemeClr val="bg1"/>
                </a:solidFill>
              </a:rPr>
              <a:t>suci</a:t>
            </a:r>
            <a:r>
              <a:rPr lang="en-US" sz="2400" dirty="0">
                <a:solidFill>
                  <a:schemeClr val="bg1"/>
                </a:solidFill>
              </a:rPr>
              <a:t> Al Qur’an </a:t>
            </a:r>
            <a:r>
              <a:rPr lang="en-US" sz="2400" dirty="0" err="1">
                <a:solidFill>
                  <a:schemeClr val="bg1"/>
                </a:solidFill>
              </a:rPr>
              <a:t>dan</a:t>
            </a:r>
            <a:r>
              <a:rPr lang="en-US" sz="2400" dirty="0">
                <a:solidFill>
                  <a:schemeClr val="bg1"/>
                </a:solidFill>
              </a:rPr>
              <a:t> </a:t>
            </a:r>
            <a:r>
              <a:rPr lang="en-US" sz="2400" dirty="0" err="1">
                <a:solidFill>
                  <a:schemeClr val="bg1"/>
                </a:solidFill>
              </a:rPr>
              <a:t>Hadits</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jumlah</a:t>
            </a:r>
            <a:r>
              <a:rPr lang="en-US" sz="2400" dirty="0">
                <a:solidFill>
                  <a:schemeClr val="bg1"/>
                </a:solidFill>
              </a:rPr>
              <a:t> </a:t>
            </a:r>
            <a:r>
              <a:rPr lang="en-US" sz="2400" dirty="0" err="1">
                <a:solidFill>
                  <a:schemeClr val="bg1"/>
                </a:solidFill>
              </a:rPr>
              <a:t>besar</a:t>
            </a:r>
            <a:r>
              <a:rPr lang="en-US" sz="2400" dirty="0">
                <a:solidFill>
                  <a:schemeClr val="bg1"/>
                </a:solidFill>
              </a:rPr>
              <a:t> </a:t>
            </a:r>
            <a:r>
              <a:rPr lang="en-US" sz="2400" dirty="0" err="1">
                <a:solidFill>
                  <a:schemeClr val="bg1"/>
                </a:solidFill>
              </a:rPr>
              <a:t>memang</a:t>
            </a:r>
            <a:r>
              <a:rPr lang="en-US" sz="2400" dirty="0">
                <a:solidFill>
                  <a:schemeClr val="bg1"/>
                </a:solidFill>
              </a:rPr>
              <a:t> </a:t>
            </a:r>
            <a:r>
              <a:rPr lang="en-US" sz="2400" dirty="0" err="1">
                <a:solidFill>
                  <a:schemeClr val="bg1"/>
                </a:solidFill>
              </a:rPr>
              <a:t>mengagumkan</a:t>
            </a:r>
            <a:r>
              <a:rPr lang="en-US" sz="2400" dirty="0">
                <a:solidFill>
                  <a:schemeClr val="bg1"/>
                </a:solidFill>
              </a:rPr>
              <a:t>. </a:t>
            </a:r>
            <a:endParaRPr lang="en-US" sz="2400" dirty="0" smtClean="0">
              <a:solidFill>
                <a:schemeClr val="bg1"/>
              </a:solidFill>
            </a:endParaRPr>
          </a:p>
          <a:p>
            <a:r>
              <a:rPr lang="en-US" sz="2400" dirty="0" err="1" smtClean="0">
                <a:solidFill>
                  <a:schemeClr val="bg1"/>
                </a:solidFill>
              </a:rPr>
              <a:t>Tetapi</a:t>
            </a:r>
            <a:r>
              <a:rPr lang="en-US" sz="2400" dirty="0" smtClean="0">
                <a:solidFill>
                  <a:schemeClr val="bg1"/>
                </a:solidFill>
              </a:rPr>
              <a:t> </a:t>
            </a:r>
            <a:r>
              <a:rPr lang="en-US" sz="2400" b="1" dirty="0" err="1">
                <a:solidFill>
                  <a:schemeClr val="bg1"/>
                </a:solidFill>
              </a:rPr>
              <a:t>pemahaman</a:t>
            </a:r>
            <a:r>
              <a:rPr lang="en-US" sz="2400" b="1" dirty="0">
                <a:solidFill>
                  <a:schemeClr val="bg1"/>
                </a:solidFill>
              </a:rPr>
              <a:t> </a:t>
            </a:r>
            <a:r>
              <a:rPr lang="en-US" sz="2400" b="1" dirty="0" err="1">
                <a:solidFill>
                  <a:schemeClr val="bg1"/>
                </a:solidFill>
              </a:rPr>
              <a:t>mereka</a:t>
            </a:r>
            <a:r>
              <a:rPr lang="en-US" sz="2400" b="1" dirty="0">
                <a:solidFill>
                  <a:schemeClr val="bg1"/>
                </a:solidFill>
              </a:rPr>
              <a:t> </a:t>
            </a:r>
            <a:r>
              <a:rPr lang="en-US" sz="2400" b="1" dirty="0" err="1">
                <a:solidFill>
                  <a:schemeClr val="bg1"/>
                </a:solidFill>
              </a:rPr>
              <a:t>terhadap</a:t>
            </a:r>
            <a:r>
              <a:rPr lang="en-US" sz="2400" b="1" dirty="0">
                <a:solidFill>
                  <a:schemeClr val="bg1"/>
                </a:solidFill>
              </a:rPr>
              <a:t> </a:t>
            </a:r>
            <a:r>
              <a:rPr lang="en-US" sz="2400" b="1" dirty="0" err="1">
                <a:solidFill>
                  <a:schemeClr val="bg1"/>
                </a:solidFill>
              </a:rPr>
              <a:t>substansi</a:t>
            </a:r>
            <a:r>
              <a:rPr lang="en-US" sz="2400" b="1" dirty="0">
                <a:solidFill>
                  <a:schemeClr val="bg1"/>
                </a:solidFill>
              </a:rPr>
              <a:t> </a:t>
            </a:r>
            <a:r>
              <a:rPr lang="en-US" sz="2400" b="1" dirty="0" err="1">
                <a:solidFill>
                  <a:schemeClr val="bg1"/>
                </a:solidFill>
              </a:rPr>
              <a:t>ajaran</a:t>
            </a:r>
            <a:r>
              <a:rPr lang="en-US" sz="2400" b="1" dirty="0">
                <a:solidFill>
                  <a:schemeClr val="bg1"/>
                </a:solidFill>
              </a:rPr>
              <a:t> Islam </a:t>
            </a:r>
            <a:r>
              <a:rPr lang="en-US" sz="2400" b="1" dirty="0" err="1">
                <a:solidFill>
                  <a:schemeClr val="bg1"/>
                </a:solidFill>
              </a:rPr>
              <a:t>le­mah</a:t>
            </a:r>
            <a:r>
              <a:rPr lang="en-US" sz="2400" dirty="0">
                <a:solidFill>
                  <a:schemeClr val="bg1"/>
                </a:solidFill>
              </a:rPr>
              <a:t> </a:t>
            </a:r>
            <a:r>
              <a:rPr lang="en-US" sz="2400" dirty="0" err="1">
                <a:solidFill>
                  <a:schemeClr val="bg1"/>
                </a:solidFill>
              </a:rPr>
              <a:t>karena</a:t>
            </a:r>
            <a:r>
              <a:rPr lang="en-US" sz="2400" dirty="0">
                <a:solidFill>
                  <a:schemeClr val="bg1"/>
                </a:solidFill>
              </a:rPr>
              <a:t> </a:t>
            </a:r>
            <a:r>
              <a:rPr lang="en-US" sz="2400" dirty="0" err="1">
                <a:solidFill>
                  <a:schemeClr val="bg1"/>
                </a:solidFill>
              </a:rPr>
              <a:t>tanpa</a:t>
            </a:r>
            <a:r>
              <a:rPr lang="en-US" sz="2400" dirty="0">
                <a:solidFill>
                  <a:schemeClr val="bg1"/>
                </a:solidFill>
              </a:rPr>
              <a:t> </a:t>
            </a:r>
            <a:r>
              <a:rPr lang="en-US" sz="2400" dirty="0" err="1">
                <a:solidFill>
                  <a:schemeClr val="bg1"/>
                </a:solidFill>
              </a:rPr>
              <a:t>mempelajari</a:t>
            </a:r>
            <a:r>
              <a:rPr lang="en-US" sz="2400" dirty="0">
                <a:solidFill>
                  <a:schemeClr val="bg1"/>
                </a:solidFill>
              </a:rPr>
              <a:t> </a:t>
            </a:r>
            <a:r>
              <a:rPr lang="en-US" sz="2400" dirty="0" err="1">
                <a:solidFill>
                  <a:schemeClr val="bg1"/>
                </a:solidFill>
              </a:rPr>
              <a:t>pelbagai</a:t>
            </a:r>
            <a:r>
              <a:rPr lang="en-US" sz="2400" dirty="0">
                <a:solidFill>
                  <a:schemeClr val="bg1"/>
                </a:solidFill>
              </a:rPr>
              <a:t> </a:t>
            </a:r>
            <a:r>
              <a:rPr lang="en-US" sz="2400" dirty="0" err="1">
                <a:solidFill>
                  <a:schemeClr val="bg1"/>
                </a:solidFill>
              </a:rPr>
              <a:t>penafsiran</a:t>
            </a:r>
            <a:r>
              <a:rPr lang="en-US" sz="2400" dirty="0">
                <a:solidFill>
                  <a:schemeClr val="bg1"/>
                </a:solidFill>
              </a:rPr>
              <a:t> yang </a:t>
            </a:r>
            <a:r>
              <a:rPr lang="en-US" sz="2400" dirty="0" err="1">
                <a:solidFill>
                  <a:schemeClr val="bg1"/>
                </a:solidFill>
              </a:rPr>
              <a:t>ada</a:t>
            </a:r>
            <a:r>
              <a:rPr lang="en-US" sz="2400" dirty="0">
                <a:solidFill>
                  <a:schemeClr val="bg1"/>
                </a:solidFill>
              </a:rPr>
              <a:t>, </a:t>
            </a:r>
            <a:r>
              <a:rPr lang="en-US" sz="2400" dirty="0" err="1" smtClean="0">
                <a:solidFill>
                  <a:schemeClr val="bg1"/>
                </a:solidFill>
              </a:rPr>
              <a:t>kaidah</a:t>
            </a:r>
            <a:r>
              <a:rPr lang="en-US" sz="2400" dirty="0" smtClean="0">
                <a:solidFill>
                  <a:schemeClr val="bg1"/>
                </a:solidFill>
              </a:rPr>
              <a:t> ­</a:t>
            </a:r>
            <a:r>
              <a:rPr lang="en-US" sz="2400" dirty="0" err="1">
                <a:solidFill>
                  <a:schemeClr val="bg1"/>
                </a:solidFill>
              </a:rPr>
              <a:t>kaidah</a:t>
            </a:r>
            <a:r>
              <a:rPr lang="en-US" sz="2400" dirty="0">
                <a:solidFill>
                  <a:schemeClr val="bg1"/>
                </a:solidFill>
              </a:rPr>
              <a:t> </a:t>
            </a:r>
            <a:r>
              <a:rPr lang="en-US" sz="2400" i="1" dirty="0" err="1">
                <a:solidFill>
                  <a:schemeClr val="bg1"/>
                </a:solidFill>
              </a:rPr>
              <a:t>ushul</a:t>
            </a:r>
            <a:r>
              <a:rPr lang="en-US" sz="2400" i="1" dirty="0">
                <a:solidFill>
                  <a:schemeClr val="bg1"/>
                </a:solidFill>
              </a:rPr>
              <a:t> </a:t>
            </a:r>
            <a:r>
              <a:rPr lang="en-US" sz="2400" i="1" dirty="0" err="1">
                <a:solidFill>
                  <a:schemeClr val="bg1"/>
                </a:solidFill>
              </a:rPr>
              <a:t>fiqh</a:t>
            </a:r>
            <a:r>
              <a:rPr lang="en-US" sz="2400" dirty="0">
                <a:solidFill>
                  <a:schemeClr val="bg1"/>
                </a:solidFill>
              </a:rPr>
              <a:t>, </a:t>
            </a:r>
            <a:r>
              <a:rPr lang="en-US" sz="2400" dirty="0" err="1">
                <a:solidFill>
                  <a:schemeClr val="bg1"/>
                </a:solidFill>
              </a:rPr>
              <a:t>maupun</a:t>
            </a:r>
            <a:r>
              <a:rPr lang="en-US" sz="2400" dirty="0">
                <a:solidFill>
                  <a:schemeClr val="bg1"/>
                </a:solidFill>
              </a:rPr>
              <a:t> </a:t>
            </a:r>
            <a:r>
              <a:rPr lang="en-US" sz="2400" dirty="0" err="1">
                <a:solidFill>
                  <a:schemeClr val="bg1"/>
                </a:solidFill>
              </a:rPr>
              <a:t>variasi</a:t>
            </a:r>
            <a:r>
              <a:rPr lang="en-US" sz="2400" dirty="0">
                <a:solidFill>
                  <a:schemeClr val="bg1"/>
                </a:solidFill>
              </a:rPr>
              <a:t> </a:t>
            </a:r>
            <a:r>
              <a:rPr lang="en-US" sz="2400" dirty="0" err="1">
                <a:solidFill>
                  <a:schemeClr val="bg1"/>
                </a:solidFill>
              </a:rPr>
              <a:t>pemahaman</a:t>
            </a:r>
            <a:r>
              <a:rPr lang="en-US" sz="2400" dirty="0">
                <a:solidFill>
                  <a:schemeClr val="bg1"/>
                </a:solidFill>
              </a:rPr>
              <a:t> </a:t>
            </a:r>
            <a:r>
              <a:rPr lang="en-US" sz="2400" dirty="0" err="1">
                <a:solidFill>
                  <a:schemeClr val="bg1"/>
                </a:solidFill>
              </a:rPr>
              <a:t>terhadap</a:t>
            </a:r>
            <a:r>
              <a:rPr lang="en-US" sz="2400" dirty="0">
                <a:solidFill>
                  <a:schemeClr val="bg1"/>
                </a:solidFill>
              </a:rPr>
              <a:t> </a:t>
            </a:r>
            <a:r>
              <a:rPr lang="en-US" sz="2400" dirty="0" err="1" smtClean="0">
                <a:solidFill>
                  <a:schemeClr val="bg1"/>
                </a:solidFill>
              </a:rPr>
              <a:t>teks</a:t>
            </a:r>
            <a:r>
              <a:rPr lang="en-US" sz="2400" dirty="0" smtClean="0">
                <a:solidFill>
                  <a:schemeClr val="bg1"/>
                </a:solidFill>
              </a:rPr>
              <a:t> ­</a:t>
            </a:r>
            <a:r>
              <a:rPr lang="en-US" sz="2400" dirty="0" err="1">
                <a:solidFill>
                  <a:schemeClr val="bg1"/>
                </a:solidFill>
              </a:rPr>
              <a:t>teks</a:t>
            </a:r>
            <a:r>
              <a:rPr lang="en-US" sz="2400" dirty="0">
                <a:solidFill>
                  <a:schemeClr val="bg1"/>
                </a:solidFill>
              </a:rPr>
              <a:t> yang </a:t>
            </a:r>
            <a:r>
              <a:rPr lang="en-US" sz="2400" dirty="0" err="1">
                <a:solidFill>
                  <a:schemeClr val="bg1"/>
                </a:solidFill>
              </a:rPr>
              <a:t>ada</a:t>
            </a:r>
            <a:endParaRPr lang="en-US" sz="2400" dirty="0">
              <a:solidFill>
                <a:schemeClr val="bg1"/>
              </a:solidFill>
            </a:endParaRPr>
          </a:p>
        </p:txBody>
      </p:sp>
    </p:spTree>
    <p:extLst>
      <p:ext uri="{BB962C8B-B14F-4D97-AF65-F5344CB8AC3E}">
        <p14:creationId xmlns:p14="http://schemas.microsoft.com/office/powerpoint/2010/main" val="1714661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a:solidFill>
                  <a:schemeClr val="bg1"/>
                </a:solidFill>
                <a:latin typeface="Times New Roman" pitchFamily="18" charset="0"/>
                <a:cs typeface="Times New Roman" pitchFamily="18" charset="0"/>
              </a:rPr>
              <a:t>Di </a:t>
            </a:r>
            <a:r>
              <a:rPr lang="en-US" sz="2100" dirty="0" err="1">
                <a:solidFill>
                  <a:schemeClr val="bg1"/>
                </a:solidFill>
                <a:latin typeface="Times New Roman" pitchFamily="18" charset="0"/>
                <a:cs typeface="Times New Roman" pitchFamily="18" charset="0"/>
              </a:rPr>
              <a:t>tingkat</a:t>
            </a:r>
            <a:r>
              <a:rPr lang="en-US" sz="2100" dirty="0">
                <a:solidFill>
                  <a:schemeClr val="bg1"/>
                </a:solidFill>
                <a:latin typeface="Times New Roman" pitchFamily="18" charset="0"/>
                <a:cs typeface="Times New Roman" pitchFamily="18" charset="0"/>
              </a:rPr>
              <a:t> global, </a:t>
            </a:r>
            <a:r>
              <a:rPr lang="en-US" sz="2100" dirty="0" err="1">
                <a:solidFill>
                  <a:schemeClr val="bg1"/>
                </a:solidFill>
                <a:latin typeface="Times New Roman" pitchFamily="18" charset="0"/>
                <a:cs typeface="Times New Roman" pitchFamily="18" charset="0"/>
              </a:rPr>
              <a:t>radikalisme</a:t>
            </a:r>
            <a:r>
              <a:rPr lang="en-US" sz="2100" dirty="0">
                <a:solidFill>
                  <a:schemeClr val="bg1"/>
                </a:solidFill>
                <a:latin typeface="Times New Roman" pitchFamily="18" charset="0"/>
                <a:cs typeface="Times New Roman" pitchFamily="18" charset="0"/>
              </a:rPr>
              <a:t> (global crisis) </a:t>
            </a:r>
            <a:r>
              <a:rPr lang="en-US" sz="2100" dirty="0" err="1">
                <a:solidFill>
                  <a:schemeClr val="bg1"/>
                </a:solidFill>
                <a:latin typeface="Times New Roman" pitchFamily="18" charset="0"/>
                <a:cs typeface="Times New Roman" pitchFamily="18" charset="0"/>
              </a:rPr>
              <a:t>terkait</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sejarah</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relasi</a:t>
            </a:r>
            <a:r>
              <a:rPr lang="en-US" sz="2100" dirty="0">
                <a:solidFill>
                  <a:schemeClr val="bg1"/>
                </a:solidFill>
                <a:latin typeface="Times New Roman" pitchFamily="18" charset="0"/>
                <a:cs typeface="Times New Roman" pitchFamily="18" charset="0"/>
              </a:rPr>
              <a:t> Barat </a:t>
            </a:r>
            <a:r>
              <a:rPr lang="en-US" sz="2100" dirty="0" err="1">
                <a:solidFill>
                  <a:schemeClr val="bg1"/>
                </a:solidFill>
                <a:latin typeface="Times New Roman" pitchFamily="18" charset="0"/>
                <a:cs typeface="Times New Roman" pitchFamily="18" charset="0"/>
              </a:rPr>
              <a:t>dan</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Dunia</a:t>
            </a:r>
            <a:r>
              <a:rPr lang="en-US" sz="2100" dirty="0">
                <a:solidFill>
                  <a:schemeClr val="bg1"/>
                </a:solidFill>
                <a:latin typeface="Times New Roman" pitchFamily="18" charset="0"/>
                <a:cs typeface="Times New Roman" pitchFamily="18" charset="0"/>
              </a:rPr>
              <a:t> Islam: </a:t>
            </a:r>
            <a:br>
              <a:rPr lang="en-US" sz="2100" dirty="0">
                <a:solidFill>
                  <a:schemeClr val="bg1"/>
                </a:solidFill>
                <a:latin typeface="Times New Roman" pitchFamily="18" charset="0"/>
                <a:cs typeface="Times New Roman" pitchFamily="18" charset="0"/>
              </a:rPr>
            </a:br>
            <a:r>
              <a:rPr lang="en-US" sz="2100" dirty="0">
                <a:solidFill>
                  <a:schemeClr val="bg1"/>
                </a:solidFill>
                <a:latin typeface="Times New Roman" pitchFamily="18" charset="0"/>
                <a:cs typeface="Times New Roman" pitchFamily="18" charset="0"/>
              </a:rPr>
              <a:t>Professor Francis Robinson  </a:t>
            </a:r>
            <a:endParaRPr lang="en-US" sz="2100" dirty="0">
              <a:solidFill>
                <a:schemeClr val="bg1"/>
              </a:solidFill>
            </a:endParaRPr>
          </a:p>
        </p:txBody>
      </p:sp>
      <p:sp>
        <p:nvSpPr>
          <p:cNvPr id="3" name="Content Placeholder 2"/>
          <p:cNvSpPr>
            <a:spLocks noGrp="1"/>
          </p:cNvSpPr>
          <p:nvPr>
            <p:ph idx="1"/>
          </p:nvPr>
        </p:nvSpPr>
        <p:spPr/>
        <p:txBody>
          <a:bodyPr>
            <a:noAutofit/>
          </a:bodyPr>
          <a:lstStyle/>
          <a:p>
            <a:r>
              <a:rPr lang="en-US" sz="3200" dirty="0">
                <a:solidFill>
                  <a:schemeClr val="bg1"/>
                </a:solidFill>
                <a:latin typeface="Times New Roman" pitchFamily="18" charset="0"/>
                <a:cs typeface="Times New Roman" pitchFamily="18" charset="0"/>
              </a:rPr>
              <a:t>To understand the roots of the present global crisis, it is necessary to know about the history of relations between the West and the Muslim peoples of the world. </a:t>
            </a:r>
          </a:p>
          <a:p>
            <a:r>
              <a:rPr lang="en-US" sz="3200" b="1" dirty="0">
                <a:solidFill>
                  <a:schemeClr val="bg1"/>
                </a:solidFill>
                <a:latin typeface="Times New Roman" pitchFamily="18" charset="0"/>
                <a:cs typeface="Times New Roman" pitchFamily="18" charset="0"/>
              </a:rPr>
              <a:t>How the changing balance of power, the memory of the Crusades, and the colonial experience produced resentment and a sense of loss, which led to the emergence of Islamic revivalist or reformist groups with a political agenda in many parts of the Muslim world </a:t>
            </a:r>
            <a:r>
              <a:rPr lang="en-US" sz="3200" dirty="0">
                <a:solidFill>
                  <a:schemeClr val="bg1"/>
                </a:solidFill>
                <a:latin typeface="Times New Roman" pitchFamily="18" charset="0"/>
                <a:cs typeface="Times New Roman" pitchFamily="18" charset="0"/>
              </a:rPr>
              <a:t>(Islam and Global  Dialogue 2005: 5)</a:t>
            </a:r>
          </a:p>
        </p:txBody>
      </p:sp>
    </p:spTree>
    <p:extLst>
      <p:ext uri="{BB962C8B-B14F-4D97-AF65-F5344CB8AC3E}">
        <p14:creationId xmlns:p14="http://schemas.microsoft.com/office/powerpoint/2010/main" val="1313002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FAKTOR PEMICU </a:t>
            </a:r>
            <a:r>
              <a:rPr lang="en-US" b="1" dirty="0">
                <a:solidFill>
                  <a:schemeClr val="bg1"/>
                </a:solidFill>
              </a:rPr>
              <a:t>RADIKALISME /ISLAM GARIS </a:t>
            </a:r>
            <a:r>
              <a:rPr lang="en-US" b="1" dirty="0" smtClean="0">
                <a:solidFill>
                  <a:schemeClr val="bg1"/>
                </a:solidFill>
              </a:rPr>
              <a:t>KERAS</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r>
              <a:rPr lang="en-US" sz="3200" dirty="0" err="1">
                <a:solidFill>
                  <a:schemeClr val="bg1"/>
                </a:solidFill>
              </a:rPr>
              <a:t>Adanya</a:t>
            </a:r>
            <a:r>
              <a:rPr lang="en-US" sz="3200" dirty="0">
                <a:solidFill>
                  <a:schemeClr val="bg1"/>
                </a:solidFill>
              </a:rPr>
              <a:t> </a:t>
            </a:r>
            <a:r>
              <a:rPr lang="en-US" sz="3200" dirty="0" err="1">
                <a:solidFill>
                  <a:schemeClr val="bg1"/>
                </a:solidFill>
              </a:rPr>
              <a:t>kekecewaan</a:t>
            </a:r>
            <a:r>
              <a:rPr lang="en-US" sz="3200" dirty="0">
                <a:solidFill>
                  <a:schemeClr val="bg1"/>
                </a:solidFill>
              </a:rPr>
              <a:t> </a:t>
            </a:r>
            <a:r>
              <a:rPr lang="en-US" sz="3200" dirty="0" err="1">
                <a:solidFill>
                  <a:schemeClr val="bg1"/>
                </a:solidFill>
              </a:rPr>
              <a:t>atau</a:t>
            </a:r>
            <a:r>
              <a:rPr lang="en-US" sz="3200" dirty="0">
                <a:solidFill>
                  <a:schemeClr val="bg1"/>
                </a:solidFill>
              </a:rPr>
              <a:t> </a:t>
            </a:r>
            <a:r>
              <a:rPr lang="en-US" sz="3200" dirty="0" err="1">
                <a:solidFill>
                  <a:schemeClr val="bg1"/>
                </a:solidFill>
              </a:rPr>
              <a:t>perasaan</a:t>
            </a:r>
            <a:r>
              <a:rPr lang="en-US" sz="3200" dirty="0">
                <a:solidFill>
                  <a:schemeClr val="bg1"/>
                </a:solidFill>
              </a:rPr>
              <a:t> </a:t>
            </a:r>
            <a:r>
              <a:rPr lang="en-US" sz="3200" dirty="0" err="1">
                <a:solidFill>
                  <a:schemeClr val="bg1"/>
                </a:solidFill>
              </a:rPr>
              <a:t>tersisih</a:t>
            </a:r>
            <a:r>
              <a:rPr lang="en-US" sz="3200" dirty="0">
                <a:solidFill>
                  <a:schemeClr val="bg1"/>
                </a:solidFill>
              </a:rPr>
              <a:t> (</a:t>
            </a:r>
            <a:r>
              <a:rPr lang="en-US" sz="3200" dirty="0" err="1">
                <a:solidFill>
                  <a:schemeClr val="bg1"/>
                </a:solidFill>
              </a:rPr>
              <a:t>psikologis</a:t>
            </a:r>
            <a:r>
              <a:rPr lang="en-US" sz="3200" dirty="0">
                <a:solidFill>
                  <a:schemeClr val="bg1"/>
                </a:solidFill>
              </a:rPr>
              <a:t>) </a:t>
            </a:r>
          </a:p>
          <a:p>
            <a:r>
              <a:rPr lang="en-US" sz="3200" dirty="0" err="1">
                <a:solidFill>
                  <a:schemeClr val="bg1"/>
                </a:solidFill>
              </a:rPr>
              <a:t>Adanya</a:t>
            </a:r>
            <a:r>
              <a:rPr lang="en-US" sz="3200" dirty="0">
                <a:solidFill>
                  <a:schemeClr val="bg1"/>
                </a:solidFill>
              </a:rPr>
              <a:t> </a:t>
            </a:r>
            <a:r>
              <a:rPr lang="en-US" sz="3200" dirty="0" err="1">
                <a:solidFill>
                  <a:schemeClr val="bg1"/>
                </a:solidFill>
              </a:rPr>
              <a:t>pendangkalan</a:t>
            </a:r>
            <a:r>
              <a:rPr lang="en-US" sz="3200" dirty="0">
                <a:solidFill>
                  <a:schemeClr val="bg1"/>
                </a:solidFill>
              </a:rPr>
              <a:t> agama (</a:t>
            </a:r>
            <a:r>
              <a:rPr lang="en-US" sz="3200" dirty="0" err="1">
                <a:solidFill>
                  <a:schemeClr val="bg1"/>
                </a:solidFill>
              </a:rPr>
              <a:t>teologis</a:t>
            </a:r>
            <a:r>
              <a:rPr lang="en-US" sz="3200" dirty="0">
                <a:solidFill>
                  <a:schemeClr val="bg1"/>
                </a:solidFill>
              </a:rPr>
              <a:t>)</a:t>
            </a:r>
          </a:p>
          <a:p>
            <a:r>
              <a:rPr lang="en-US" sz="3200" dirty="0" err="1">
                <a:solidFill>
                  <a:schemeClr val="bg1"/>
                </a:solidFill>
              </a:rPr>
              <a:t>Adanya</a:t>
            </a:r>
            <a:r>
              <a:rPr lang="en-US" sz="3200" dirty="0">
                <a:solidFill>
                  <a:schemeClr val="bg1"/>
                </a:solidFill>
              </a:rPr>
              <a:t> </a:t>
            </a:r>
            <a:r>
              <a:rPr lang="en-US" sz="3200" dirty="0" err="1">
                <a:solidFill>
                  <a:schemeClr val="bg1"/>
                </a:solidFill>
              </a:rPr>
              <a:t>ketidakadilan</a:t>
            </a:r>
            <a:r>
              <a:rPr lang="en-US" sz="3200" dirty="0">
                <a:solidFill>
                  <a:schemeClr val="bg1"/>
                </a:solidFill>
              </a:rPr>
              <a:t>/</a:t>
            </a:r>
            <a:r>
              <a:rPr lang="en-US" sz="3200" dirty="0" err="1">
                <a:solidFill>
                  <a:schemeClr val="bg1"/>
                </a:solidFill>
              </a:rPr>
              <a:t>ketidak</a:t>
            </a:r>
            <a:r>
              <a:rPr lang="en-US" sz="3200" dirty="0">
                <a:solidFill>
                  <a:schemeClr val="bg1"/>
                </a:solidFill>
              </a:rPr>
              <a:t> </a:t>
            </a:r>
            <a:r>
              <a:rPr lang="en-US" sz="3200" dirty="0" err="1">
                <a:solidFill>
                  <a:schemeClr val="bg1"/>
                </a:solidFill>
              </a:rPr>
              <a:t>seimbangan</a:t>
            </a:r>
            <a:r>
              <a:rPr lang="en-US" sz="3200" dirty="0">
                <a:solidFill>
                  <a:schemeClr val="bg1"/>
                </a:solidFill>
              </a:rPr>
              <a:t> global ( </a:t>
            </a:r>
            <a:r>
              <a:rPr lang="en-US" sz="3200" dirty="0" err="1">
                <a:solidFill>
                  <a:schemeClr val="bg1"/>
                </a:solidFill>
              </a:rPr>
              <a:t>ideologis</a:t>
            </a:r>
            <a:r>
              <a:rPr lang="en-US" sz="3200" dirty="0">
                <a:solidFill>
                  <a:schemeClr val="bg1"/>
                </a:solidFill>
              </a:rPr>
              <a:t>, </a:t>
            </a:r>
            <a:r>
              <a:rPr lang="en-US" sz="3200" dirty="0" err="1">
                <a:solidFill>
                  <a:schemeClr val="bg1"/>
                </a:solidFill>
              </a:rPr>
              <a:t>sosial</a:t>
            </a:r>
            <a:r>
              <a:rPr lang="en-US" sz="3200" dirty="0">
                <a:solidFill>
                  <a:schemeClr val="bg1"/>
                </a:solidFill>
              </a:rPr>
              <a:t> </a:t>
            </a:r>
            <a:r>
              <a:rPr lang="en-US" sz="3200" dirty="0" err="1">
                <a:solidFill>
                  <a:schemeClr val="bg1"/>
                </a:solidFill>
              </a:rPr>
              <a:t>politik</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ekonomi</a:t>
            </a:r>
            <a:r>
              <a:rPr lang="en-US" sz="3200" dirty="0">
                <a:solidFill>
                  <a:schemeClr val="bg1"/>
                </a:solidFill>
              </a:rPr>
              <a:t>)</a:t>
            </a:r>
          </a:p>
          <a:p>
            <a:r>
              <a:rPr lang="en-US" sz="3200" dirty="0" err="1">
                <a:solidFill>
                  <a:schemeClr val="bg1"/>
                </a:solidFill>
              </a:rPr>
              <a:t>Historis</a:t>
            </a:r>
            <a:r>
              <a:rPr lang="en-US" sz="3200" dirty="0">
                <a:solidFill>
                  <a:schemeClr val="bg1"/>
                </a:solidFill>
              </a:rPr>
              <a:t> ( </a:t>
            </a:r>
            <a:r>
              <a:rPr lang="en-US" sz="3200" dirty="0" err="1">
                <a:solidFill>
                  <a:schemeClr val="bg1"/>
                </a:solidFill>
              </a:rPr>
              <a:t>konflik</a:t>
            </a:r>
            <a:r>
              <a:rPr lang="en-US" sz="3200" dirty="0">
                <a:solidFill>
                  <a:schemeClr val="bg1"/>
                </a:solidFill>
              </a:rPr>
              <a:t> </a:t>
            </a:r>
            <a:r>
              <a:rPr lang="en-US" sz="3200" dirty="0" err="1">
                <a:solidFill>
                  <a:schemeClr val="bg1"/>
                </a:solidFill>
              </a:rPr>
              <a:t>politik</a:t>
            </a:r>
            <a:r>
              <a:rPr lang="en-US" sz="3200" dirty="0">
                <a:solidFill>
                  <a:schemeClr val="bg1"/>
                </a:solidFill>
              </a:rPr>
              <a:t> di masa </a:t>
            </a:r>
            <a:r>
              <a:rPr lang="en-US" sz="3200" dirty="0" err="1">
                <a:solidFill>
                  <a:schemeClr val="bg1"/>
                </a:solidFill>
              </a:rPr>
              <a:t>lalu</a:t>
            </a:r>
            <a:r>
              <a:rPr lang="en-US" sz="3200" dirty="0">
                <a:solidFill>
                  <a:schemeClr val="bg1"/>
                </a:solidFill>
              </a:rPr>
              <a:t>)</a:t>
            </a:r>
          </a:p>
          <a:p>
            <a:endParaRPr lang="en-US" sz="2100" dirty="0"/>
          </a:p>
          <a:p>
            <a:endParaRPr lang="en-US" dirty="0" smtClean="0">
              <a:solidFill>
                <a:schemeClr val="bg1"/>
              </a:solidFill>
            </a:endParaRPr>
          </a:p>
          <a:p>
            <a:endParaRPr lang="en-US" dirty="0"/>
          </a:p>
        </p:txBody>
      </p:sp>
    </p:spTree>
    <p:extLst>
      <p:ext uri="{BB962C8B-B14F-4D97-AF65-F5344CB8AC3E}">
        <p14:creationId xmlns:p14="http://schemas.microsoft.com/office/powerpoint/2010/main" val="322891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Tahapan</a:t>
            </a:r>
            <a:r>
              <a:rPr lang="en-US" dirty="0" smtClean="0">
                <a:solidFill>
                  <a:schemeClr val="bg1"/>
                </a:solidFill>
              </a:rPr>
              <a:t> </a:t>
            </a:r>
            <a:r>
              <a:rPr lang="en-US" dirty="0" err="1" smtClean="0">
                <a:solidFill>
                  <a:schemeClr val="bg1"/>
                </a:solidFill>
              </a:rPr>
              <a:t>menjadi</a:t>
            </a:r>
            <a:r>
              <a:rPr lang="en-US" dirty="0" smtClean="0">
                <a:solidFill>
                  <a:schemeClr val="bg1"/>
                </a:solidFill>
              </a:rPr>
              <a:t> </a:t>
            </a:r>
            <a:r>
              <a:rPr lang="en-US" dirty="0" err="1" smtClean="0">
                <a:solidFill>
                  <a:schemeClr val="bg1"/>
                </a:solidFill>
              </a:rPr>
              <a:t>radikal</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3600" dirty="0" err="1">
                <a:solidFill>
                  <a:schemeClr val="bg1"/>
                </a:solidFill>
              </a:rPr>
              <a:t>Fathali</a:t>
            </a:r>
            <a:r>
              <a:rPr lang="en-US" sz="3600" dirty="0">
                <a:solidFill>
                  <a:schemeClr val="bg1"/>
                </a:solidFill>
              </a:rPr>
              <a:t> </a:t>
            </a:r>
            <a:r>
              <a:rPr lang="en-US" sz="3600" dirty="0" err="1">
                <a:solidFill>
                  <a:schemeClr val="bg1"/>
                </a:solidFill>
              </a:rPr>
              <a:t>Moghaddam</a:t>
            </a:r>
            <a:r>
              <a:rPr lang="en-US" sz="3600" dirty="0">
                <a:solidFill>
                  <a:schemeClr val="bg1"/>
                </a:solidFill>
              </a:rPr>
              <a:t>: (2005)</a:t>
            </a:r>
            <a:r>
              <a:rPr lang="en-GB" sz="3600" dirty="0">
                <a:solidFill>
                  <a:schemeClr val="bg1"/>
                </a:solidFill>
              </a:rPr>
              <a:t>“The Staircase to Terrorism A Psychological Exploration,”</a:t>
            </a:r>
            <a:r>
              <a:rPr lang="en-US" sz="3600" dirty="0">
                <a:solidFill>
                  <a:schemeClr val="bg1"/>
                </a:solidFill>
              </a:rPr>
              <a:t>  </a:t>
            </a:r>
          </a:p>
          <a:p>
            <a:r>
              <a:rPr lang="en-US" sz="3600" dirty="0" err="1">
                <a:solidFill>
                  <a:schemeClr val="bg1"/>
                </a:solidFill>
              </a:rPr>
              <a:t>Moh</a:t>
            </a:r>
            <a:r>
              <a:rPr lang="en-US" sz="3600" dirty="0">
                <a:solidFill>
                  <a:schemeClr val="bg1"/>
                </a:solidFill>
              </a:rPr>
              <a:t> </a:t>
            </a:r>
            <a:r>
              <a:rPr lang="en-US" sz="3600" dirty="0" err="1">
                <a:solidFill>
                  <a:schemeClr val="bg1"/>
                </a:solidFill>
              </a:rPr>
              <a:t>Yasir</a:t>
            </a:r>
            <a:r>
              <a:rPr lang="en-US" sz="3600" dirty="0">
                <a:solidFill>
                  <a:schemeClr val="bg1"/>
                </a:solidFill>
              </a:rPr>
              <a:t> </a:t>
            </a:r>
            <a:r>
              <a:rPr lang="en-US" sz="3600" dirty="0" err="1">
                <a:solidFill>
                  <a:schemeClr val="bg1"/>
                </a:solidFill>
              </a:rPr>
              <a:t>Alimi</a:t>
            </a:r>
            <a:r>
              <a:rPr lang="en-US" sz="3600" dirty="0">
                <a:solidFill>
                  <a:schemeClr val="bg1"/>
                </a:solidFill>
              </a:rPr>
              <a:t> (2011)  :</a:t>
            </a:r>
            <a:r>
              <a:rPr lang="en-GB" sz="3600" dirty="0">
                <a:solidFill>
                  <a:schemeClr val="bg1"/>
                </a:solidFill>
              </a:rPr>
              <a:t>“Staircase of terrorism and </a:t>
            </a:r>
            <a:r>
              <a:rPr lang="en-GB" sz="3600" dirty="0" err="1">
                <a:solidFill>
                  <a:schemeClr val="bg1"/>
                </a:solidFill>
              </a:rPr>
              <a:t>deradicalization</a:t>
            </a:r>
            <a:r>
              <a:rPr lang="en-GB" sz="3600" dirty="0">
                <a:solidFill>
                  <a:schemeClr val="bg1"/>
                </a:solidFill>
              </a:rPr>
              <a:t> strategies,”</a:t>
            </a:r>
            <a:r>
              <a:rPr lang="en-US" sz="3600" dirty="0">
                <a:solidFill>
                  <a:schemeClr val="bg1"/>
                </a:solidFill>
              </a:rPr>
              <a:t> </a:t>
            </a:r>
          </a:p>
          <a:p>
            <a:r>
              <a:rPr lang="en-US" sz="3600" dirty="0" err="1">
                <a:solidFill>
                  <a:schemeClr val="bg1"/>
                </a:solidFill>
              </a:rPr>
              <a:t>Tawfiq</a:t>
            </a:r>
            <a:r>
              <a:rPr lang="en-US" sz="3600" dirty="0">
                <a:solidFill>
                  <a:schemeClr val="bg1"/>
                </a:solidFill>
              </a:rPr>
              <a:t> Hamid. (2007) : </a:t>
            </a:r>
            <a:r>
              <a:rPr lang="en-GB" sz="3600" dirty="0">
                <a:solidFill>
                  <a:schemeClr val="bg1"/>
                </a:solidFill>
              </a:rPr>
              <a:t>“The Development of a Jihadist’s Mind,”</a:t>
            </a:r>
            <a:r>
              <a:rPr lang="en-US" sz="3600" dirty="0">
                <a:solidFill>
                  <a:schemeClr val="bg1"/>
                </a:solidFill>
              </a:rPr>
              <a:t> </a:t>
            </a:r>
          </a:p>
        </p:txBody>
      </p:sp>
    </p:spTree>
    <p:extLst>
      <p:ext uri="{BB962C8B-B14F-4D97-AF65-F5344CB8AC3E}">
        <p14:creationId xmlns:p14="http://schemas.microsoft.com/office/powerpoint/2010/main" val="1437055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TAHAPAN TEOLOGIS </a:t>
            </a:r>
            <a:br>
              <a:rPr lang="en-US" dirty="0">
                <a:solidFill>
                  <a:schemeClr val="bg1"/>
                </a:solidFill>
              </a:rPr>
            </a:br>
            <a:r>
              <a:rPr lang="en-US" dirty="0" err="1" smtClean="0">
                <a:solidFill>
                  <a:schemeClr val="bg1"/>
                </a:solidFill>
              </a:rPr>
              <a:t>Menjadi</a:t>
            </a:r>
            <a:r>
              <a:rPr lang="en-US" dirty="0" smtClean="0">
                <a:solidFill>
                  <a:schemeClr val="bg1"/>
                </a:solidFill>
              </a:rPr>
              <a:t> </a:t>
            </a:r>
            <a:r>
              <a:rPr lang="en-US" dirty="0" err="1" smtClean="0">
                <a:solidFill>
                  <a:schemeClr val="bg1"/>
                </a:solidFill>
              </a:rPr>
              <a:t>Radikal</a:t>
            </a:r>
            <a:r>
              <a:rPr lang="en-US" dirty="0" smtClean="0">
                <a:solidFill>
                  <a:schemeClr val="bg1"/>
                </a:solidFill>
              </a:rPr>
              <a:t> </a:t>
            </a:r>
            <a:endParaRPr lang="en-US" dirty="0">
              <a:solidFill>
                <a:schemeClr val="bg1"/>
              </a:solidFill>
            </a:endParaRPr>
          </a:p>
        </p:txBody>
      </p:sp>
      <p:sp>
        <p:nvSpPr>
          <p:cNvPr id="25" name="Content Placeholder 24"/>
          <p:cNvSpPr>
            <a:spLocks noGrp="1"/>
          </p:cNvSpPr>
          <p:nvPr>
            <p:ph idx="1"/>
          </p:nvPr>
        </p:nvSpPr>
        <p:spPr/>
        <p:txBody>
          <a:bodyPr>
            <a:normAutofit lnSpcReduction="10000"/>
          </a:bodyPr>
          <a:lstStyle/>
          <a:p>
            <a:pPr marL="0" indent="0">
              <a:buNone/>
            </a:pPr>
            <a:endParaRPr lang="en-US" dirty="0"/>
          </a:p>
          <a:p>
            <a:pPr lvl="0"/>
            <a:r>
              <a:rPr lang="en-US" dirty="0" err="1">
                <a:solidFill>
                  <a:schemeClr val="bg1"/>
                </a:solidFill>
              </a:rPr>
              <a:t>Memahami</a:t>
            </a:r>
            <a:r>
              <a:rPr lang="en-US" dirty="0">
                <a:solidFill>
                  <a:schemeClr val="bg1"/>
                </a:solidFill>
              </a:rPr>
              <a:t> </a:t>
            </a:r>
            <a:r>
              <a:rPr lang="en-US" dirty="0" err="1">
                <a:solidFill>
                  <a:schemeClr val="bg1"/>
                </a:solidFill>
              </a:rPr>
              <a:t>kitab</a:t>
            </a:r>
            <a:r>
              <a:rPr lang="en-US" dirty="0">
                <a:solidFill>
                  <a:schemeClr val="bg1"/>
                </a:solidFill>
              </a:rPr>
              <a:t> </a:t>
            </a:r>
            <a:r>
              <a:rPr lang="en-US" dirty="0" err="1">
                <a:solidFill>
                  <a:schemeClr val="bg1"/>
                </a:solidFill>
              </a:rPr>
              <a:t>suci</a:t>
            </a:r>
            <a:r>
              <a:rPr lang="en-US" dirty="0">
                <a:solidFill>
                  <a:schemeClr val="bg1"/>
                </a:solidFill>
              </a:rPr>
              <a:t> </a:t>
            </a:r>
            <a:r>
              <a:rPr lang="en-US" dirty="0" err="1">
                <a:solidFill>
                  <a:schemeClr val="bg1"/>
                </a:solidFill>
              </a:rPr>
              <a:t>dilihat</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bunyi</a:t>
            </a:r>
            <a:r>
              <a:rPr lang="en-US" dirty="0">
                <a:solidFill>
                  <a:schemeClr val="bg1"/>
                </a:solidFill>
              </a:rPr>
              <a:t> </a:t>
            </a:r>
            <a:r>
              <a:rPr lang="en-US" dirty="0" err="1" smtClean="0">
                <a:solidFill>
                  <a:schemeClr val="bg1"/>
                </a:solidFill>
              </a:rPr>
              <a:t>tektualnya</a:t>
            </a:r>
            <a:r>
              <a:rPr lang="en-US" dirty="0" smtClean="0">
                <a:solidFill>
                  <a:schemeClr val="bg1"/>
                </a:solidFill>
              </a:rPr>
              <a:t> </a:t>
            </a:r>
            <a:r>
              <a:rPr lang="en-US" dirty="0" err="1" smtClean="0">
                <a:solidFill>
                  <a:schemeClr val="bg1"/>
                </a:solidFill>
              </a:rPr>
              <a:t>semata-mata</a:t>
            </a:r>
            <a:endParaRPr lang="en-US" dirty="0">
              <a:solidFill>
                <a:schemeClr val="bg1"/>
              </a:solidFill>
            </a:endParaRPr>
          </a:p>
          <a:p>
            <a:pPr lvl="0"/>
            <a:r>
              <a:rPr lang="en-US" dirty="0" err="1">
                <a:solidFill>
                  <a:schemeClr val="bg1"/>
                </a:solidFill>
              </a:rPr>
              <a:t>Menggunakan</a:t>
            </a:r>
            <a:r>
              <a:rPr lang="en-US" dirty="0">
                <a:solidFill>
                  <a:schemeClr val="bg1"/>
                </a:solidFill>
              </a:rPr>
              <a:t> </a:t>
            </a:r>
            <a:r>
              <a:rPr lang="en-US" dirty="0" err="1">
                <a:solidFill>
                  <a:schemeClr val="bg1"/>
                </a:solidFill>
              </a:rPr>
              <a:t>metode</a:t>
            </a:r>
            <a:r>
              <a:rPr lang="en-US" dirty="0">
                <a:solidFill>
                  <a:schemeClr val="bg1"/>
                </a:solidFill>
              </a:rPr>
              <a:t> </a:t>
            </a:r>
            <a:r>
              <a:rPr lang="en-US" dirty="0" err="1">
                <a:solidFill>
                  <a:schemeClr val="bg1"/>
                </a:solidFill>
              </a:rPr>
              <a:t>nasakh</a:t>
            </a:r>
            <a:r>
              <a:rPr lang="en-US" dirty="0">
                <a:solidFill>
                  <a:schemeClr val="bg1"/>
                </a:solidFill>
              </a:rPr>
              <a:t> </a:t>
            </a:r>
            <a:r>
              <a:rPr lang="en-US" dirty="0" err="1">
                <a:solidFill>
                  <a:schemeClr val="bg1"/>
                </a:solidFill>
              </a:rPr>
              <a:t>mansukh</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menghadapi</a:t>
            </a:r>
            <a:r>
              <a:rPr lang="en-US" dirty="0">
                <a:solidFill>
                  <a:schemeClr val="bg1"/>
                </a:solidFill>
              </a:rPr>
              <a:t> </a:t>
            </a:r>
            <a:r>
              <a:rPr lang="en-US" dirty="0" err="1">
                <a:solidFill>
                  <a:schemeClr val="bg1"/>
                </a:solidFill>
              </a:rPr>
              <a:t>ayat-ayat</a:t>
            </a:r>
            <a:r>
              <a:rPr lang="en-US" dirty="0">
                <a:solidFill>
                  <a:schemeClr val="bg1"/>
                </a:solidFill>
              </a:rPr>
              <a:t> “</a:t>
            </a:r>
            <a:r>
              <a:rPr lang="en-US" dirty="0" err="1">
                <a:solidFill>
                  <a:schemeClr val="bg1"/>
                </a:solidFill>
              </a:rPr>
              <a:t>kontradiktif</a:t>
            </a:r>
            <a:r>
              <a:rPr lang="en-US" dirty="0" smtClean="0">
                <a:solidFill>
                  <a:schemeClr val="bg1"/>
                </a:solidFill>
              </a:rPr>
              <a:t>” </a:t>
            </a:r>
            <a:r>
              <a:rPr lang="en-US" dirty="0" err="1" smtClean="0">
                <a:solidFill>
                  <a:schemeClr val="bg1"/>
                </a:solidFill>
              </a:rPr>
              <a:t>terutama</a:t>
            </a:r>
            <a:r>
              <a:rPr lang="en-US" dirty="0" smtClean="0">
                <a:solidFill>
                  <a:schemeClr val="bg1"/>
                </a:solidFill>
              </a:rPr>
              <a:t> </a:t>
            </a:r>
            <a:r>
              <a:rPr lang="en-US" dirty="0" err="1" smtClean="0">
                <a:solidFill>
                  <a:schemeClr val="bg1"/>
                </a:solidFill>
              </a:rPr>
              <a:t>ayat-ayat</a:t>
            </a:r>
            <a:r>
              <a:rPr lang="en-US" dirty="0" smtClean="0">
                <a:solidFill>
                  <a:schemeClr val="bg1"/>
                </a:solidFill>
              </a:rPr>
              <a:t> </a:t>
            </a:r>
            <a:r>
              <a:rPr lang="en-US" dirty="0" err="1" smtClean="0">
                <a:solidFill>
                  <a:schemeClr val="bg1"/>
                </a:solidFill>
              </a:rPr>
              <a:t>mengandung</a:t>
            </a:r>
            <a:r>
              <a:rPr lang="en-US" dirty="0" smtClean="0">
                <a:solidFill>
                  <a:schemeClr val="bg1"/>
                </a:solidFill>
              </a:rPr>
              <a:t> </a:t>
            </a:r>
            <a:r>
              <a:rPr lang="en-US" dirty="0" err="1" smtClean="0">
                <a:solidFill>
                  <a:schemeClr val="bg1"/>
                </a:solidFill>
              </a:rPr>
              <a:t>nilai</a:t>
            </a:r>
            <a:r>
              <a:rPr lang="en-US" dirty="0" smtClean="0">
                <a:solidFill>
                  <a:schemeClr val="bg1"/>
                </a:solidFill>
              </a:rPr>
              <a:t> universal.</a:t>
            </a:r>
            <a:endParaRPr lang="en-US" dirty="0">
              <a:solidFill>
                <a:schemeClr val="bg1"/>
              </a:solidFill>
            </a:endParaRPr>
          </a:p>
          <a:p>
            <a:pPr lvl="0"/>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mau</a:t>
            </a:r>
            <a:r>
              <a:rPr lang="en-US" dirty="0">
                <a:solidFill>
                  <a:schemeClr val="bg1"/>
                </a:solidFill>
              </a:rPr>
              <a:t> </a:t>
            </a:r>
            <a:r>
              <a:rPr lang="en-US" dirty="0" err="1">
                <a:solidFill>
                  <a:schemeClr val="bg1"/>
                </a:solidFill>
              </a:rPr>
              <a:t>berusaha</a:t>
            </a:r>
            <a:r>
              <a:rPr lang="en-US" dirty="0">
                <a:solidFill>
                  <a:schemeClr val="bg1"/>
                </a:solidFill>
              </a:rPr>
              <a:t> </a:t>
            </a:r>
            <a:r>
              <a:rPr lang="en-US" dirty="0" err="1">
                <a:solidFill>
                  <a:schemeClr val="bg1"/>
                </a:solidFill>
              </a:rPr>
              <a:t>menangkap</a:t>
            </a:r>
            <a:r>
              <a:rPr lang="en-US" dirty="0">
                <a:solidFill>
                  <a:schemeClr val="bg1"/>
                </a:solidFill>
              </a:rPr>
              <a:t> spirit universal (</a:t>
            </a:r>
            <a:r>
              <a:rPr lang="en-US" i="1" dirty="0" err="1">
                <a:solidFill>
                  <a:schemeClr val="bg1"/>
                </a:solidFill>
              </a:rPr>
              <a:t>rahmatan</a:t>
            </a:r>
            <a:r>
              <a:rPr lang="en-US" i="1" dirty="0">
                <a:solidFill>
                  <a:schemeClr val="bg1"/>
                </a:solidFill>
              </a:rPr>
              <a:t> </a:t>
            </a:r>
            <a:r>
              <a:rPr lang="en-US" i="1" dirty="0" err="1">
                <a:solidFill>
                  <a:schemeClr val="bg1"/>
                </a:solidFill>
              </a:rPr>
              <a:t>lil</a:t>
            </a:r>
            <a:r>
              <a:rPr lang="en-US" i="1" dirty="0">
                <a:solidFill>
                  <a:schemeClr val="bg1"/>
                </a:solidFill>
              </a:rPr>
              <a:t> </a:t>
            </a:r>
            <a:r>
              <a:rPr lang="en-US" i="1" dirty="0" err="1">
                <a:solidFill>
                  <a:schemeClr val="bg1"/>
                </a:solidFill>
              </a:rPr>
              <a:t>alamin</a:t>
            </a:r>
            <a:r>
              <a:rPr lang="en-US" dirty="0">
                <a:solidFill>
                  <a:schemeClr val="bg1"/>
                </a:solidFill>
              </a:rPr>
              <a:t>)yang </a:t>
            </a:r>
            <a:r>
              <a:rPr lang="en-US" dirty="0" err="1">
                <a:solidFill>
                  <a:schemeClr val="bg1"/>
                </a:solidFill>
              </a:rPr>
              <a:t>terdapat</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kitab</a:t>
            </a:r>
            <a:r>
              <a:rPr lang="en-US" dirty="0">
                <a:solidFill>
                  <a:schemeClr val="bg1"/>
                </a:solidFill>
              </a:rPr>
              <a:t> </a:t>
            </a:r>
            <a:r>
              <a:rPr lang="en-US" dirty="0" err="1">
                <a:solidFill>
                  <a:schemeClr val="bg1"/>
                </a:solidFill>
              </a:rPr>
              <a:t>suci</a:t>
            </a:r>
            <a:endParaRPr lang="en-US" dirty="0">
              <a:solidFill>
                <a:schemeClr val="bg1"/>
              </a:solidFill>
            </a:endParaRPr>
          </a:p>
          <a:p>
            <a:pPr lvl="0"/>
            <a:r>
              <a:rPr lang="en-US" dirty="0" err="1">
                <a:solidFill>
                  <a:schemeClr val="bg1"/>
                </a:solidFill>
              </a:rPr>
              <a:t>Menempatkan</a:t>
            </a:r>
            <a:r>
              <a:rPr lang="en-US" dirty="0">
                <a:solidFill>
                  <a:schemeClr val="bg1"/>
                </a:solidFill>
              </a:rPr>
              <a:t> </a:t>
            </a:r>
            <a:r>
              <a:rPr lang="en-US" dirty="0" err="1">
                <a:solidFill>
                  <a:schemeClr val="bg1"/>
                </a:solidFill>
              </a:rPr>
              <a:t>manusia</a:t>
            </a:r>
            <a:r>
              <a:rPr lang="en-US" dirty="0">
                <a:solidFill>
                  <a:schemeClr val="bg1"/>
                </a:solidFill>
              </a:rPr>
              <a:t> non Muslim </a:t>
            </a:r>
            <a:r>
              <a:rPr lang="en-US" dirty="0" err="1">
                <a:solidFill>
                  <a:schemeClr val="bg1"/>
                </a:solidFill>
              </a:rPr>
              <a:t>atau</a:t>
            </a:r>
            <a:r>
              <a:rPr lang="en-US" dirty="0">
                <a:solidFill>
                  <a:schemeClr val="bg1"/>
                </a:solidFill>
              </a:rPr>
              <a:t> Muslim yang </a:t>
            </a:r>
            <a:r>
              <a:rPr lang="en-US" dirty="0" err="1">
                <a:solidFill>
                  <a:schemeClr val="bg1"/>
                </a:solidFill>
              </a:rPr>
              <a:t>tidak</a:t>
            </a:r>
            <a:r>
              <a:rPr lang="en-US" dirty="0">
                <a:solidFill>
                  <a:schemeClr val="bg1"/>
                </a:solidFill>
              </a:rPr>
              <a:t> </a:t>
            </a:r>
            <a:r>
              <a:rPr lang="en-US" dirty="0" err="1">
                <a:solidFill>
                  <a:schemeClr val="bg1"/>
                </a:solidFill>
              </a:rPr>
              <a:t>sejalan</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pendapatnya</a:t>
            </a:r>
            <a:r>
              <a:rPr lang="en-US" dirty="0">
                <a:solidFill>
                  <a:schemeClr val="bg1"/>
                </a:solidFill>
              </a:rPr>
              <a:t> </a:t>
            </a:r>
            <a:r>
              <a:rPr lang="en-US" dirty="0" err="1">
                <a:solidFill>
                  <a:schemeClr val="bg1"/>
                </a:solidFill>
              </a:rPr>
              <a:t>sebagai</a:t>
            </a:r>
            <a:r>
              <a:rPr lang="en-US" dirty="0">
                <a:solidFill>
                  <a:schemeClr val="bg1"/>
                </a:solidFill>
              </a:rPr>
              <a:t> sub human (</a:t>
            </a:r>
            <a:r>
              <a:rPr lang="en-US" dirty="0" err="1">
                <a:solidFill>
                  <a:schemeClr val="bg1"/>
                </a:solidFill>
              </a:rPr>
              <a:t>setengah</a:t>
            </a:r>
            <a:r>
              <a:rPr lang="en-US" dirty="0">
                <a:solidFill>
                  <a:schemeClr val="bg1"/>
                </a:solidFill>
              </a:rPr>
              <a:t> </a:t>
            </a:r>
            <a:r>
              <a:rPr lang="en-US" dirty="0" err="1">
                <a:solidFill>
                  <a:schemeClr val="bg1"/>
                </a:solidFill>
              </a:rPr>
              <a:t>manusia</a:t>
            </a:r>
            <a:r>
              <a:rPr lang="en-US" dirty="0">
                <a:solidFill>
                  <a:schemeClr val="bg1"/>
                </a:solidFill>
              </a:rPr>
              <a:t>) yang </a:t>
            </a:r>
            <a:r>
              <a:rPr lang="en-US" dirty="0" err="1">
                <a:solidFill>
                  <a:schemeClr val="bg1"/>
                </a:solidFill>
              </a:rPr>
              <a:t>tidak</a:t>
            </a:r>
            <a:r>
              <a:rPr lang="en-US" dirty="0">
                <a:solidFill>
                  <a:schemeClr val="bg1"/>
                </a:solidFill>
              </a:rPr>
              <a:t> </a:t>
            </a:r>
            <a:r>
              <a:rPr lang="en-US" dirty="0" err="1">
                <a:solidFill>
                  <a:schemeClr val="bg1"/>
                </a:solidFill>
              </a:rPr>
              <a:t>perlu</a:t>
            </a:r>
            <a:r>
              <a:rPr lang="en-US" dirty="0">
                <a:solidFill>
                  <a:schemeClr val="bg1"/>
                </a:solidFill>
              </a:rPr>
              <a:t> </a:t>
            </a:r>
            <a:r>
              <a:rPr lang="en-US" dirty="0" err="1">
                <a:solidFill>
                  <a:schemeClr val="bg1"/>
                </a:solidFill>
              </a:rPr>
              <a:t>dilindungi</a:t>
            </a:r>
            <a:r>
              <a:rPr lang="en-US" dirty="0">
                <a:solidFill>
                  <a:schemeClr val="bg1"/>
                </a:solidFill>
              </a:rPr>
              <a:t> </a:t>
            </a:r>
            <a:r>
              <a:rPr lang="en-US" dirty="0" err="1">
                <a:solidFill>
                  <a:schemeClr val="bg1"/>
                </a:solidFill>
              </a:rPr>
              <a:t>darah</a:t>
            </a:r>
            <a:r>
              <a:rPr lang="en-US" dirty="0">
                <a:solidFill>
                  <a:schemeClr val="bg1"/>
                </a:solidFill>
              </a:rPr>
              <a:t> , </a:t>
            </a:r>
            <a:r>
              <a:rPr lang="en-US" dirty="0" err="1">
                <a:solidFill>
                  <a:schemeClr val="bg1"/>
                </a:solidFill>
              </a:rPr>
              <a:t>kehormatannya</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hak</a:t>
            </a:r>
            <a:r>
              <a:rPr lang="en-US" dirty="0">
                <a:solidFill>
                  <a:schemeClr val="bg1"/>
                </a:solidFill>
              </a:rPr>
              <a:t> </a:t>
            </a:r>
            <a:r>
              <a:rPr lang="en-US" dirty="0" err="1">
                <a:solidFill>
                  <a:schemeClr val="bg1"/>
                </a:solidFill>
              </a:rPr>
              <a:t>asasinya</a:t>
            </a:r>
            <a:r>
              <a:rPr lang="en-US" dirty="0">
                <a:solidFill>
                  <a:schemeClr val="bg1"/>
                </a:solidFill>
              </a:rPr>
              <a:t>.</a:t>
            </a:r>
          </a:p>
          <a:p>
            <a:pPr lvl="0"/>
            <a:r>
              <a:rPr lang="en-US" dirty="0" err="1">
                <a:solidFill>
                  <a:schemeClr val="bg1"/>
                </a:solidFill>
              </a:rPr>
              <a:t>Memilih</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menggunakan</a:t>
            </a:r>
            <a:r>
              <a:rPr lang="en-US" dirty="0">
                <a:solidFill>
                  <a:schemeClr val="bg1"/>
                </a:solidFill>
              </a:rPr>
              <a:t> </a:t>
            </a:r>
            <a:r>
              <a:rPr lang="en-US" dirty="0" err="1">
                <a:solidFill>
                  <a:schemeClr val="bg1"/>
                </a:solidFill>
              </a:rPr>
              <a:t>ayat</a:t>
            </a:r>
            <a:r>
              <a:rPr lang="en-US" dirty="0">
                <a:solidFill>
                  <a:schemeClr val="bg1"/>
                </a:solidFill>
              </a:rPr>
              <a:t> –</a:t>
            </a:r>
            <a:r>
              <a:rPr lang="en-US" dirty="0" err="1">
                <a:solidFill>
                  <a:schemeClr val="bg1"/>
                </a:solidFill>
              </a:rPr>
              <a:t>ayat</a:t>
            </a:r>
            <a:r>
              <a:rPr lang="en-US" dirty="0">
                <a:solidFill>
                  <a:schemeClr val="bg1"/>
                </a:solidFill>
              </a:rPr>
              <a:t> </a:t>
            </a:r>
            <a:r>
              <a:rPr lang="en-US" dirty="0" err="1">
                <a:solidFill>
                  <a:schemeClr val="bg1"/>
                </a:solidFill>
              </a:rPr>
              <a:t>kebencian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kekerasan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melegitimasi</a:t>
            </a:r>
            <a:r>
              <a:rPr lang="en-US" dirty="0">
                <a:solidFill>
                  <a:schemeClr val="bg1"/>
                </a:solidFill>
              </a:rPr>
              <a:t> </a:t>
            </a:r>
            <a:r>
              <a:rPr lang="en-US" dirty="0" err="1">
                <a:solidFill>
                  <a:schemeClr val="bg1"/>
                </a:solidFill>
              </a:rPr>
              <a:t>pandangan</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tindakannya</a:t>
            </a:r>
            <a:r>
              <a:rPr lang="en-US" dirty="0"/>
              <a:t>. </a:t>
            </a:r>
          </a:p>
          <a:p>
            <a:endParaRPr lang="en-US" dirty="0"/>
          </a:p>
          <a:p>
            <a:endParaRPr lang="en-US" dirty="0"/>
          </a:p>
        </p:txBody>
      </p:sp>
    </p:spTree>
    <p:extLst>
      <p:ext uri="{BB962C8B-B14F-4D97-AF65-F5344CB8AC3E}">
        <p14:creationId xmlns:p14="http://schemas.microsoft.com/office/powerpoint/2010/main" val="1963739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W C Smith ; It</a:t>
            </a:r>
            <a:r>
              <a:rPr lang="fr-FR" sz="3600" dirty="0">
                <a:solidFill>
                  <a:schemeClr val="bg1"/>
                </a:solidFill>
              </a:rPr>
              <a:t>’</a:t>
            </a:r>
            <a:r>
              <a:rPr lang="en-US" sz="3600" dirty="0">
                <a:solidFill>
                  <a:schemeClr val="bg1"/>
                </a:solidFill>
              </a:rPr>
              <a:t>s a great thing</a:t>
            </a:r>
            <a:r>
              <a:rPr lang="en-US" sz="3600" dirty="0"/>
              <a:t>  </a:t>
            </a:r>
          </a:p>
        </p:txBody>
      </p:sp>
      <p:sp>
        <p:nvSpPr>
          <p:cNvPr id="3" name="Content Placeholder 2"/>
          <p:cNvSpPr>
            <a:spLocks noGrp="1"/>
          </p:cNvSpPr>
          <p:nvPr>
            <p:ph idx="1"/>
          </p:nvPr>
        </p:nvSpPr>
        <p:spPr/>
        <p:txBody>
          <a:bodyPr>
            <a:noAutofit/>
          </a:bodyPr>
          <a:lstStyle/>
          <a:p>
            <a:r>
              <a:rPr lang="en-US" sz="3200" dirty="0">
                <a:solidFill>
                  <a:schemeClr val="bg1"/>
                </a:solidFill>
              </a:rPr>
              <a:t>Wilfred Cantwell Smith 1916- 2000, (Canadian Religious Scholar, Professor of Comparative Religion, Director for the Study of World Religions at Harvard University and the author of </a:t>
            </a:r>
            <a:r>
              <a:rPr lang="en-US" sz="3200" i="1" dirty="0">
                <a:solidFill>
                  <a:schemeClr val="bg1"/>
                </a:solidFill>
              </a:rPr>
              <a:t>The Meaning and End of Religion </a:t>
            </a:r>
            <a:r>
              <a:rPr lang="en-US" sz="3200" dirty="0">
                <a:solidFill>
                  <a:schemeClr val="bg1"/>
                </a:solidFill>
              </a:rPr>
              <a:t>(1964) said       “I am not saying that religion is a good thing. I</a:t>
            </a:r>
            <a:r>
              <a:rPr lang="en-US" sz="3200" dirty="0" smtClean="0">
                <a:solidFill>
                  <a:schemeClr val="bg1"/>
                </a:solidFill>
              </a:rPr>
              <a:t>’ am </a:t>
            </a:r>
            <a:r>
              <a:rPr lang="en-US" sz="3200" dirty="0">
                <a:solidFill>
                  <a:schemeClr val="bg1"/>
                </a:solidFill>
              </a:rPr>
              <a:t>saying that it’s a great thing. </a:t>
            </a:r>
            <a:r>
              <a:rPr lang="en-US" sz="3200" b="1" dirty="0">
                <a:solidFill>
                  <a:schemeClr val="bg1"/>
                </a:solidFill>
              </a:rPr>
              <a:t>It can make you better or it can make you much worse.” </a:t>
            </a:r>
          </a:p>
        </p:txBody>
      </p:sp>
    </p:spTree>
    <p:extLst>
      <p:ext uri="{BB962C8B-B14F-4D97-AF65-F5344CB8AC3E}">
        <p14:creationId xmlns:p14="http://schemas.microsoft.com/office/powerpoint/2010/main" val="165834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Tahapan</a:t>
            </a:r>
            <a:r>
              <a:rPr lang="en-US" dirty="0" smtClean="0">
                <a:solidFill>
                  <a:schemeClr val="bg1"/>
                </a:solidFill>
              </a:rPr>
              <a:t> </a:t>
            </a:r>
            <a:r>
              <a:rPr lang="en-US" dirty="0" err="1" smtClean="0">
                <a:solidFill>
                  <a:schemeClr val="bg1"/>
                </a:solidFill>
              </a:rPr>
              <a:t>teologis</a:t>
            </a:r>
            <a:endParaRPr lang="en-US" dirty="0">
              <a:solidFill>
                <a:schemeClr val="bg1"/>
              </a:solidFill>
            </a:endParaRPr>
          </a:p>
        </p:txBody>
      </p:sp>
      <p:sp>
        <p:nvSpPr>
          <p:cNvPr id="4" name="Rectangle 3"/>
          <p:cNvSpPr/>
          <p:nvPr/>
        </p:nvSpPr>
        <p:spPr>
          <a:xfrm>
            <a:off x="-1" y="5488199"/>
            <a:ext cx="4020457" cy="1029985"/>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US" b="1" dirty="0" err="1">
                <a:effectLst/>
                <a:latin typeface="Times New Roman" charset="0"/>
                <a:ea typeface="Calibri" charset="0"/>
                <a:cs typeface="Times New Roman" charset="0"/>
              </a:rPr>
              <a:t>Memahami</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kitab</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suci</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dilihat</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dari</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bunyi</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tektualnya</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saja</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dan</a:t>
            </a:r>
            <a:r>
              <a:rPr lang="en-US" b="1" dirty="0">
                <a:effectLst/>
                <a:latin typeface="Times New Roman" charset="0"/>
                <a:ea typeface="Calibri" charset="0"/>
                <a:cs typeface="Times New Roman" charset="0"/>
              </a:rPr>
              <a:t> </a:t>
            </a:r>
            <a:r>
              <a:rPr lang="en-US" b="1" dirty="0" err="1">
                <a:effectLst/>
                <a:latin typeface="Times New Roman" charset="0"/>
                <a:ea typeface="Calibri" charset="0"/>
                <a:cs typeface="Times New Roman" charset="0"/>
              </a:rPr>
              <a:t>parsial</a:t>
            </a:r>
            <a:r>
              <a:rPr lang="en-US" b="1" dirty="0">
                <a:effectLst/>
                <a:latin typeface="Times New Roman" charset="0"/>
                <a:ea typeface="Calibri" charset="0"/>
                <a:cs typeface="Times New Roman" charset="0"/>
              </a:rPr>
              <a:t> </a:t>
            </a:r>
            <a:endParaRPr lang="en-US" b="1" dirty="0">
              <a:effectLst/>
              <a:ea typeface="Calibri" charset="0"/>
              <a:cs typeface="Times New Roman" charset="0"/>
            </a:endParaRPr>
          </a:p>
          <a:p>
            <a:pPr algn="ctr">
              <a:lnSpc>
                <a:spcPct val="107000"/>
              </a:lnSpc>
              <a:spcAft>
                <a:spcPts val="800"/>
              </a:spcAft>
            </a:pPr>
            <a:r>
              <a:rPr lang="en-US" sz="1100" dirty="0">
                <a:effectLst/>
                <a:ea typeface="Calibri" charset="0"/>
                <a:cs typeface="Times New Roman" charset="0"/>
              </a:rPr>
              <a:t> </a:t>
            </a:r>
          </a:p>
        </p:txBody>
      </p:sp>
      <p:sp>
        <p:nvSpPr>
          <p:cNvPr id="5" name="Rectangle 4"/>
          <p:cNvSpPr/>
          <p:nvPr/>
        </p:nvSpPr>
        <p:spPr>
          <a:xfrm>
            <a:off x="1016000" y="4629512"/>
            <a:ext cx="4442529" cy="85868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err="1">
                <a:effectLst/>
                <a:ea typeface="Calibri" charset="0"/>
                <a:cs typeface="Times New Roman" charset="0"/>
              </a:rPr>
              <a:t>Menggunakan</a:t>
            </a:r>
            <a:r>
              <a:rPr lang="en-US" sz="1400" b="1" dirty="0">
                <a:effectLst/>
                <a:ea typeface="Calibri" charset="0"/>
                <a:cs typeface="Times New Roman" charset="0"/>
              </a:rPr>
              <a:t> </a:t>
            </a:r>
            <a:r>
              <a:rPr lang="en-US" sz="1400" b="1" dirty="0" err="1">
                <a:effectLst/>
                <a:ea typeface="Calibri" charset="0"/>
                <a:cs typeface="Times New Roman" charset="0"/>
              </a:rPr>
              <a:t>metode</a:t>
            </a:r>
            <a:r>
              <a:rPr lang="en-US" sz="1400" b="1" dirty="0">
                <a:effectLst/>
                <a:ea typeface="Calibri" charset="0"/>
                <a:cs typeface="Times New Roman" charset="0"/>
              </a:rPr>
              <a:t> </a:t>
            </a:r>
            <a:r>
              <a:rPr lang="en-US" sz="1400" b="1" dirty="0" err="1">
                <a:effectLst/>
                <a:ea typeface="Calibri" charset="0"/>
                <a:cs typeface="Times New Roman" charset="0"/>
              </a:rPr>
              <a:t>nasakh</a:t>
            </a:r>
            <a:r>
              <a:rPr lang="en-US" sz="1400" b="1" dirty="0">
                <a:effectLst/>
                <a:ea typeface="Calibri" charset="0"/>
                <a:cs typeface="Times New Roman" charset="0"/>
              </a:rPr>
              <a:t> </a:t>
            </a:r>
            <a:r>
              <a:rPr lang="en-US" sz="1400" b="1" dirty="0" err="1">
                <a:effectLst/>
                <a:ea typeface="Calibri" charset="0"/>
                <a:cs typeface="Times New Roman" charset="0"/>
              </a:rPr>
              <a:t>untuk</a:t>
            </a:r>
            <a:r>
              <a:rPr lang="en-US" sz="1400" b="1" dirty="0">
                <a:effectLst/>
                <a:ea typeface="Calibri" charset="0"/>
                <a:cs typeface="Times New Roman" charset="0"/>
              </a:rPr>
              <a:t>  </a:t>
            </a:r>
            <a:r>
              <a:rPr lang="en-US" sz="1400" b="1" dirty="0" err="1">
                <a:effectLst/>
                <a:ea typeface="Calibri" charset="0"/>
                <a:cs typeface="Times New Roman" charset="0"/>
              </a:rPr>
              <a:t>menghapus</a:t>
            </a:r>
            <a:r>
              <a:rPr lang="en-US" sz="1400" b="1" dirty="0">
                <a:effectLst/>
                <a:ea typeface="Calibri" charset="0"/>
                <a:cs typeface="Times New Roman" charset="0"/>
              </a:rPr>
              <a:t> </a:t>
            </a:r>
            <a:r>
              <a:rPr lang="en-US" sz="1400" b="1" dirty="0" err="1">
                <a:effectLst/>
                <a:ea typeface="Calibri" charset="0"/>
                <a:cs typeface="Times New Roman" charset="0"/>
              </a:rPr>
              <a:t>ayat-ayat</a:t>
            </a:r>
            <a:r>
              <a:rPr lang="en-US" sz="1400" b="1" dirty="0">
                <a:effectLst/>
                <a:ea typeface="Calibri" charset="0"/>
                <a:cs typeface="Times New Roman" charset="0"/>
              </a:rPr>
              <a:t> </a:t>
            </a:r>
            <a:r>
              <a:rPr lang="en-US" sz="1400" b="1" dirty="0" err="1">
                <a:effectLst/>
                <a:ea typeface="Calibri" charset="0"/>
                <a:cs typeface="Times New Roman" charset="0"/>
              </a:rPr>
              <a:t>toleransi</a:t>
            </a:r>
            <a:r>
              <a:rPr lang="en-US" sz="1400" b="1" dirty="0">
                <a:effectLst/>
                <a:ea typeface="Calibri" charset="0"/>
                <a:cs typeface="Times New Roman" charset="0"/>
              </a:rPr>
              <a:t> </a:t>
            </a:r>
            <a:r>
              <a:rPr lang="en-US" sz="1400" b="1" dirty="0" err="1">
                <a:effectLst/>
                <a:ea typeface="Calibri" charset="0"/>
                <a:cs typeface="Times New Roman" charset="0"/>
              </a:rPr>
              <a:t>dan</a:t>
            </a:r>
            <a:r>
              <a:rPr lang="en-US" sz="1400" b="1" dirty="0">
                <a:effectLst/>
                <a:ea typeface="Calibri" charset="0"/>
                <a:cs typeface="Times New Roman" charset="0"/>
              </a:rPr>
              <a:t> </a:t>
            </a:r>
            <a:r>
              <a:rPr lang="en-US" sz="1400" b="1" dirty="0" err="1">
                <a:effectLst/>
                <a:ea typeface="Calibri" charset="0"/>
                <a:cs typeface="Times New Roman" charset="0"/>
              </a:rPr>
              <a:t>perdamaian</a:t>
            </a:r>
            <a:r>
              <a:rPr lang="en-US" sz="1400" b="1" dirty="0">
                <a:effectLst/>
                <a:ea typeface="Calibri" charset="0"/>
                <a:cs typeface="Times New Roman" charset="0"/>
              </a:rPr>
              <a:t> </a:t>
            </a:r>
          </a:p>
        </p:txBody>
      </p:sp>
      <p:sp>
        <p:nvSpPr>
          <p:cNvPr id="6" name="Rectangle 5"/>
          <p:cNvSpPr/>
          <p:nvPr/>
        </p:nvSpPr>
        <p:spPr>
          <a:xfrm>
            <a:off x="2656114" y="3887999"/>
            <a:ext cx="5181600" cy="74151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err="1">
                <a:effectLst/>
                <a:ea typeface="Calibri" charset="0"/>
                <a:cs typeface="Times New Roman" charset="0"/>
              </a:rPr>
              <a:t>Tidak</a:t>
            </a:r>
            <a:r>
              <a:rPr lang="en-US" sz="1400" b="1" dirty="0">
                <a:effectLst/>
                <a:ea typeface="Calibri" charset="0"/>
                <a:cs typeface="Times New Roman" charset="0"/>
              </a:rPr>
              <a:t> </a:t>
            </a:r>
            <a:r>
              <a:rPr lang="en-US" sz="1400" b="1" dirty="0" err="1">
                <a:effectLst/>
                <a:ea typeface="Calibri" charset="0"/>
                <a:cs typeface="Times New Roman" charset="0"/>
              </a:rPr>
              <a:t>mau</a:t>
            </a:r>
            <a:r>
              <a:rPr lang="en-US" sz="1400" b="1" dirty="0">
                <a:effectLst/>
                <a:ea typeface="Calibri" charset="0"/>
                <a:cs typeface="Times New Roman" charset="0"/>
              </a:rPr>
              <a:t> </a:t>
            </a:r>
            <a:r>
              <a:rPr lang="en-US" sz="1400" b="1" dirty="0" err="1">
                <a:effectLst/>
                <a:ea typeface="Calibri" charset="0"/>
                <a:cs typeface="Times New Roman" charset="0"/>
              </a:rPr>
              <a:t>menagkap</a:t>
            </a:r>
            <a:r>
              <a:rPr lang="en-US" sz="1400" b="1" dirty="0">
                <a:effectLst/>
                <a:ea typeface="Calibri" charset="0"/>
                <a:cs typeface="Times New Roman" charset="0"/>
              </a:rPr>
              <a:t> spirit universal </a:t>
            </a:r>
            <a:r>
              <a:rPr lang="en-US" sz="1400" b="1" dirty="0" err="1">
                <a:effectLst/>
                <a:ea typeface="Calibri" charset="0"/>
                <a:cs typeface="Times New Roman" charset="0"/>
              </a:rPr>
              <a:t>dalam</a:t>
            </a:r>
            <a:r>
              <a:rPr lang="en-US" sz="1400" b="1" dirty="0">
                <a:effectLst/>
                <a:ea typeface="Calibri" charset="0"/>
                <a:cs typeface="Times New Roman" charset="0"/>
              </a:rPr>
              <a:t> </a:t>
            </a:r>
            <a:r>
              <a:rPr lang="en-US" sz="1400" b="1" dirty="0" err="1">
                <a:effectLst/>
                <a:ea typeface="Calibri" charset="0"/>
                <a:cs typeface="Times New Roman" charset="0"/>
              </a:rPr>
              <a:t>kitab</a:t>
            </a:r>
            <a:r>
              <a:rPr lang="en-US" sz="1400" b="1" dirty="0">
                <a:effectLst/>
                <a:ea typeface="Calibri" charset="0"/>
                <a:cs typeface="Times New Roman" charset="0"/>
              </a:rPr>
              <a:t> </a:t>
            </a:r>
            <a:r>
              <a:rPr lang="en-US" sz="1400" b="1" dirty="0" err="1">
                <a:effectLst/>
                <a:ea typeface="Calibri" charset="0"/>
                <a:cs typeface="Times New Roman" charset="0"/>
              </a:rPr>
              <a:t>suci</a:t>
            </a:r>
            <a:r>
              <a:rPr lang="en-US" sz="1400" b="1" dirty="0">
                <a:effectLst/>
                <a:ea typeface="Calibri" charset="0"/>
                <a:cs typeface="Times New Roman" charset="0"/>
              </a:rPr>
              <a:t> </a:t>
            </a:r>
            <a:r>
              <a:rPr lang="en-US" sz="1400" b="1" dirty="0" err="1">
                <a:effectLst/>
                <a:ea typeface="Calibri" charset="0"/>
                <a:cs typeface="Times New Roman" charset="0"/>
              </a:rPr>
              <a:t>serta</a:t>
            </a:r>
            <a:r>
              <a:rPr lang="en-US" sz="1400" b="1" dirty="0">
                <a:effectLst/>
                <a:ea typeface="Calibri" charset="0"/>
                <a:cs typeface="Times New Roman" charset="0"/>
              </a:rPr>
              <a:t> </a:t>
            </a:r>
            <a:r>
              <a:rPr lang="en-US" sz="1400" b="1" dirty="0" err="1">
                <a:effectLst/>
                <a:ea typeface="Calibri" charset="0"/>
                <a:cs typeface="Times New Roman" charset="0"/>
              </a:rPr>
              <a:t>tidak</a:t>
            </a:r>
            <a:r>
              <a:rPr lang="en-US" sz="1400" b="1" dirty="0">
                <a:effectLst/>
                <a:ea typeface="Calibri" charset="0"/>
                <a:cs typeface="Times New Roman" charset="0"/>
              </a:rPr>
              <a:t> </a:t>
            </a:r>
            <a:r>
              <a:rPr lang="en-US" sz="1400" b="1" dirty="0" err="1">
                <a:effectLst/>
                <a:ea typeface="Calibri" charset="0"/>
                <a:cs typeface="Times New Roman" charset="0"/>
              </a:rPr>
              <a:t>mau</a:t>
            </a:r>
            <a:r>
              <a:rPr lang="en-US" sz="1400" b="1" dirty="0">
                <a:effectLst/>
                <a:ea typeface="Calibri" charset="0"/>
                <a:cs typeface="Times New Roman" charset="0"/>
              </a:rPr>
              <a:t> </a:t>
            </a:r>
            <a:r>
              <a:rPr lang="en-US" sz="1400" b="1" dirty="0" err="1">
                <a:effectLst/>
                <a:ea typeface="Calibri" charset="0"/>
                <a:cs typeface="Times New Roman" charset="0"/>
              </a:rPr>
              <a:t>menggunakan</a:t>
            </a:r>
            <a:r>
              <a:rPr lang="en-US" sz="1400" b="1" dirty="0">
                <a:effectLst/>
                <a:ea typeface="Calibri" charset="0"/>
                <a:cs typeface="Times New Roman" charset="0"/>
              </a:rPr>
              <a:t> </a:t>
            </a:r>
            <a:r>
              <a:rPr lang="en-US" sz="1400" b="1" dirty="0" err="1">
                <a:effectLst/>
                <a:ea typeface="Calibri" charset="0"/>
                <a:cs typeface="Times New Roman" charset="0"/>
              </a:rPr>
              <a:t>tafsir</a:t>
            </a:r>
            <a:r>
              <a:rPr lang="en-US" sz="1400" b="1" dirty="0">
                <a:effectLst/>
                <a:ea typeface="Calibri" charset="0"/>
                <a:cs typeface="Times New Roman" charset="0"/>
              </a:rPr>
              <a:t> </a:t>
            </a:r>
            <a:r>
              <a:rPr lang="en-US" sz="1400" b="1" dirty="0" err="1">
                <a:effectLst/>
                <a:ea typeface="Calibri" charset="0"/>
                <a:cs typeface="Times New Roman" charset="0"/>
              </a:rPr>
              <a:t>kontektual</a:t>
            </a:r>
            <a:r>
              <a:rPr lang="en-US" sz="1400" b="1" dirty="0">
                <a:effectLst/>
                <a:ea typeface="Calibri" charset="0"/>
                <a:cs typeface="Times New Roman" charset="0"/>
              </a:rPr>
              <a:t> </a:t>
            </a:r>
          </a:p>
        </p:txBody>
      </p:sp>
      <p:sp>
        <p:nvSpPr>
          <p:cNvPr id="7" name="Rectangle 6"/>
          <p:cNvSpPr/>
          <p:nvPr/>
        </p:nvSpPr>
        <p:spPr>
          <a:xfrm>
            <a:off x="4747984" y="3105583"/>
            <a:ext cx="4905831" cy="858687"/>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err="1">
                <a:effectLst/>
                <a:ea typeface="Calibri" charset="0"/>
                <a:cs typeface="Times New Roman" charset="0"/>
              </a:rPr>
              <a:t>Menempatkan</a:t>
            </a:r>
            <a:r>
              <a:rPr lang="en-US" sz="1400" b="1" dirty="0">
                <a:effectLst/>
                <a:ea typeface="Calibri" charset="0"/>
                <a:cs typeface="Times New Roman" charset="0"/>
              </a:rPr>
              <a:t> non-Muslim </a:t>
            </a:r>
            <a:r>
              <a:rPr lang="en-US" sz="1400" b="1" dirty="0" err="1">
                <a:effectLst/>
                <a:ea typeface="Calibri" charset="0"/>
                <a:cs typeface="Times New Roman" charset="0"/>
              </a:rPr>
              <a:t>atau</a:t>
            </a:r>
            <a:r>
              <a:rPr lang="en-US" sz="1400" b="1" dirty="0">
                <a:effectLst/>
                <a:ea typeface="Calibri" charset="0"/>
                <a:cs typeface="Times New Roman" charset="0"/>
              </a:rPr>
              <a:t> Muslim yang </a:t>
            </a:r>
            <a:r>
              <a:rPr lang="en-US" sz="1400" b="1" dirty="0" err="1">
                <a:effectLst/>
                <a:ea typeface="Calibri" charset="0"/>
                <a:cs typeface="Times New Roman" charset="0"/>
              </a:rPr>
              <a:t>berbeda</a:t>
            </a:r>
            <a:r>
              <a:rPr lang="en-US" sz="1400" b="1" dirty="0">
                <a:effectLst/>
                <a:ea typeface="Calibri" charset="0"/>
                <a:cs typeface="Times New Roman" charset="0"/>
              </a:rPr>
              <a:t> </a:t>
            </a:r>
            <a:r>
              <a:rPr lang="en-US" sz="1400" b="1" dirty="0" err="1">
                <a:effectLst/>
                <a:ea typeface="Calibri" charset="0"/>
                <a:cs typeface="Times New Roman" charset="0"/>
              </a:rPr>
              <a:t>sebagi</a:t>
            </a:r>
            <a:r>
              <a:rPr lang="en-US" sz="1400" b="1" dirty="0">
                <a:effectLst/>
                <a:ea typeface="Calibri" charset="0"/>
                <a:cs typeface="Times New Roman" charset="0"/>
              </a:rPr>
              <a:t> sub human (</a:t>
            </a:r>
            <a:r>
              <a:rPr lang="en-US" sz="1400" b="1" dirty="0" err="1">
                <a:effectLst/>
                <a:ea typeface="Calibri" charset="0"/>
                <a:cs typeface="Times New Roman" charset="0"/>
              </a:rPr>
              <a:t>tidak</a:t>
            </a:r>
            <a:r>
              <a:rPr lang="en-US" sz="1400" b="1" dirty="0">
                <a:effectLst/>
                <a:ea typeface="Calibri" charset="0"/>
                <a:cs typeface="Times New Roman" charset="0"/>
              </a:rPr>
              <a:t> </a:t>
            </a:r>
            <a:r>
              <a:rPr lang="en-US" sz="1400" b="1" dirty="0" err="1">
                <a:effectLst/>
                <a:ea typeface="Calibri" charset="0"/>
                <a:cs typeface="Times New Roman" charset="0"/>
              </a:rPr>
              <a:t>dilindungi</a:t>
            </a:r>
            <a:r>
              <a:rPr lang="en-US" sz="1400" b="1" dirty="0">
                <a:effectLst/>
                <a:ea typeface="Calibri" charset="0"/>
                <a:cs typeface="Times New Roman" charset="0"/>
              </a:rPr>
              <a:t> </a:t>
            </a:r>
            <a:r>
              <a:rPr lang="en-US" sz="1400" b="1" dirty="0" err="1">
                <a:effectLst/>
                <a:ea typeface="Calibri" charset="0"/>
                <a:cs typeface="Times New Roman" charset="0"/>
              </a:rPr>
              <a:t>darah</a:t>
            </a:r>
            <a:r>
              <a:rPr lang="en-US" sz="1400" b="1" dirty="0">
                <a:effectLst/>
                <a:ea typeface="Calibri" charset="0"/>
                <a:cs typeface="Times New Roman" charset="0"/>
              </a:rPr>
              <a:t>, </a:t>
            </a:r>
            <a:r>
              <a:rPr lang="en-US" sz="1400" b="1" dirty="0" err="1">
                <a:effectLst/>
                <a:ea typeface="Calibri" charset="0"/>
                <a:cs typeface="Times New Roman" charset="0"/>
              </a:rPr>
              <a:t>kehormatan</a:t>
            </a:r>
            <a:r>
              <a:rPr lang="en-US" sz="1400" b="1" dirty="0">
                <a:effectLst/>
                <a:ea typeface="Calibri" charset="0"/>
                <a:cs typeface="Times New Roman" charset="0"/>
              </a:rPr>
              <a:t> </a:t>
            </a:r>
            <a:r>
              <a:rPr lang="en-US" sz="1400" b="1" dirty="0" err="1">
                <a:effectLst/>
                <a:ea typeface="Calibri" charset="0"/>
                <a:cs typeface="Times New Roman" charset="0"/>
              </a:rPr>
              <a:t>atau</a:t>
            </a:r>
            <a:r>
              <a:rPr lang="en-US" sz="1400" b="1" dirty="0">
                <a:effectLst/>
                <a:ea typeface="Calibri" charset="0"/>
                <a:cs typeface="Times New Roman" charset="0"/>
              </a:rPr>
              <a:t> HAM </a:t>
            </a:r>
            <a:r>
              <a:rPr lang="en-US" sz="1400" b="1" dirty="0" err="1">
                <a:effectLst/>
                <a:ea typeface="Calibri" charset="0"/>
                <a:cs typeface="Times New Roman" charset="0"/>
              </a:rPr>
              <a:t>nya</a:t>
            </a:r>
            <a:r>
              <a:rPr lang="en-US" sz="1400" b="1" dirty="0">
                <a:effectLst/>
                <a:ea typeface="Calibri" charset="0"/>
                <a:cs typeface="Times New Roman" charset="0"/>
              </a:rPr>
              <a:t>)</a:t>
            </a:r>
          </a:p>
        </p:txBody>
      </p:sp>
      <p:sp>
        <p:nvSpPr>
          <p:cNvPr id="8" name="Rectangle 7"/>
          <p:cNvSpPr/>
          <p:nvPr/>
        </p:nvSpPr>
        <p:spPr>
          <a:xfrm>
            <a:off x="6421935" y="2107014"/>
            <a:ext cx="4884693" cy="9153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err="1">
                <a:effectLst/>
                <a:ea typeface="Calibri" charset="0"/>
                <a:cs typeface="Times New Roman" charset="0"/>
              </a:rPr>
              <a:t>Menggunakan</a:t>
            </a:r>
            <a:r>
              <a:rPr lang="en-US" sz="1400" b="1" dirty="0">
                <a:effectLst/>
                <a:ea typeface="Calibri" charset="0"/>
                <a:cs typeface="Times New Roman" charset="0"/>
              </a:rPr>
              <a:t> </a:t>
            </a:r>
            <a:r>
              <a:rPr lang="en-US" sz="1400" b="1" dirty="0" err="1">
                <a:effectLst/>
                <a:ea typeface="Calibri" charset="0"/>
                <a:cs typeface="Times New Roman" charset="0"/>
              </a:rPr>
              <a:t>ayat</a:t>
            </a:r>
            <a:r>
              <a:rPr lang="en-US" sz="1400" b="1" dirty="0">
                <a:effectLst/>
                <a:ea typeface="Calibri" charset="0"/>
                <a:cs typeface="Times New Roman" charset="0"/>
              </a:rPr>
              <a:t> </a:t>
            </a:r>
            <a:r>
              <a:rPr lang="en-US" sz="1400" b="1" dirty="0" err="1">
                <a:effectLst/>
                <a:ea typeface="Calibri" charset="0"/>
                <a:cs typeface="Times New Roman" charset="0"/>
              </a:rPr>
              <a:t>kebencian</a:t>
            </a:r>
            <a:r>
              <a:rPr lang="en-US" sz="1400" b="1" dirty="0">
                <a:effectLst/>
                <a:ea typeface="Calibri" charset="0"/>
                <a:cs typeface="Times New Roman" charset="0"/>
              </a:rPr>
              <a:t> </a:t>
            </a:r>
            <a:r>
              <a:rPr lang="en-US" sz="1400" b="1" dirty="0" err="1">
                <a:effectLst/>
                <a:ea typeface="Calibri" charset="0"/>
                <a:cs typeface="Times New Roman" charset="0"/>
              </a:rPr>
              <a:t>dan</a:t>
            </a:r>
            <a:r>
              <a:rPr lang="en-US" sz="1400" b="1" dirty="0">
                <a:effectLst/>
                <a:ea typeface="Calibri" charset="0"/>
                <a:cs typeface="Times New Roman" charset="0"/>
              </a:rPr>
              <a:t> </a:t>
            </a:r>
            <a:r>
              <a:rPr lang="en-US" sz="1400" b="1" dirty="0" err="1">
                <a:effectLst/>
                <a:ea typeface="Calibri" charset="0"/>
                <a:cs typeface="Times New Roman" charset="0"/>
              </a:rPr>
              <a:t>kekerasan</a:t>
            </a:r>
            <a:r>
              <a:rPr lang="en-US" sz="1400" b="1" dirty="0">
                <a:effectLst/>
                <a:ea typeface="Calibri" charset="0"/>
                <a:cs typeface="Times New Roman" charset="0"/>
              </a:rPr>
              <a:t> </a:t>
            </a:r>
            <a:r>
              <a:rPr lang="en-US" sz="1400" b="1" dirty="0" err="1">
                <a:effectLst/>
                <a:ea typeface="Calibri" charset="0"/>
                <a:cs typeface="Times New Roman" charset="0"/>
              </a:rPr>
              <a:t>untuk</a:t>
            </a:r>
            <a:r>
              <a:rPr lang="en-US" sz="1400" b="1" dirty="0">
                <a:effectLst/>
                <a:ea typeface="Calibri" charset="0"/>
                <a:cs typeface="Times New Roman" charset="0"/>
              </a:rPr>
              <a:t> </a:t>
            </a:r>
            <a:r>
              <a:rPr lang="en-US" sz="1400" b="1" dirty="0" err="1">
                <a:effectLst/>
                <a:ea typeface="Calibri" charset="0"/>
                <a:cs typeface="Times New Roman" charset="0"/>
              </a:rPr>
              <a:t>melegitimasi</a:t>
            </a:r>
            <a:r>
              <a:rPr lang="en-US" sz="1400" b="1" dirty="0">
                <a:effectLst/>
                <a:ea typeface="Calibri" charset="0"/>
                <a:cs typeface="Times New Roman" charset="0"/>
              </a:rPr>
              <a:t> </a:t>
            </a:r>
            <a:r>
              <a:rPr lang="en-US" sz="1400" b="1" dirty="0" err="1">
                <a:effectLst/>
                <a:ea typeface="Calibri" charset="0"/>
                <a:cs typeface="Times New Roman" charset="0"/>
              </a:rPr>
              <a:t>pandangan</a:t>
            </a:r>
            <a:r>
              <a:rPr lang="en-US" sz="1400" b="1" dirty="0">
                <a:effectLst/>
                <a:ea typeface="Calibri" charset="0"/>
                <a:cs typeface="Times New Roman" charset="0"/>
              </a:rPr>
              <a:t> </a:t>
            </a:r>
            <a:r>
              <a:rPr lang="en-US" sz="1400" b="1" dirty="0" err="1">
                <a:effectLst/>
                <a:ea typeface="Calibri" charset="0"/>
                <a:cs typeface="Times New Roman" charset="0"/>
              </a:rPr>
              <a:t>dan</a:t>
            </a:r>
            <a:r>
              <a:rPr lang="en-US" sz="1400" b="1" dirty="0">
                <a:effectLst/>
                <a:ea typeface="Calibri" charset="0"/>
                <a:cs typeface="Times New Roman" charset="0"/>
              </a:rPr>
              <a:t> </a:t>
            </a:r>
            <a:r>
              <a:rPr lang="en-US" sz="1400" b="1" dirty="0" err="1">
                <a:effectLst/>
                <a:ea typeface="Calibri" charset="0"/>
                <a:cs typeface="Times New Roman" charset="0"/>
              </a:rPr>
              <a:t>tindakannya</a:t>
            </a:r>
            <a:r>
              <a:rPr lang="en-US" sz="1400" b="1" dirty="0">
                <a:effectLst/>
                <a:ea typeface="Calibri" charset="0"/>
                <a:cs typeface="Times New Roman" charset="0"/>
              </a:rPr>
              <a:t> </a:t>
            </a:r>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TAHAPAN TEOLOGIS ( THEOLOGICAL STAGE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10" name="Rectangle 1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21791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TAHAPAN </a:t>
            </a:r>
            <a:r>
              <a:rPr lang="en-US" dirty="0" smtClean="0">
                <a:solidFill>
                  <a:schemeClr val="bg1"/>
                </a:solidFill>
              </a:rPr>
              <a:t>SOSIOLOGIS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err="1">
                <a:solidFill>
                  <a:schemeClr val="bg1"/>
                </a:solidFill>
              </a:rPr>
              <a:t>Adanya</a:t>
            </a:r>
            <a:r>
              <a:rPr lang="en-US" dirty="0">
                <a:solidFill>
                  <a:schemeClr val="bg1"/>
                </a:solidFill>
              </a:rPr>
              <a:t> </a:t>
            </a:r>
            <a:r>
              <a:rPr lang="en-US" dirty="0" err="1">
                <a:solidFill>
                  <a:schemeClr val="bg1"/>
                </a:solidFill>
              </a:rPr>
              <a:t>perasan</a:t>
            </a:r>
            <a:r>
              <a:rPr lang="en-US" dirty="0">
                <a:solidFill>
                  <a:schemeClr val="bg1"/>
                </a:solidFill>
              </a:rPr>
              <a:t> </a:t>
            </a:r>
            <a:r>
              <a:rPr lang="en-US" dirty="0" err="1">
                <a:solidFill>
                  <a:schemeClr val="bg1"/>
                </a:solidFill>
              </a:rPr>
              <a:t>atau</a:t>
            </a:r>
            <a:r>
              <a:rPr lang="en-US" dirty="0">
                <a:solidFill>
                  <a:schemeClr val="bg1"/>
                </a:solidFill>
              </a:rPr>
              <a:t> </a:t>
            </a:r>
            <a:r>
              <a:rPr lang="en-US" dirty="0" err="1">
                <a:solidFill>
                  <a:schemeClr val="bg1"/>
                </a:solidFill>
              </a:rPr>
              <a:t>keyakinan</a:t>
            </a:r>
            <a:r>
              <a:rPr lang="en-US" dirty="0">
                <a:solidFill>
                  <a:schemeClr val="bg1"/>
                </a:solidFill>
              </a:rPr>
              <a:t> yang </a:t>
            </a:r>
            <a:r>
              <a:rPr lang="en-US" dirty="0" err="1">
                <a:solidFill>
                  <a:schemeClr val="bg1"/>
                </a:solidFill>
              </a:rPr>
              <a:t>kuat</a:t>
            </a:r>
            <a:r>
              <a:rPr lang="en-US" dirty="0">
                <a:solidFill>
                  <a:schemeClr val="bg1"/>
                </a:solidFill>
              </a:rPr>
              <a:t>  </a:t>
            </a:r>
            <a:r>
              <a:rPr lang="en-US" dirty="0" err="1">
                <a:solidFill>
                  <a:schemeClr val="bg1"/>
                </a:solidFill>
              </a:rPr>
              <a:t>bahwa</a:t>
            </a:r>
            <a:r>
              <a:rPr lang="en-US" dirty="0">
                <a:solidFill>
                  <a:schemeClr val="bg1"/>
                </a:solidFill>
              </a:rPr>
              <a:t> </a:t>
            </a:r>
            <a:r>
              <a:rPr lang="en-US" dirty="0" err="1">
                <a:solidFill>
                  <a:schemeClr val="bg1"/>
                </a:solidFill>
              </a:rPr>
              <a:t>mereka</a:t>
            </a:r>
            <a:r>
              <a:rPr lang="en-US" dirty="0">
                <a:solidFill>
                  <a:schemeClr val="bg1"/>
                </a:solidFill>
              </a:rPr>
              <a:t> </a:t>
            </a:r>
            <a:r>
              <a:rPr lang="en-US" dirty="0" err="1">
                <a:solidFill>
                  <a:schemeClr val="bg1"/>
                </a:solidFill>
              </a:rPr>
              <a:t>adalah</a:t>
            </a:r>
            <a:r>
              <a:rPr lang="en-US" dirty="0">
                <a:solidFill>
                  <a:schemeClr val="bg1"/>
                </a:solidFill>
              </a:rPr>
              <a:t> </a:t>
            </a:r>
            <a:r>
              <a:rPr lang="en-US" dirty="0" err="1">
                <a:solidFill>
                  <a:schemeClr val="bg1"/>
                </a:solidFill>
              </a:rPr>
              <a:t>korban</a:t>
            </a:r>
            <a:r>
              <a:rPr lang="en-US" dirty="0">
                <a:solidFill>
                  <a:schemeClr val="bg1"/>
                </a:solidFill>
              </a:rPr>
              <a:t> </a:t>
            </a:r>
            <a:r>
              <a:rPr lang="en-US" dirty="0" err="1">
                <a:solidFill>
                  <a:schemeClr val="bg1"/>
                </a:solidFill>
              </a:rPr>
              <a:t>dari</a:t>
            </a:r>
            <a:r>
              <a:rPr lang="en-US" dirty="0">
                <a:solidFill>
                  <a:schemeClr val="bg1"/>
                </a:solidFill>
              </a:rPr>
              <a:t> </a:t>
            </a:r>
            <a:r>
              <a:rPr lang="en-US" dirty="0" err="1">
                <a:solidFill>
                  <a:schemeClr val="bg1"/>
                </a:solidFill>
              </a:rPr>
              <a:t>ketidakadilan</a:t>
            </a:r>
            <a:r>
              <a:rPr lang="en-US" dirty="0">
                <a:solidFill>
                  <a:schemeClr val="bg1"/>
                </a:solidFill>
              </a:rPr>
              <a:t>.</a:t>
            </a:r>
          </a:p>
          <a:p>
            <a:r>
              <a:rPr lang="en-US" dirty="0" err="1">
                <a:solidFill>
                  <a:schemeClr val="bg1"/>
                </a:solidFill>
              </a:rPr>
              <a:t>M</a:t>
            </a:r>
            <a:r>
              <a:rPr lang="en-US" dirty="0" err="1" smtClean="0">
                <a:solidFill>
                  <a:schemeClr val="bg1"/>
                </a:solidFill>
              </a:rPr>
              <a:t>encoba</a:t>
            </a:r>
            <a:r>
              <a:rPr lang="en-US" dirty="0" smtClean="0">
                <a:solidFill>
                  <a:schemeClr val="bg1"/>
                </a:solidFill>
              </a:rPr>
              <a:t> </a:t>
            </a:r>
            <a:r>
              <a:rPr lang="en-US" dirty="0" err="1">
                <a:solidFill>
                  <a:schemeClr val="bg1"/>
                </a:solidFill>
              </a:rPr>
              <a:t>mengidentifikasi</a:t>
            </a:r>
            <a:r>
              <a:rPr lang="en-US" dirty="0">
                <a:solidFill>
                  <a:schemeClr val="bg1"/>
                </a:solidFill>
              </a:rPr>
              <a:t> </a:t>
            </a:r>
            <a:r>
              <a:rPr lang="en-US" dirty="0" err="1">
                <a:solidFill>
                  <a:schemeClr val="bg1"/>
                </a:solidFill>
              </a:rPr>
              <a:t>faktor</a:t>
            </a:r>
            <a:r>
              <a:rPr lang="en-US" dirty="0">
                <a:solidFill>
                  <a:schemeClr val="bg1"/>
                </a:solidFill>
              </a:rPr>
              <a:t> </a:t>
            </a:r>
            <a:r>
              <a:rPr lang="en-US" dirty="0" err="1">
                <a:solidFill>
                  <a:schemeClr val="bg1"/>
                </a:solidFill>
              </a:rPr>
              <a:t>ekternal</a:t>
            </a:r>
            <a:r>
              <a:rPr lang="en-US" dirty="0">
                <a:solidFill>
                  <a:schemeClr val="bg1"/>
                </a:solidFill>
              </a:rPr>
              <a:t> yang </a:t>
            </a:r>
            <a:r>
              <a:rPr lang="en-US" dirty="0" err="1">
                <a:solidFill>
                  <a:schemeClr val="bg1"/>
                </a:solidFill>
              </a:rPr>
              <a:t>dinilai</a:t>
            </a:r>
            <a:r>
              <a:rPr lang="en-US" dirty="0">
                <a:solidFill>
                  <a:schemeClr val="bg1"/>
                </a:solidFill>
              </a:rPr>
              <a:t> </a:t>
            </a:r>
            <a:r>
              <a:rPr lang="en-US" dirty="0" err="1">
                <a:solidFill>
                  <a:schemeClr val="bg1"/>
                </a:solidFill>
              </a:rPr>
              <a:t>bertanggung</a:t>
            </a:r>
            <a:r>
              <a:rPr lang="en-US" dirty="0">
                <a:solidFill>
                  <a:schemeClr val="bg1"/>
                </a:solidFill>
              </a:rPr>
              <a:t> </a:t>
            </a:r>
            <a:r>
              <a:rPr lang="en-US" dirty="0" err="1">
                <a:solidFill>
                  <a:schemeClr val="bg1"/>
                </a:solidFill>
              </a:rPr>
              <a:t>jawab</a:t>
            </a:r>
            <a:r>
              <a:rPr lang="en-US" dirty="0">
                <a:solidFill>
                  <a:schemeClr val="bg1"/>
                </a:solidFill>
              </a:rPr>
              <a:t> </a:t>
            </a:r>
            <a:r>
              <a:rPr lang="en-US" dirty="0" err="1">
                <a:solidFill>
                  <a:schemeClr val="bg1"/>
                </a:solidFill>
              </a:rPr>
              <a:t>atas</a:t>
            </a:r>
            <a:r>
              <a:rPr lang="en-US" dirty="0">
                <a:solidFill>
                  <a:schemeClr val="bg1"/>
                </a:solidFill>
              </a:rPr>
              <a:t> </a:t>
            </a:r>
            <a:r>
              <a:rPr lang="en-US" dirty="0" err="1">
                <a:solidFill>
                  <a:schemeClr val="bg1"/>
                </a:solidFill>
              </a:rPr>
              <a:t>ketidak</a:t>
            </a:r>
            <a:r>
              <a:rPr lang="en-US" dirty="0">
                <a:solidFill>
                  <a:schemeClr val="bg1"/>
                </a:solidFill>
              </a:rPr>
              <a:t> </a:t>
            </a:r>
            <a:r>
              <a:rPr lang="en-US" dirty="0" err="1">
                <a:solidFill>
                  <a:schemeClr val="bg1"/>
                </a:solidFill>
              </a:rPr>
              <a:t>adilan</a:t>
            </a:r>
            <a:r>
              <a:rPr lang="en-US" dirty="0">
                <a:solidFill>
                  <a:schemeClr val="bg1"/>
                </a:solidFill>
              </a:rPr>
              <a:t> yang </a:t>
            </a:r>
            <a:r>
              <a:rPr lang="en-US" dirty="0" err="1">
                <a:solidFill>
                  <a:schemeClr val="bg1"/>
                </a:solidFill>
              </a:rPr>
              <a:t>mereka</a:t>
            </a:r>
            <a:r>
              <a:rPr lang="en-US" dirty="0">
                <a:solidFill>
                  <a:schemeClr val="bg1"/>
                </a:solidFill>
              </a:rPr>
              <a:t> </a:t>
            </a:r>
            <a:r>
              <a:rPr lang="en-US" dirty="0" err="1" smtClean="0">
                <a:solidFill>
                  <a:schemeClr val="bg1"/>
                </a:solidFill>
              </a:rPr>
              <a:t>hadapi</a:t>
            </a:r>
            <a:r>
              <a:rPr lang="en-US" dirty="0" smtClean="0">
                <a:solidFill>
                  <a:schemeClr val="bg1"/>
                </a:solidFill>
              </a:rPr>
              <a:t>.</a:t>
            </a:r>
          </a:p>
          <a:p>
            <a:r>
              <a:rPr lang="en-US" dirty="0" err="1">
                <a:solidFill>
                  <a:schemeClr val="bg1"/>
                </a:solidFill>
              </a:rPr>
              <a:t>Membangun</a:t>
            </a:r>
            <a:r>
              <a:rPr lang="en-US" dirty="0">
                <a:solidFill>
                  <a:schemeClr val="bg1"/>
                </a:solidFill>
              </a:rPr>
              <a:t> </a:t>
            </a:r>
            <a:r>
              <a:rPr lang="en-US" dirty="0" err="1">
                <a:solidFill>
                  <a:schemeClr val="bg1"/>
                </a:solidFill>
              </a:rPr>
              <a:t>ikatan</a:t>
            </a:r>
            <a:r>
              <a:rPr lang="en-US" dirty="0">
                <a:solidFill>
                  <a:schemeClr val="bg1"/>
                </a:solidFill>
              </a:rPr>
              <a:t> moral </a:t>
            </a:r>
            <a:r>
              <a:rPr lang="en-US" dirty="0" err="1">
                <a:solidFill>
                  <a:schemeClr val="bg1"/>
                </a:solidFill>
              </a:rPr>
              <a:t>kelompok</a:t>
            </a:r>
            <a:r>
              <a:rPr lang="en-US" dirty="0">
                <a:solidFill>
                  <a:schemeClr val="bg1"/>
                </a:solidFill>
              </a:rPr>
              <a:t> </a:t>
            </a:r>
            <a:r>
              <a:rPr lang="en-US" i="1" dirty="0">
                <a:solidFill>
                  <a:schemeClr val="bg1"/>
                </a:solidFill>
              </a:rPr>
              <a:t>(group’s moral bond)</a:t>
            </a:r>
            <a:r>
              <a:rPr lang="en-US" dirty="0">
                <a:solidFill>
                  <a:schemeClr val="bg1"/>
                </a:solidFill>
              </a:rPr>
              <a:t>. </a:t>
            </a:r>
            <a:r>
              <a:rPr lang="en-US" dirty="0" err="1">
                <a:solidFill>
                  <a:schemeClr val="bg1"/>
                </a:solidFill>
              </a:rPr>
              <a:t>sembari</a:t>
            </a:r>
            <a:r>
              <a:rPr lang="en-US" dirty="0">
                <a:solidFill>
                  <a:schemeClr val="bg1"/>
                </a:solidFill>
              </a:rPr>
              <a:t> </a:t>
            </a:r>
            <a:r>
              <a:rPr lang="en-US" dirty="0" err="1">
                <a:solidFill>
                  <a:schemeClr val="bg1"/>
                </a:solidFill>
              </a:rPr>
              <a:t>melakukan</a:t>
            </a:r>
            <a:r>
              <a:rPr lang="en-US" dirty="0">
                <a:solidFill>
                  <a:schemeClr val="bg1"/>
                </a:solidFill>
              </a:rPr>
              <a:t> </a:t>
            </a:r>
            <a:r>
              <a:rPr lang="en-US" dirty="0" err="1">
                <a:solidFill>
                  <a:schemeClr val="bg1"/>
                </a:solidFill>
              </a:rPr>
              <a:t>diskusi</a:t>
            </a:r>
            <a:r>
              <a:rPr lang="en-US" dirty="0">
                <a:solidFill>
                  <a:schemeClr val="bg1"/>
                </a:solidFill>
              </a:rPr>
              <a:t>/ </a:t>
            </a:r>
            <a:r>
              <a:rPr lang="en-US" dirty="0" err="1">
                <a:solidFill>
                  <a:schemeClr val="bg1"/>
                </a:solidFill>
              </a:rPr>
              <a:t>pertemuan</a:t>
            </a:r>
            <a:r>
              <a:rPr lang="en-US" dirty="0">
                <a:solidFill>
                  <a:schemeClr val="bg1"/>
                </a:solidFill>
              </a:rPr>
              <a:t> </a:t>
            </a:r>
            <a:r>
              <a:rPr lang="en-US" dirty="0" err="1">
                <a:solidFill>
                  <a:schemeClr val="bg1"/>
                </a:solidFill>
              </a:rPr>
              <a:t>tertutup</a:t>
            </a:r>
            <a:endParaRPr lang="en-US" dirty="0">
              <a:solidFill>
                <a:schemeClr val="bg1"/>
              </a:solidFill>
            </a:endParaRPr>
          </a:p>
          <a:p>
            <a:r>
              <a:rPr lang="en-US" dirty="0" err="1">
                <a:solidFill>
                  <a:schemeClr val="bg1"/>
                </a:solidFill>
              </a:rPr>
              <a:t>Melakukan</a:t>
            </a:r>
            <a:r>
              <a:rPr lang="en-US" dirty="0">
                <a:solidFill>
                  <a:schemeClr val="bg1"/>
                </a:solidFill>
              </a:rPr>
              <a:t> proses </a:t>
            </a:r>
            <a:r>
              <a:rPr lang="en-US" dirty="0" err="1">
                <a:solidFill>
                  <a:schemeClr val="bg1"/>
                </a:solidFill>
              </a:rPr>
              <a:t>rekrutmen</a:t>
            </a:r>
            <a:r>
              <a:rPr lang="en-US" dirty="0">
                <a:solidFill>
                  <a:schemeClr val="bg1"/>
                </a:solidFill>
              </a:rPr>
              <a:t> </a:t>
            </a:r>
            <a:r>
              <a:rPr lang="en-US" dirty="0" err="1">
                <a:solidFill>
                  <a:schemeClr val="bg1"/>
                </a:solidFill>
              </a:rPr>
              <a:t>sembari</a:t>
            </a:r>
            <a:r>
              <a:rPr lang="en-US" dirty="0">
                <a:solidFill>
                  <a:schemeClr val="bg1"/>
                </a:solidFill>
              </a:rPr>
              <a:t> </a:t>
            </a:r>
            <a:r>
              <a:rPr lang="en-US" dirty="0" err="1">
                <a:solidFill>
                  <a:schemeClr val="bg1"/>
                </a:solidFill>
              </a:rPr>
              <a:t>membagi</a:t>
            </a:r>
            <a:r>
              <a:rPr lang="en-US" dirty="0">
                <a:solidFill>
                  <a:schemeClr val="bg1"/>
                </a:solidFill>
              </a:rPr>
              <a:t> </a:t>
            </a:r>
            <a:r>
              <a:rPr lang="en-US" dirty="0" err="1">
                <a:solidFill>
                  <a:schemeClr val="bg1"/>
                </a:solidFill>
              </a:rPr>
              <a:t>dunia</a:t>
            </a:r>
            <a:r>
              <a:rPr lang="en-US" dirty="0">
                <a:solidFill>
                  <a:schemeClr val="bg1"/>
                </a:solidFill>
              </a:rPr>
              <a:t> </a:t>
            </a:r>
            <a:r>
              <a:rPr lang="en-US" dirty="0" err="1">
                <a:solidFill>
                  <a:schemeClr val="bg1"/>
                </a:solidFill>
              </a:rPr>
              <a:t>menjadi</a:t>
            </a:r>
            <a:r>
              <a:rPr lang="en-US" dirty="0">
                <a:solidFill>
                  <a:schemeClr val="bg1"/>
                </a:solidFill>
              </a:rPr>
              <a:t> </a:t>
            </a:r>
            <a:r>
              <a:rPr lang="en-US" dirty="0" err="1">
                <a:solidFill>
                  <a:schemeClr val="bg1"/>
                </a:solidFill>
              </a:rPr>
              <a:t>dua</a:t>
            </a:r>
            <a:r>
              <a:rPr lang="en-US" dirty="0">
                <a:solidFill>
                  <a:schemeClr val="bg1"/>
                </a:solidFill>
              </a:rPr>
              <a:t> kami versus </a:t>
            </a:r>
            <a:r>
              <a:rPr lang="en-US" dirty="0" err="1">
                <a:solidFill>
                  <a:schemeClr val="bg1"/>
                </a:solidFill>
              </a:rPr>
              <a:t>mereka</a:t>
            </a:r>
            <a:r>
              <a:rPr lang="en-US" dirty="0">
                <a:solidFill>
                  <a:schemeClr val="bg1"/>
                </a:solidFill>
              </a:rPr>
              <a:t> , </a:t>
            </a:r>
            <a:r>
              <a:rPr lang="en-US" dirty="0" err="1">
                <a:solidFill>
                  <a:schemeClr val="bg1"/>
                </a:solidFill>
              </a:rPr>
              <a:t>atau</a:t>
            </a:r>
            <a:r>
              <a:rPr lang="en-US" dirty="0">
                <a:solidFill>
                  <a:schemeClr val="bg1"/>
                </a:solidFill>
              </a:rPr>
              <a:t> </a:t>
            </a:r>
            <a:r>
              <a:rPr lang="en-US" i="1" dirty="0" err="1">
                <a:solidFill>
                  <a:schemeClr val="bg1"/>
                </a:solidFill>
              </a:rPr>
              <a:t>darul</a:t>
            </a:r>
            <a:r>
              <a:rPr lang="en-US" i="1" dirty="0">
                <a:solidFill>
                  <a:schemeClr val="bg1"/>
                </a:solidFill>
              </a:rPr>
              <a:t> Islam</a:t>
            </a:r>
            <a:r>
              <a:rPr lang="en-US" dirty="0">
                <a:solidFill>
                  <a:schemeClr val="bg1"/>
                </a:solidFill>
              </a:rPr>
              <a:t> versus </a:t>
            </a:r>
            <a:r>
              <a:rPr lang="en-US" i="1" dirty="0" err="1">
                <a:solidFill>
                  <a:schemeClr val="bg1"/>
                </a:solidFill>
              </a:rPr>
              <a:t>darul</a:t>
            </a:r>
            <a:r>
              <a:rPr lang="en-US" i="1" dirty="0">
                <a:solidFill>
                  <a:schemeClr val="bg1"/>
                </a:solidFill>
              </a:rPr>
              <a:t> </a:t>
            </a:r>
            <a:r>
              <a:rPr lang="en-US" i="1" dirty="0" err="1">
                <a:solidFill>
                  <a:schemeClr val="bg1"/>
                </a:solidFill>
              </a:rPr>
              <a:t>harbi</a:t>
            </a:r>
            <a:r>
              <a:rPr lang="en-US" i="1" dirty="0">
                <a:solidFill>
                  <a:schemeClr val="bg1"/>
                </a:solidFill>
              </a:rPr>
              <a:t> </a:t>
            </a:r>
          </a:p>
          <a:p>
            <a:r>
              <a:rPr lang="en-US" dirty="0" err="1" smtClean="0">
                <a:solidFill>
                  <a:schemeClr val="bg1"/>
                </a:solidFill>
              </a:rPr>
              <a:t>Melakukan</a:t>
            </a:r>
            <a:r>
              <a:rPr lang="en-US" dirty="0" smtClean="0">
                <a:solidFill>
                  <a:schemeClr val="bg1"/>
                </a:solidFill>
              </a:rPr>
              <a:t> proses </a:t>
            </a:r>
            <a:r>
              <a:rPr lang="en-US" dirty="0" err="1">
                <a:solidFill>
                  <a:schemeClr val="bg1"/>
                </a:solidFill>
              </a:rPr>
              <a:t>seleksi</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memilih</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melatih</a:t>
            </a:r>
            <a:r>
              <a:rPr lang="en-US" dirty="0">
                <a:solidFill>
                  <a:schemeClr val="bg1"/>
                </a:solidFill>
              </a:rPr>
              <a:t> </a:t>
            </a:r>
            <a:r>
              <a:rPr lang="en-US" dirty="0" err="1">
                <a:solidFill>
                  <a:schemeClr val="bg1"/>
                </a:solidFill>
              </a:rPr>
              <a:t>anggota</a:t>
            </a:r>
            <a:r>
              <a:rPr lang="en-US" dirty="0">
                <a:solidFill>
                  <a:schemeClr val="bg1"/>
                </a:solidFill>
              </a:rPr>
              <a:t> yang </a:t>
            </a:r>
            <a:r>
              <a:rPr lang="en-US" dirty="0" err="1">
                <a:solidFill>
                  <a:schemeClr val="bg1"/>
                </a:solidFill>
              </a:rPr>
              <a:t>dipersiapkan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melakukan</a:t>
            </a:r>
            <a:r>
              <a:rPr lang="en-US" dirty="0">
                <a:solidFill>
                  <a:schemeClr val="bg1"/>
                </a:solidFill>
              </a:rPr>
              <a:t> </a:t>
            </a:r>
            <a:r>
              <a:rPr lang="en-US" dirty="0" err="1">
                <a:solidFill>
                  <a:schemeClr val="bg1"/>
                </a:solidFill>
              </a:rPr>
              <a:t>serangan</a:t>
            </a:r>
            <a:r>
              <a:rPr lang="en-US" dirty="0">
                <a:solidFill>
                  <a:schemeClr val="bg1"/>
                </a:solidFill>
              </a:rPr>
              <a:t> </a:t>
            </a:r>
            <a:r>
              <a:rPr lang="en-US" dirty="0" err="1" smtClean="0">
                <a:solidFill>
                  <a:schemeClr val="bg1"/>
                </a:solidFill>
              </a:rPr>
              <a:t>teror</a:t>
            </a:r>
            <a:r>
              <a:rPr lang="en-US" dirty="0" smtClean="0">
                <a:solidFill>
                  <a:schemeClr val="bg1"/>
                </a:solidFill>
              </a:rPr>
              <a:t>.</a:t>
            </a:r>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2047240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en-US" b="1" cap="none" dirty="0" smtClean="0">
                <a:solidFill>
                  <a:schemeClr val="bg1"/>
                </a:solidFill>
                <a:latin typeface="Arial" charset="0"/>
              </a:rPr>
              <a:t>TAHAPANSOSIOLOGIS</a:t>
            </a:r>
            <a:br>
              <a:rPr lang="en-US" altLang="en-US" b="1" cap="none" dirty="0" smtClean="0">
                <a:solidFill>
                  <a:schemeClr val="bg1"/>
                </a:solidFill>
                <a:latin typeface="Arial" charset="0"/>
              </a:rPr>
            </a:br>
            <a:r>
              <a:rPr lang="en-US" altLang="en-US" b="1" cap="none" dirty="0" smtClean="0">
                <a:solidFill>
                  <a:schemeClr val="bg1"/>
                </a:solidFill>
                <a:latin typeface="Arial" charset="0"/>
              </a:rPr>
              <a:t>(SOCIOLOGICAL </a:t>
            </a:r>
            <a:r>
              <a:rPr lang="en-US" altLang="en-US" b="1" cap="none" dirty="0">
                <a:solidFill>
                  <a:schemeClr val="bg1"/>
                </a:solidFill>
                <a:latin typeface="Arial" charset="0"/>
              </a:rPr>
              <a:t>STAGE</a:t>
            </a:r>
            <a:r>
              <a:rPr lang="en-US" altLang="en-US" b="1" cap="none" dirty="0" smtClean="0">
                <a:solidFill>
                  <a:schemeClr val="bg1"/>
                </a:solidFill>
                <a:latin typeface="Arial" charset="0"/>
              </a:rPr>
              <a:t>)</a:t>
            </a:r>
            <a:endParaRPr lang="en-US" dirty="0"/>
          </a:p>
        </p:txBody>
      </p:sp>
      <p:sp>
        <p:nvSpPr>
          <p:cNvPr id="3" name="Content Placeholder 2"/>
          <p:cNvSpPr>
            <a:spLocks noGrp="1"/>
          </p:cNvSpPr>
          <p:nvPr>
            <p:ph idx="1"/>
          </p:nvPr>
        </p:nvSpPr>
        <p:spPr>
          <a:xfrm>
            <a:off x="845457" y="3264429"/>
            <a:ext cx="13333324" cy="3593571"/>
          </a:xfrm>
        </p:spPr>
        <p:txBody>
          <a:bodyPr/>
          <a:lstStyle/>
          <a:p>
            <a:endParaRPr lang="en-US" dirty="0"/>
          </a:p>
        </p:txBody>
      </p:sp>
      <p:sp>
        <p:nvSpPr>
          <p:cNvPr id="4" name="Rectangle 3"/>
          <p:cNvSpPr/>
          <p:nvPr/>
        </p:nvSpPr>
        <p:spPr>
          <a:xfrm>
            <a:off x="595085" y="5689821"/>
            <a:ext cx="4339771" cy="898545"/>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600" b="1" dirty="0" err="1">
                <a:effectLst/>
                <a:latin typeface="Times New Roman" charset="0"/>
                <a:ea typeface="Calibri" charset="0"/>
                <a:cs typeface="Times New Roman" charset="0"/>
              </a:rPr>
              <a:t>Adanya</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perasan</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atau</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keyakinan</a:t>
            </a:r>
            <a:r>
              <a:rPr lang="en-US" sz="1600" b="1" dirty="0">
                <a:effectLst/>
                <a:latin typeface="Times New Roman" charset="0"/>
                <a:ea typeface="Calibri" charset="0"/>
                <a:cs typeface="Times New Roman" charset="0"/>
              </a:rPr>
              <a:t> yang </a:t>
            </a:r>
            <a:r>
              <a:rPr lang="en-US" sz="1600" b="1" dirty="0" err="1">
                <a:effectLst/>
                <a:latin typeface="Times New Roman" charset="0"/>
                <a:ea typeface="Calibri" charset="0"/>
                <a:cs typeface="Times New Roman" charset="0"/>
              </a:rPr>
              <a:t>kuat</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ba</a:t>
            </a:r>
            <a:r>
              <a:rPr lang="en-US" sz="1400" b="1" dirty="0" err="1">
                <a:effectLst/>
                <a:latin typeface="Times New Roman" charset="0"/>
                <a:ea typeface="Calibri" charset="0"/>
                <a:cs typeface="Times New Roman" charset="0"/>
              </a:rPr>
              <a:t>hwa</a:t>
            </a:r>
            <a:r>
              <a:rPr lang="en-US" sz="1400" b="1" dirty="0">
                <a:effectLst/>
                <a:latin typeface="Times New Roman" charset="0"/>
                <a:ea typeface="Calibri" charset="0"/>
                <a:cs typeface="Times New Roman" charset="0"/>
              </a:rPr>
              <a:t> </a:t>
            </a:r>
            <a:r>
              <a:rPr lang="en-US" sz="1400" b="1" dirty="0" err="1">
                <a:effectLst/>
                <a:latin typeface="Times New Roman" charset="0"/>
                <a:ea typeface="Calibri" charset="0"/>
                <a:cs typeface="Times New Roman" charset="0"/>
              </a:rPr>
              <a:t>mereka</a:t>
            </a:r>
            <a:r>
              <a:rPr lang="en-US" sz="1400" b="1" dirty="0">
                <a:effectLst/>
                <a:latin typeface="Times New Roman" charset="0"/>
                <a:ea typeface="Calibri" charset="0"/>
                <a:cs typeface="Times New Roman" charset="0"/>
              </a:rPr>
              <a:t> </a:t>
            </a:r>
            <a:r>
              <a:rPr lang="en-US" sz="1400" b="1" dirty="0" err="1">
                <a:effectLst/>
                <a:latin typeface="Times New Roman" charset="0"/>
                <a:ea typeface="Calibri" charset="0"/>
                <a:cs typeface="Times New Roman" charset="0"/>
              </a:rPr>
              <a:t>adalah</a:t>
            </a:r>
            <a:r>
              <a:rPr lang="en-US" sz="1400" b="1" dirty="0">
                <a:effectLst/>
                <a:latin typeface="Times New Roman" charset="0"/>
                <a:ea typeface="Calibri" charset="0"/>
                <a:cs typeface="Times New Roman" charset="0"/>
              </a:rPr>
              <a:t> </a:t>
            </a:r>
            <a:r>
              <a:rPr lang="en-US" sz="1400" b="1" dirty="0" err="1">
                <a:effectLst/>
                <a:latin typeface="Times New Roman" charset="0"/>
                <a:ea typeface="Calibri" charset="0"/>
                <a:cs typeface="Times New Roman" charset="0"/>
              </a:rPr>
              <a:t>korban</a:t>
            </a:r>
            <a:r>
              <a:rPr lang="en-US" sz="1400" b="1" dirty="0">
                <a:effectLst/>
                <a:latin typeface="Times New Roman" charset="0"/>
                <a:ea typeface="Calibri" charset="0"/>
                <a:cs typeface="Times New Roman" charset="0"/>
              </a:rPr>
              <a:t> </a:t>
            </a:r>
            <a:r>
              <a:rPr lang="en-US" sz="1400" b="1" dirty="0" err="1">
                <a:effectLst/>
                <a:latin typeface="Times New Roman" charset="0"/>
                <a:ea typeface="Calibri" charset="0"/>
                <a:cs typeface="Times New Roman" charset="0"/>
              </a:rPr>
              <a:t>dari</a:t>
            </a:r>
            <a:r>
              <a:rPr lang="en-US" sz="1400" b="1" dirty="0">
                <a:effectLst/>
                <a:latin typeface="Times New Roman" charset="0"/>
                <a:ea typeface="Calibri" charset="0"/>
                <a:cs typeface="Times New Roman" charset="0"/>
              </a:rPr>
              <a:t> </a:t>
            </a:r>
            <a:r>
              <a:rPr lang="en-US" sz="1400" b="1" dirty="0" err="1">
                <a:effectLst/>
                <a:latin typeface="Times New Roman" charset="0"/>
                <a:ea typeface="Calibri" charset="0"/>
                <a:cs typeface="Times New Roman" charset="0"/>
              </a:rPr>
              <a:t>ketidakadilan</a:t>
            </a:r>
            <a:r>
              <a:rPr lang="en-US" sz="1200" dirty="0">
                <a:effectLst/>
                <a:latin typeface="Times New Roman" charset="0"/>
                <a:ea typeface="Calibri" charset="0"/>
                <a:cs typeface="Times New Roman" charset="0"/>
              </a:rPr>
              <a:t>.</a:t>
            </a:r>
            <a:endParaRPr lang="en-US" sz="1100" dirty="0">
              <a:effectLst/>
              <a:ea typeface="Calibri" charset="0"/>
              <a:cs typeface="Times New Roman" charset="0"/>
            </a:endParaRPr>
          </a:p>
        </p:txBody>
      </p:sp>
      <p:sp>
        <p:nvSpPr>
          <p:cNvPr id="5" name="Rectangle 4"/>
          <p:cNvSpPr/>
          <p:nvPr/>
        </p:nvSpPr>
        <p:spPr>
          <a:xfrm>
            <a:off x="1320801" y="4679344"/>
            <a:ext cx="5007428" cy="85907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b="1" dirty="0" err="1">
                <a:effectLst/>
                <a:latin typeface="Times New Roman" charset="0"/>
                <a:ea typeface="Calibri" charset="0"/>
                <a:cs typeface="Times New Roman" charset="0"/>
              </a:rPr>
              <a:t>Mereka</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mencoba</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mengidentifikasi</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faktor</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ekternal</a:t>
            </a:r>
            <a:r>
              <a:rPr lang="en-US" sz="1600" b="1" dirty="0">
                <a:effectLst/>
                <a:latin typeface="Times New Roman" charset="0"/>
                <a:ea typeface="Calibri" charset="0"/>
                <a:cs typeface="Times New Roman" charset="0"/>
              </a:rPr>
              <a:t> yang </a:t>
            </a:r>
            <a:r>
              <a:rPr lang="en-US" sz="1600" b="1" dirty="0" err="1">
                <a:effectLst/>
                <a:latin typeface="Times New Roman" charset="0"/>
                <a:ea typeface="Calibri" charset="0"/>
                <a:cs typeface="Times New Roman" charset="0"/>
              </a:rPr>
              <a:t>dinilai</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bertanggung</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jawab</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atas</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ketidak</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adilan</a:t>
            </a:r>
            <a:r>
              <a:rPr lang="en-US" sz="1600" b="1" dirty="0">
                <a:effectLst/>
                <a:latin typeface="Times New Roman" charset="0"/>
                <a:ea typeface="Calibri" charset="0"/>
                <a:cs typeface="Times New Roman" charset="0"/>
              </a:rPr>
              <a:t> yang </a:t>
            </a:r>
            <a:r>
              <a:rPr lang="en-US" sz="1600" b="1" dirty="0" err="1">
                <a:effectLst/>
                <a:latin typeface="Times New Roman" charset="0"/>
                <a:ea typeface="Calibri" charset="0"/>
                <a:cs typeface="Times New Roman" charset="0"/>
              </a:rPr>
              <a:t>mereka</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hadapi</a:t>
            </a:r>
            <a:endParaRPr lang="en-US" sz="1600" b="1" dirty="0">
              <a:effectLst/>
              <a:ea typeface="Calibri" charset="0"/>
              <a:cs typeface="Times New Roman" charset="0"/>
            </a:endParaRPr>
          </a:p>
        </p:txBody>
      </p:sp>
      <p:sp>
        <p:nvSpPr>
          <p:cNvPr id="6" name="Rectangle 5"/>
          <p:cNvSpPr/>
          <p:nvPr/>
        </p:nvSpPr>
        <p:spPr>
          <a:xfrm>
            <a:off x="2090056" y="3888948"/>
            <a:ext cx="4470531" cy="595412"/>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600" b="1" dirty="0" err="1">
                <a:effectLst/>
                <a:latin typeface="Times New Roman" charset="0"/>
                <a:ea typeface="Calibri" charset="0"/>
                <a:cs typeface="Times New Roman" charset="0"/>
              </a:rPr>
              <a:t>Membangun</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ikatan</a:t>
            </a:r>
            <a:r>
              <a:rPr lang="en-US" sz="1600" b="1" dirty="0">
                <a:effectLst/>
                <a:latin typeface="Times New Roman" charset="0"/>
                <a:ea typeface="Calibri" charset="0"/>
                <a:cs typeface="Times New Roman" charset="0"/>
              </a:rPr>
              <a:t> moral </a:t>
            </a:r>
            <a:r>
              <a:rPr lang="en-US" sz="1600" b="1" dirty="0" err="1">
                <a:effectLst/>
                <a:latin typeface="Times New Roman" charset="0"/>
                <a:ea typeface="Calibri" charset="0"/>
                <a:cs typeface="Times New Roman" charset="0"/>
              </a:rPr>
              <a:t>kelompok</a:t>
            </a:r>
            <a:r>
              <a:rPr lang="en-US" sz="1600" b="1" dirty="0">
                <a:effectLst/>
                <a:latin typeface="Times New Roman" charset="0"/>
                <a:ea typeface="Calibri" charset="0"/>
                <a:cs typeface="Times New Roman" charset="0"/>
              </a:rPr>
              <a:t> </a:t>
            </a:r>
            <a:r>
              <a:rPr lang="en-US" sz="1600" b="1" i="1" dirty="0">
                <a:effectLst/>
                <a:latin typeface="Times New Roman" charset="0"/>
                <a:ea typeface="Calibri" charset="0"/>
                <a:cs typeface="Times New Roman" charset="0"/>
              </a:rPr>
              <a:t>(group’s moral bond)</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sembari</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melakukan</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diskusi</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pertemuan</a:t>
            </a:r>
            <a:r>
              <a:rPr lang="en-US" sz="1600" b="1" dirty="0">
                <a:effectLst/>
                <a:latin typeface="Times New Roman" charset="0"/>
                <a:ea typeface="Calibri" charset="0"/>
                <a:cs typeface="Times New Roman" charset="0"/>
              </a:rPr>
              <a:t> </a:t>
            </a:r>
            <a:r>
              <a:rPr lang="en-US" sz="1600" b="1" dirty="0" err="1">
                <a:effectLst/>
                <a:latin typeface="Times New Roman" charset="0"/>
                <a:ea typeface="Calibri" charset="0"/>
                <a:cs typeface="Times New Roman" charset="0"/>
              </a:rPr>
              <a:t>tertutup</a:t>
            </a:r>
            <a:endParaRPr lang="en-US" sz="1600" b="1" dirty="0">
              <a:effectLst/>
              <a:ea typeface="Calibri" charset="0"/>
              <a:cs typeface="Times New Roman" charset="0"/>
            </a:endParaRPr>
          </a:p>
        </p:txBody>
      </p:sp>
      <p:sp>
        <p:nvSpPr>
          <p:cNvPr id="7" name="Rectangle 6"/>
          <p:cNvSpPr/>
          <p:nvPr/>
        </p:nvSpPr>
        <p:spPr>
          <a:xfrm>
            <a:off x="3613591" y="2902776"/>
            <a:ext cx="4891315" cy="8464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1600" b="1" dirty="0" err="1">
                <a:effectLst/>
                <a:ea typeface="Calibri" charset="0"/>
                <a:cs typeface="Times New Roman" charset="0"/>
              </a:rPr>
              <a:t>Melakukan</a:t>
            </a:r>
            <a:r>
              <a:rPr lang="en-US" sz="1600" b="1" dirty="0">
                <a:effectLst/>
                <a:ea typeface="Calibri" charset="0"/>
                <a:cs typeface="Times New Roman" charset="0"/>
              </a:rPr>
              <a:t> proses </a:t>
            </a:r>
            <a:r>
              <a:rPr lang="en-US" sz="1600" b="1" dirty="0" err="1">
                <a:effectLst/>
                <a:ea typeface="Calibri" charset="0"/>
                <a:cs typeface="Times New Roman" charset="0"/>
              </a:rPr>
              <a:t>rekrutmen</a:t>
            </a:r>
            <a:r>
              <a:rPr lang="en-US" sz="1600" b="1" dirty="0">
                <a:effectLst/>
                <a:ea typeface="Calibri" charset="0"/>
                <a:cs typeface="Times New Roman" charset="0"/>
              </a:rPr>
              <a:t> </a:t>
            </a:r>
            <a:r>
              <a:rPr lang="en-US" sz="1600" b="1" dirty="0" err="1">
                <a:effectLst/>
                <a:ea typeface="Calibri" charset="0"/>
                <a:cs typeface="Times New Roman" charset="0"/>
              </a:rPr>
              <a:t>sembari</a:t>
            </a:r>
            <a:r>
              <a:rPr lang="en-US" sz="1600" b="1" dirty="0">
                <a:effectLst/>
                <a:ea typeface="Calibri" charset="0"/>
                <a:cs typeface="Times New Roman" charset="0"/>
              </a:rPr>
              <a:t> </a:t>
            </a:r>
            <a:r>
              <a:rPr lang="en-US" sz="1600" b="1" dirty="0" err="1">
                <a:effectLst/>
                <a:ea typeface="Calibri" charset="0"/>
                <a:cs typeface="Times New Roman" charset="0"/>
              </a:rPr>
              <a:t>membagi</a:t>
            </a:r>
            <a:r>
              <a:rPr lang="en-US" sz="1600" b="1" dirty="0">
                <a:effectLst/>
                <a:ea typeface="Calibri" charset="0"/>
                <a:cs typeface="Times New Roman" charset="0"/>
              </a:rPr>
              <a:t> </a:t>
            </a:r>
            <a:r>
              <a:rPr lang="en-US" sz="1600" b="1" dirty="0" err="1">
                <a:effectLst/>
                <a:ea typeface="Calibri" charset="0"/>
                <a:cs typeface="Times New Roman" charset="0"/>
              </a:rPr>
              <a:t>dunia</a:t>
            </a:r>
            <a:r>
              <a:rPr lang="en-US" sz="1600" b="1" dirty="0">
                <a:effectLst/>
                <a:ea typeface="Calibri" charset="0"/>
                <a:cs typeface="Times New Roman" charset="0"/>
              </a:rPr>
              <a:t> </a:t>
            </a:r>
            <a:r>
              <a:rPr lang="en-US" sz="1600" b="1" dirty="0" err="1">
                <a:effectLst/>
                <a:ea typeface="Calibri" charset="0"/>
                <a:cs typeface="Times New Roman" charset="0"/>
              </a:rPr>
              <a:t>menjadi</a:t>
            </a:r>
            <a:r>
              <a:rPr lang="en-US" sz="1600" b="1" dirty="0">
                <a:effectLst/>
                <a:ea typeface="Calibri" charset="0"/>
                <a:cs typeface="Times New Roman" charset="0"/>
              </a:rPr>
              <a:t> </a:t>
            </a:r>
            <a:r>
              <a:rPr lang="en-US" sz="1600" b="1" dirty="0" err="1">
                <a:effectLst/>
                <a:ea typeface="Calibri" charset="0"/>
                <a:cs typeface="Times New Roman" charset="0"/>
              </a:rPr>
              <a:t>dua</a:t>
            </a:r>
            <a:r>
              <a:rPr lang="en-US" sz="1600" b="1" dirty="0">
                <a:effectLst/>
                <a:ea typeface="Calibri" charset="0"/>
                <a:cs typeface="Times New Roman" charset="0"/>
              </a:rPr>
              <a:t> kami versus </a:t>
            </a:r>
            <a:r>
              <a:rPr lang="en-US" sz="1600" b="1" dirty="0" err="1">
                <a:effectLst/>
                <a:ea typeface="Calibri" charset="0"/>
                <a:cs typeface="Times New Roman" charset="0"/>
              </a:rPr>
              <a:t>mereka</a:t>
            </a:r>
            <a:r>
              <a:rPr lang="en-US" sz="1600" b="1" dirty="0">
                <a:effectLst/>
                <a:ea typeface="Calibri" charset="0"/>
                <a:cs typeface="Times New Roman" charset="0"/>
              </a:rPr>
              <a:t> , </a:t>
            </a:r>
            <a:r>
              <a:rPr lang="en-US" sz="1600" b="1" dirty="0" err="1">
                <a:effectLst/>
                <a:ea typeface="Calibri" charset="0"/>
                <a:cs typeface="Times New Roman" charset="0"/>
              </a:rPr>
              <a:t>atau</a:t>
            </a:r>
            <a:r>
              <a:rPr lang="en-US" sz="1600" b="1" dirty="0">
                <a:effectLst/>
                <a:ea typeface="Calibri" charset="0"/>
                <a:cs typeface="Times New Roman" charset="0"/>
              </a:rPr>
              <a:t> </a:t>
            </a:r>
            <a:r>
              <a:rPr lang="en-US" sz="1600" b="1" dirty="0" err="1">
                <a:effectLst/>
                <a:ea typeface="Calibri" charset="0"/>
                <a:cs typeface="Times New Roman" charset="0"/>
              </a:rPr>
              <a:t>darul</a:t>
            </a:r>
            <a:r>
              <a:rPr lang="en-US" sz="1600" b="1" dirty="0">
                <a:effectLst/>
                <a:ea typeface="Calibri" charset="0"/>
                <a:cs typeface="Times New Roman" charset="0"/>
              </a:rPr>
              <a:t> Islam versus </a:t>
            </a:r>
            <a:r>
              <a:rPr lang="en-US" sz="1600" b="1" dirty="0" err="1">
                <a:effectLst/>
                <a:ea typeface="Calibri" charset="0"/>
                <a:cs typeface="Times New Roman" charset="0"/>
              </a:rPr>
              <a:t>darul</a:t>
            </a:r>
            <a:r>
              <a:rPr lang="en-US" sz="1600" b="1" dirty="0">
                <a:effectLst/>
                <a:ea typeface="Calibri" charset="0"/>
                <a:cs typeface="Times New Roman" charset="0"/>
              </a:rPr>
              <a:t> </a:t>
            </a:r>
            <a:r>
              <a:rPr lang="en-US" sz="1600" b="1" dirty="0" err="1">
                <a:effectLst/>
                <a:ea typeface="Calibri" charset="0"/>
                <a:cs typeface="Times New Roman" charset="0"/>
              </a:rPr>
              <a:t>harbi</a:t>
            </a:r>
            <a:r>
              <a:rPr lang="en-US" sz="1600" b="1" dirty="0">
                <a:effectLst/>
                <a:ea typeface="Calibri" charset="0"/>
                <a:cs typeface="Times New Roman" charset="0"/>
              </a:rPr>
              <a:t> </a:t>
            </a:r>
          </a:p>
        </p:txBody>
      </p:sp>
      <p:sp>
        <p:nvSpPr>
          <p:cNvPr id="8" name="Rectangle 7"/>
          <p:cNvSpPr/>
          <p:nvPr/>
        </p:nvSpPr>
        <p:spPr>
          <a:xfrm>
            <a:off x="3293382" y="3481576"/>
            <a:ext cx="5555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4754404" y="1943374"/>
            <a:ext cx="5515429" cy="85058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1600" b="1" dirty="0">
                <a:effectLst/>
                <a:ea typeface="Calibri" charset="0"/>
                <a:cs typeface="Times New Roman" charset="0"/>
              </a:rPr>
              <a:t>Proses </a:t>
            </a:r>
            <a:r>
              <a:rPr lang="en-US" sz="1600" b="1" dirty="0" err="1">
                <a:effectLst/>
                <a:ea typeface="Calibri" charset="0"/>
                <a:cs typeface="Times New Roman" charset="0"/>
              </a:rPr>
              <a:t>seleksi</a:t>
            </a:r>
            <a:r>
              <a:rPr lang="en-US" sz="1600" b="1" dirty="0">
                <a:effectLst/>
                <a:ea typeface="Calibri" charset="0"/>
                <a:cs typeface="Times New Roman" charset="0"/>
              </a:rPr>
              <a:t> </a:t>
            </a:r>
            <a:r>
              <a:rPr lang="en-US" sz="1600" b="1" dirty="0" err="1">
                <a:effectLst/>
                <a:ea typeface="Calibri" charset="0"/>
                <a:cs typeface="Times New Roman" charset="0"/>
              </a:rPr>
              <a:t>untuk</a:t>
            </a:r>
            <a:r>
              <a:rPr lang="en-US" sz="1600" b="1" dirty="0">
                <a:effectLst/>
                <a:ea typeface="Calibri" charset="0"/>
                <a:cs typeface="Times New Roman" charset="0"/>
              </a:rPr>
              <a:t> </a:t>
            </a:r>
            <a:r>
              <a:rPr lang="en-US" sz="1600" b="1" dirty="0" err="1">
                <a:effectLst/>
                <a:ea typeface="Calibri" charset="0"/>
                <a:cs typeface="Times New Roman" charset="0"/>
              </a:rPr>
              <a:t>memilih</a:t>
            </a:r>
            <a:r>
              <a:rPr lang="en-US" sz="1600" b="1" dirty="0">
                <a:effectLst/>
                <a:ea typeface="Calibri" charset="0"/>
                <a:cs typeface="Times New Roman" charset="0"/>
              </a:rPr>
              <a:t> </a:t>
            </a:r>
            <a:r>
              <a:rPr lang="en-US" sz="1600" b="1" dirty="0" err="1">
                <a:effectLst/>
                <a:ea typeface="Calibri" charset="0"/>
                <a:cs typeface="Times New Roman" charset="0"/>
              </a:rPr>
              <a:t>dan</a:t>
            </a:r>
            <a:r>
              <a:rPr lang="en-US" sz="1600" b="1" dirty="0">
                <a:effectLst/>
                <a:ea typeface="Calibri" charset="0"/>
                <a:cs typeface="Times New Roman" charset="0"/>
              </a:rPr>
              <a:t> </a:t>
            </a:r>
            <a:r>
              <a:rPr lang="en-US" sz="1600" b="1" dirty="0" err="1">
                <a:effectLst/>
                <a:ea typeface="Calibri" charset="0"/>
                <a:cs typeface="Times New Roman" charset="0"/>
              </a:rPr>
              <a:t>melatih</a:t>
            </a:r>
            <a:r>
              <a:rPr lang="en-US" sz="1600" b="1" dirty="0">
                <a:effectLst/>
                <a:ea typeface="Calibri" charset="0"/>
                <a:cs typeface="Times New Roman" charset="0"/>
              </a:rPr>
              <a:t> </a:t>
            </a:r>
            <a:r>
              <a:rPr lang="en-US" sz="1600" b="1" dirty="0" err="1">
                <a:effectLst/>
                <a:ea typeface="Calibri" charset="0"/>
                <a:cs typeface="Times New Roman" charset="0"/>
              </a:rPr>
              <a:t>anggota</a:t>
            </a:r>
            <a:r>
              <a:rPr lang="en-US" sz="1600" b="1" dirty="0">
                <a:effectLst/>
                <a:ea typeface="Calibri" charset="0"/>
                <a:cs typeface="Times New Roman" charset="0"/>
              </a:rPr>
              <a:t> yang </a:t>
            </a:r>
            <a:r>
              <a:rPr lang="en-US" sz="1600" b="1" dirty="0" err="1">
                <a:effectLst/>
                <a:ea typeface="Calibri" charset="0"/>
                <a:cs typeface="Times New Roman" charset="0"/>
              </a:rPr>
              <a:t>dipersiapkan</a:t>
            </a:r>
            <a:r>
              <a:rPr lang="en-US" sz="1600" b="1" dirty="0">
                <a:effectLst/>
                <a:ea typeface="Calibri" charset="0"/>
                <a:cs typeface="Times New Roman" charset="0"/>
              </a:rPr>
              <a:t> </a:t>
            </a:r>
            <a:r>
              <a:rPr lang="en-US" sz="1600" b="1" dirty="0" err="1">
                <a:effectLst/>
                <a:ea typeface="Calibri" charset="0"/>
                <a:cs typeface="Times New Roman" charset="0"/>
              </a:rPr>
              <a:t>untuk</a:t>
            </a:r>
            <a:r>
              <a:rPr lang="en-US" sz="1600" b="1" dirty="0">
                <a:effectLst/>
                <a:ea typeface="Calibri" charset="0"/>
                <a:cs typeface="Times New Roman" charset="0"/>
              </a:rPr>
              <a:t> </a:t>
            </a:r>
            <a:r>
              <a:rPr lang="en-US" sz="1600" b="1" dirty="0" err="1">
                <a:effectLst/>
                <a:ea typeface="Calibri" charset="0"/>
                <a:cs typeface="Times New Roman" charset="0"/>
              </a:rPr>
              <a:t>melakukan</a:t>
            </a:r>
            <a:r>
              <a:rPr lang="en-US" sz="1600" b="1" dirty="0">
                <a:effectLst/>
                <a:ea typeface="Calibri" charset="0"/>
                <a:cs typeface="Times New Roman" charset="0"/>
              </a:rPr>
              <a:t> </a:t>
            </a:r>
            <a:r>
              <a:rPr lang="en-US" sz="1600" b="1" dirty="0" err="1">
                <a:effectLst/>
                <a:ea typeface="Calibri" charset="0"/>
                <a:cs typeface="Times New Roman" charset="0"/>
              </a:rPr>
              <a:t>serangan</a:t>
            </a:r>
            <a:r>
              <a:rPr lang="en-US" sz="1600" b="1" dirty="0">
                <a:effectLst/>
                <a:ea typeface="Calibri" charset="0"/>
                <a:cs typeface="Times New Roman" charset="0"/>
              </a:rPr>
              <a:t> </a:t>
            </a:r>
            <a:r>
              <a:rPr lang="en-US" sz="1600" b="1" dirty="0" err="1">
                <a:effectLst/>
                <a:ea typeface="Calibri" charset="0"/>
                <a:cs typeface="Times New Roman" charset="0"/>
              </a:rPr>
              <a:t>teror</a:t>
            </a:r>
            <a:endParaRPr lang="en-US" sz="1600" b="1" dirty="0">
              <a:effectLst/>
              <a:ea typeface="Calibri" charset="0"/>
              <a:cs typeface="Times New Roman" charset="0"/>
            </a:endParaRPr>
          </a:p>
        </p:txBody>
      </p:sp>
      <p:sp>
        <p:nvSpPr>
          <p:cNvPr id="11" name="Rectangle 13"/>
          <p:cNvSpPr>
            <a:spLocks noChangeArrowheads="1"/>
          </p:cNvSpPr>
          <p:nvPr/>
        </p:nvSpPr>
        <p:spPr bwMode="auto">
          <a:xfrm flipV="1">
            <a:off x="159657" y="1096514"/>
            <a:ext cx="150234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59017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3 </a:t>
            </a:r>
            <a:r>
              <a:rPr lang="en-US" b="1" dirty="0" err="1">
                <a:solidFill>
                  <a:schemeClr val="bg1"/>
                </a:solidFill>
              </a:rPr>
              <a:t>Tahapan</a:t>
            </a:r>
            <a:r>
              <a:rPr lang="en-US" b="1" dirty="0">
                <a:solidFill>
                  <a:schemeClr val="bg1"/>
                </a:solidFill>
              </a:rPr>
              <a:t> </a:t>
            </a:r>
            <a:r>
              <a:rPr lang="en-US" b="1" dirty="0" err="1">
                <a:solidFill>
                  <a:schemeClr val="bg1"/>
                </a:solidFill>
              </a:rPr>
              <a:t>psikologis</a:t>
            </a:r>
            <a:r>
              <a:rPr lang="en-US" b="1" dirty="0">
                <a:solidFill>
                  <a:schemeClr val="bg1"/>
                </a:solidFill>
              </a:rPr>
              <a:t> </a:t>
            </a:r>
            <a:r>
              <a:rPr lang="en-US" b="1" dirty="0" smtClean="0">
                <a:solidFill>
                  <a:schemeClr val="bg1"/>
                </a:solidFill>
              </a:rPr>
              <a:t> </a:t>
            </a:r>
            <a:r>
              <a:rPr lang="en-US" b="1" dirty="0" err="1">
                <a:solidFill>
                  <a:schemeClr val="bg1"/>
                </a:solidFill>
              </a:rPr>
              <a:t>berdasarkan</a:t>
            </a:r>
            <a:r>
              <a:rPr lang="en-US" b="1" dirty="0">
                <a:solidFill>
                  <a:schemeClr val="bg1"/>
                </a:solidFill>
              </a:rPr>
              <a:t> </a:t>
            </a:r>
            <a:r>
              <a:rPr lang="en-US" b="1" dirty="0" err="1">
                <a:solidFill>
                  <a:schemeClr val="bg1"/>
                </a:solidFill>
              </a:rPr>
              <a:t>pengalaman</a:t>
            </a:r>
            <a:r>
              <a:rPr lang="en-US" b="1" dirty="0">
                <a:solidFill>
                  <a:schemeClr val="bg1"/>
                </a:solidFill>
              </a:rPr>
              <a:t> </a:t>
            </a:r>
            <a:r>
              <a:rPr lang="en-US" b="1" dirty="0" smtClean="0">
                <a:solidFill>
                  <a:schemeClr val="bg1"/>
                </a:solidFill>
              </a:rPr>
              <a:t/>
            </a:r>
            <a:br>
              <a:rPr lang="en-US" b="1" dirty="0" smtClean="0">
                <a:solidFill>
                  <a:schemeClr val="bg1"/>
                </a:solidFill>
              </a:rPr>
            </a:br>
            <a:r>
              <a:rPr lang="en-US" b="1" dirty="0" err="1" smtClean="0">
                <a:solidFill>
                  <a:schemeClr val="bg1"/>
                </a:solidFill>
              </a:rPr>
              <a:t>Tawfiq</a:t>
            </a:r>
            <a:r>
              <a:rPr lang="en-US" b="1" dirty="0" smtClean="0">
                <a:solidFill>
                  <a:schemeClr val="bg1"/>
                </a:solidFill>
              </a:rPr>
              <a:t> Hamid </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sz="2800" dirty="0" err="1">
                <a:solidFill>
                  <a:schemeClr val="bg1"/>
                </a:solidFill>
              </a:rPr>
              <a:t>Membenci</a:t>
            </a:r>
            <a:r>
              <a:rPr lang="en-US" sz="2800" dirty="0">
                <a:solidFill>
                  <a:schemeClr val="bg1"/>
                </a:solidFill>
              </a:rPr>
              <a:t> non-Muslim </a:t>
            </a:r>
            <a:r>
              <a:rPr lang="en-US" sz="2800" dirty="0" err="1">
                <a:solidFill>
                  <a:schemeClr val="bg1"/>
                </a:solidFill>
              </a:rPr>
              <a:t>dan</a:t>
            </a:r>
            <a:r>
              <a:rPr lang="en-US" sz="2800" dirty="0">
                <a:solidFill>
                  <a:schemeClr val="bg1"/>
                </a:solidFill>
              </a:rPr>
              <a:t> </a:t>
            </a:r>
            <a:r>
              <a:rPr lang="en-US" sz="2800" dirty="0" err="1">
                <a:solidFill>
                  <a:schemeClr val="bg1"/>
                </a:solidFill>
              </a:rPr>
              <a:t>mereka</a:t>
            </a:r>
            <a:r>
              <a:rPr lang="en-US" sz="2800" dirty="0">
                <a:solidFill>
                  <a:schemeClr val="bg1"/>
                </a:solidFill>
              </a:rPr>
              <a:t> yang </a:t>
            </a:r>
            <a:r>
              <a:rPr lang="en-US" sz="2800" dirty="0" err="1">
                <a:solidFill>
                  <a:schemeClr val="bg1"/>
                </a:solidFill>
              </a:rPr>
              <a:t>memiliki</a:t>
            </a:r>
            <a:r>
              <a:rPr lang="en-US" sz="2800" dirty="0">
                <a:solidFill>
                  <a:schemeClr val="bg1"/>
                </a:solidFill>
              </a:rPr>
              <a:t> </a:t>
            </a:r>
            <a:r>
              <a:rPr lang="en-US" sz="2800" dirty="0" err="1">
                <a:solidFill>
                  <a:schemeClr val="bg1"/>
                </a:solidFill>
              </a:rPr>
              <a:t>pandangan</a:t>
            </a:r>
            <a:r>
              <a:rPr lang="en-US" sz="2800" dirty="0">
                <a:solidFill>
                  <a:schemeClr val="bg1"/>
                </a:solidFill>
              </a:rPr>
              <a:t> yang </a:t>
            </a:r>
            <a:r>
              <a:rPr lang="en-US" sz="2800" dirty="0" err="1" smtClean="0">
                <a:solidFill>
                  <a:schemeClr val="bg1"/>
                </a:solidFill>
              </a:rPr>
              <a:t>berbeda</a:t>
            </a:r>
            <a:endParaRPr lang="en-US" sz="2800" dirty="0" smtClean="0">
              <a:solidFill>
                <a:schemeClr val="bg1"/>
              </a:solidFill>
            </a:endParaRPr>
          </a:p>
          <a:p>
            <a:r>
              <a:rPr lang="en-US" sz="2800" dirty="0" err="1">
                <a:solidFill>
                  <a:schemeClr val="bg1"/>
                </a:solidFill>
              </a:rPr>
              <a:t>Menekan</a:t>
            </a:r>
            <a:r>
              <a:rPr lang="en-US" sz="2800" dirty="0">
                <a:solidFill>
                  <a:schemeClr val="bg1"/>
                </a:solidFill>
              </a:rPr>
              <a:t> </a:t>
            </a:r>
            <a:r>
              <a:rPr lang="en-US" sz="2800" dirty="0" err="1">
                <a:solidFill>
                  <a:schemeClr val="bg1"/>
                </a:solidFill>
              </a:rPr>
              <a:t>atau</a:t>
            </a:r>
            <a:r>
              <a:rPr lang="en-US" sz="2800" dirty="0">
                <a:solidFill>
                  <a:schemeClr val="bg1"/>
                </a:solidFill>
              </a:rPr>
              <a:t> </a:t>
            </a:r>
            <a:r>
              <a:rPr lang="en-US" sz="2800" dirty="0" err="1">
                <a:solidFill>
                  <a:schemeClr val="bg1"/>
                </a:solidFill>
              </a:rPr>
              <a:t>membungkan</a:t>
            </a:r>
            <a:r>
              <a:rPr lang="en-US" sz="2800" dirty="0">
                <a:solidFill>
                  <a:schemeClr val="bg1"/>
                </a:solidFill>
              </a:rPr>
              <a:t> </a:t>
            </a:r>
            <a:r>
              <a:rPr lang="en-US" sz="2800" dirty="0" err="1">
                <a:solidFill>
                  <a:schemeClr val="bg1"/>
                </a:solidFill>
              </a:rPr>
              <a:t>kesadaran</a:t>
            </a:r>
            <a:r>
              <a:rPr lang="en-US" sz="2800" dirty="0">
                <a:solidFill>
                  <a:schemeClr val="bg1"/>
                </a:solidFill>
              </a:rPr>
              <a:t> </a:t>
            </a:r>
            <a:r>
              <a:rPr lang="en-US" sz="2800" dirty="0" err="1">
                <a:solidFill>
                  <a:schemeClr val="bg1"/>
                </a:solidFill>
              </a:rPr>
              <a:t>nuraninya</a:t>
            </a:r>
            <a:r>
              <a:rPr lang="en-US" sz="2800" dirty="0">
                <a:solidFill>
                  <a:schemeClr val="bg1"/>
                </a:solidFill>
              </a:rPr>
              <a:t> (</a:t>
            </a:r>
            <a:r>
              <a:rPr lang="en-US" sz="2800" i="1" dirty="0" smtClean="0">
                <a:solidFill>
                  <a:schemeClr val="bg1"/>
                </a:solidFill>
              </a:rPr>
              <a:t>conscience)</a:t>
            </a:r>
          </a:p>
          <a:p>
            <a:r>
              <a:rPr lang="en-US" sz="2800" dirty="0" err="1">
                <a:solidFill>
                  <a:schemeClr val="bg1"/>
                </a:solidFill>
              </a:rPr>
              <a:t>Menerima</a:t>
            </a:r>
            <a:r>
              <a:rPr lang="en-US" sz="2800" dirty="0">
                <a:solidFill>
                  <a:schemeClr val="bg1"/>
                </a:solidFill>
              </a:rPr>
              <a:t> </a:t>
            </a:r>
            <a:r>
              <a:rPr lang="en-US" sz="2800" dirty="0" err="1">
                <a:solidFill>
                  <a:schemeClr val="bg1"/>
                </a:solidFill>
              </a:rPr>
              <a:t>kekerasan</a:t>
            </a:r>
            <a:r>
              <a:rPr lang="en-US" sz="2800" dirty="0">
                <a:solidFill>
                  <a:schemeClr val="bg1"/>
                </a:solidFill>
              </a:rPr>
              <a:t> </a:t>
            </a:r>
            <a:r>
              <a:rPr lang="en-US" sz="2800" dirty="0" err="1">
                <a:solidFill>
                  <a:schemeClr val="bg1"/>
                </a:solidFill>
              </a:rPr>
              <a:t>sebagai</a:t>
            </a:r>
            <a:r>
              <a:rPr lang="en-US" sz="2800" dirty="0">
                <a:solidFill>
                  <a:schemeClr val="bg1"/>
                </a:solidFill>
              </a:rPr>
              <a:t> </a:t>
            </a:r>
            <a:r>
              <a:rPr lang="en-US" sz="2800" dirty="0" err="1">
                <a:solidFill>
                  <a:schemeClr val="bg1"/>
                </a:solidFill>
              </a:rPr>
              <a:t>ibadah</a:t>
            </a:r>
            <a:r>
              <a:rPr lang="en-US" sz="2800" dirty="0">
                <a:solidFill>
                  <a:schemeClr val="bg1"/>
                </a:solidFill>
              </a:rPr>
              <a:t> </a:t>
            </a:r>
            <a:r>
              <a:rPr lang="en-US" sz="2800" dirty="0" err="1">
                <a:solidFill>
                  <a:schemeClr val="bg1"/>
                </a:solidFill>
              </a:rPr>
              <a:t>atau</a:t>
            </a:r>
            <a:r>
              <a:rPr lang="en-US" sz="2800" dirty="0">
                <a:solidFill>
                  <a:schemeClr val="bg1"/>
                </a:solidFill>
              </a:rPr>
              <a:t> </a:t>
            </a:r>
            <a:r>
              <a:rPr lang="en-US" sz="2800" dirty="0" err="1">
                <a:solidFill>
                  <a:schemeClr val="bg1"/>
                </a:solidFill>
              </a:rPr>
              <a:t>pengabdian</a:t>
            </a:r>
            <a:r>
              <a:rPr lang="en-US" sz="2800" dirty="0">
                <a:solidFill>
                  <a:schemeClr val="bg1"/>
                </a:solidFill>
              </a:rPr>
              <a:t> </a:t>
            </a:r>
            <a:r>
              <a:rPr lang="en-US" sz="2800" dirty="0" err="1">
                <a:solidFill>
                  <a:schemeClr val="bg1"/>
                </a:solidFill>
              </a:rPr>
              <a:t>kepada</a:t>
            </a:r>
            <a:r>
              <a:rPr lang="en-US" sz="2800" dirty="0">
                <a:solidFill>
                  <a:schemeClr val="bg1"/>
                </a:solidFill>
              </a:rPr>
              <a:t> Allah.</a:t>
            </a:r>
            <a:r>
              <a:rPr lang="en-US" sz="2800" i="1" dirty="0">
                <a:solidFill>
                  <a:schemeClr val="bg1"/>
                </a:solidFill>
              </a:rPr>
              <a:t> </a:t>
            </a:r>
            <a:endParaRPr lang="en-US" sz="2800" i="1" dirty="0" smtClean="0">
              <a:solidFill>
                <a:schemeClr val="bg1"/>
              </a:solidFill>
            </a:endParaRPr>
          </a:p>
          <a:p>
            <a:r>
              <a:rPr lang="en-US" sz="2800" i="1" dirty="0" smtClean="0">
                <a:solidFill>
                  <a:schemeClr val="bg1"/>
                </a:solidFill>
              </a:rPr>
              <a:t>Once </a:t>
            </a:r>
            <a:r>
              <a:rPr lang="en-US" sz="2800" i="1" dirty="0">
                <a:solidFill>
                  <a:schemeClr val="bg1"/>
                </a:solidFill>
              </a:rPr>
              <a:t>I was able to suppress my conscience, I was open to accepting violence without guilt—the third psychological stage. </a:t>
            </a:r>
            <a:r>
              <a:rPr lang="en-US" sz="2800" dirty="0">
                <a:solidFill>
                  <a:schemeClr val="bg1"/>
                </a:solidFill>
              </a:rPr>
              <a:t>Kata </a:t>
            </a:r>
            <a:r>
              <a:rPr lang="en-US" sz="2800" dirty="0" err="1">
                <a:solidFill>
                  <a:schemeClr val="bg1"/>
                </a:solidFill>
              </a:rPr>
              <a:t>Tawfiq</a:t>
            </a:r>
            <a:r>
              <a:rPr lang="en-US" sz="2800" dirty="0">
                <a:solidFill>
                  <a:schemeClr val="bg1"/>
                </a:solidFill>
              </a:rPr>
              <a:t> Hamid  </a:t>
            </a:r>
            <a:r>
              <a:rPr lang="en-US" sz="2800" dirty="0" err="1">
                <a:solidFill>
                  <a:schemeClr val="bg1"/>
                </a:solidFill>
              </a:rPr>
              <a:t>dalam</a:t>
            </a:r>
            <a:r>
              <a:rPr lang="en-US" sz="2800" dirty="0">
                <a:solidFill>
                  <a:schemeClr val="bg1"/>
                </a:solidFill>
              </a:rPr>
              <a:t> </a:t>
            </a:r>
            <a:r>
              <a:rPr lang="en-US" sz="2800" i="1" dirty="0">
                <a:solidFill>
                  <a:schemeClr val="bg1"/>
                </a:solidFill>
              </a:rPr>
              <a:t>The Development of </a:t>
            </a:r>
            <a:r>
              <a:rPr lang="en-US" sz="2800" i="1" dirty="0" err="1">
                <a:solidFill>
                  <a:schemeClr val="bg1"/>
                </a:solidFill>
              </a:rPr>
              <a:t>Jihadi’s</a:t>
            </a:r>
            <a:r>
              <a:rPr lang="en-US" sz="2800" i="1" dirty="0">
                <a:solidFill>
                  <a:schemeClr val="bg1"/>
                </a:solidFill>
              </a:rPr>
              <a:t> Mind</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992561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3 </a:t>
            </a:r>
            <a:r>
              <a:rPr lang="en-US" b="1" dirty="0" err="1">
                <a:solidFill>
                  <a:schemeClr val="bg1"/>
                </a:solidFill>
              </a:rPr>
              <a:t>Tahapan</a:t>
            </a:r>
            <a:r>
              <a:rPr lang="en-US" b="1" dirty="0">
                <a:solidFill>
                  <a:schemeClr val="bg1"/>
                </a:solidFill>
              </a:rPr>
              <a:t> </a:t>
            </a:r>
            <a:r>
              <a:rPr lang="en-US" b="1" dirty="0" err="1">
                <a:solidFill>
                  <a:schemeClr val="bg1"/>
                </a:solidFill>
              </a:rPr>
              <a:t>psikologis</a:t>
            </a:r>
            <a:endParaRPr lang="en-US" dirty="0"/>
          </a:p>
        </p:txBody>
      </p:sp>
      <p:sp>
        <p:nvSpPr>
          <p:cNvPr id="14" name="Rectangle 13"/>
          <p:cNvSpPr/>
          <p:nvPr/>
        </p:nvSpPr>
        <p:spPr>
          <a:xfrm>
            <a:off x="685800" y="5181600"/>
            <a:ext cx="5613400" cy="117424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800" dirty="0" err="1">
                <a:effectLst/>
                <a:latin typeface="Times New Roman" charset="0"/>
                <a:ea typeface="Calibri" charset="0"/>
                <a:cs typeface="Times New Roman" charset="0"/>
              </a:rPr>
              <a:t>Membenci</a:t>
            </a:r>
            <a:r>
              <a:rPr lang="en-US" sz="2800" dirty="0">
                <a:effectLst/>
                <a:latin typeface="Times New Roman" charset="0"/>
                <a:ea typeface="Calibri" charset="0"/>
                <a:cs typeface="Times New Roman" charset="0"/>
              </a:rPr>
              <a:t> non-Muslim </a:t>
            </a:r>
            <a:r>
              <a:rPr lang="en-US" sz="2800" dirty="0" err="1">
                <a:effectLst/>
                <a:latin typeface="Times New Roman" charset="0"/>
                <a:ea typeface="Calibri" charset="0"/>
                <a:cs typeface="Times New Roman" charset="0"/>
              </a:rPr>
              <a:t>dan</a:t>
            </a:r>
            <a:r>
              <a:rPr lang="en-US" sz="2800" dirty="0">
                <a:effectLst/>
                <a:latin typeface="Times New Roman" charset="0"/>
                <a:ea typeface="Calibri" charset="0"/>
                <a:cs typeface="Times New Roman" charset="0"/>
              </a:rPr>
              <a:t> </a:t>
            </a:r>
            <a:r>
              <a:rPr lang="en-US" sz="2800" dirty="0" err="1">
                <a:effectLst/>
                <a:latin typeface="Times New Roman" charset="0"/>
                <a:ea typeface="Calibri" charset="0"/>
                <a:cs typeface="Times New Roman" charset="0"/>
              </a:rPr>
              <a:t>mereka</a:t>
            </a:r>
            <a:r>
              <a:rPr lang="en-US" sz="2800" dirty="0">
                <a:effectLst/>
                <a:latin typeface="Times New Roman" charset="0"/>
                <a:ea typeface="Calibri" charset="0"/>
                <a:cs typeface="Times New Roman" charset="0"/>
              </a:rPr>
              <a:t> yang </a:t>
            </a:r>
            <a:r>
              <a:rPr lang="en-US" sz="2800" dirty="0" err="1">
                <a:effectLst/>
                <a:latin typeface="Times New Roman" charset="0"/>
                <a:ea typeface="Calibri" charset="0"/>
                <a:cs typeface="Times New Roman" charset="0"/>
              </a:rPr>
              <a:t>memiliki</a:t>
            </a:r>
            <a:r>
              <a:rPr lang="en-US" sz="2800" dirty="0">
                <a:effectLst/>
                <a:latin typeface="Times New Roman" charset="0"/>
                <a:ea typeface="Calibri" charset="0"/>
                <a:cs typeface="Times New Roman" charset="0"/>
              </a:rPr>
              <a:t> </a:t>
            </a:r>
            <a:r>
              <a:rPr lang="en-US" sz="2800" dirty="0" err="1">
                <a:effectLst/>
                <a:latin typeface="Times New Roman" charset="0"/>
                <a:ea typeface="Calibri" charset="0"/>
                <a:cs typeface="Times New Roman" charset="0"/>
              </a:rPr>
              <a:t>pandangan</a:t>
            </a:r>
            <a:r>
              <a:rPr lang="en-US" sz="2800" dirty="0">
                <a:effectLst/>
                <a:latin typeface="Times New Roman" charset="0"/>
                <a:ea typeface="Calibri" charset="0"/>
                <a:cs typeface="Times New Roman" charset="0"/>
              </a:rPr>
              <a:t> yang </a:t>
            </a:r>
            <a:r>
              <a:rPr lang="en-US" sz="2800" dirty="0" err="1">
                <a:effectLst/>
                <a:latin typeface="Times New Roman" charset="0"/>
                <a:ea typeface="Calibri" charset="0"/>
                <a:cs typeface="Times New Roman" charset="0"/>
              </a:rPr>
              <a:t>berbeda</a:t>
            </a:r>
            <a:endParaRPr lang="en-US" sz="2800" dirty="0">
              <a:effectLst/>
              <a:ea typeface="Calibri" charset="0"/>
              <a:cs typeface="Times New Roman" charset="0"/>
            </a:endParaRPr>
          </a:p>
        </p:txBody>
      </p:sp>
      <p:sp>
        <p:nvSpPr>
          <p:cNvPr id="15" name="Rectangle 14"/>
          <p:cNvSpPr/>
          <p:nvPr/>
        </p:nvSpPr>
        <p:spPr>
          <a:xfrm>
            <a:off x="3185887" y="3830635"/>
            <a:ext cx="5421994" cy="110395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2400" dirty="0" err="1">
                <a:effectLst/>
                <a:latin typeface="Times New Roman" charset="0"/>
                <a:ea typeface="Calibri" charset="0"/>
                <a:cs typeface="Times New Roman" charset="0"/>
              </a:rPr>
              <a:t>Menekan</a:t>
            </a:r>
            <a:r>
              <a:rPr lang="en-US" sz="2400" dirty="0">
                <a:effectLst/>
                <a:latin typeface="Times New Roman" charset="0"/>
                <a:ea typeface="Calibri" charset="0"/>
                <a:cs typeface="Times New Roman" charset="0"/>
              </a:rPr>
              <a:t> </a:t>
            </a:r>
            <a:r>
              <a:rPr lang="en-US" sz="2400" dirty="0" err="1">
                <a:effectLst/>
                <a:latin typeface="Times New Roman" charset="0"/>
                <a:ea typeface="Calibri" charset="0"/>
                <a:cs typeface="Times New Roman" charset="0"/>
              </a:rPr>
              <a:t>atau</a:t>
            </a:r>
            <a:r>
              <a:rPr lang="en-US" sz="2400" dirty="0">
                <a:effectLst/>
                <a:latin typeface="Times New Roman" charset="0"/>
                <a:ea typeface="Calibri" charset="0"/>
                <a:cs typeface="Times New Roman" charset="0"/>
              </a:rPr>
              <a:t> </a:t>
            </a:r>
            <a:r>
              <a:rPr lang="en-US" sz="2400" dirty="0" err="1">
                <a:effectLst/>
                <a:latin typeface="Times New Roman" charset="0"/>
                <a:ea typeface="Calibri" charset="0"/>
                <a:cs typeface="Times New Roman" charset="0"/>
              </a:rPr>
              <a:t>membungkan</a:t>
            </a:r>
            <a:r>
              <a:rPr lang="en-US" sz="2400" dirty="0">
                <a:effectLst/>
                <a:latin typeface="Times New Roman" charset="0"/>
                <a:ea typeface="Calibri" charset="0"/>
                <a:cs typeface="Times New Roman" charset="0"/>
              </a:rPr>
              <a:t> </a:t>
            </a:r>
            <a:r>
              <a:rPr lang="en-US" sz="2400" dirty="0" err="1">
                <a:effectLst/>
                <a:latin typeface="Times New Roman" charset="0"/>
                <a:ea typeface="Calibri" charset="0"/>
                <a:cs typeface="Times New Roman" charset="0"/>
              </a:rPr>
              <a:t>kesadaran</a:t>
            </a:r>
            <a:r>
              <a:rPr lang="en-US" sz="2400" dirty="0">
                <a:effectLst/>
                <a:latin typeface="Times New Roman" charset="0"/>
                <a:ea typeface="Calibri" charset="0"/>
                <a:cs typeface="Times New Roman" charset="0"/>
              </a:rPr>
              <a:t> </a:t>
            </a:r>
            <a:r>
              <a:rPr lang="en-US" sz="2400" dirty="0" err="1">
                <a:effectLst/>
                <a:latin typeface="Times New Roman" charset="0"/>
                <a:ea typeface="Calibri" charset="0"/>
                <a:cs typeface="Times New Roman" charset="0"/>
              </a:rPr>
              <a:t>nuraninya</a:t>
            </a:r>
            <a:r>
              <a:rPr lang="en-US" sz="2400" dirty="0">
                <a:effectLst/>
                <a:latin typeface="Times New Roman" charset="0"/>
                <a:ea typeface="Calibri" charset="0"/>
                <a:cs typeface="Times New Roman" charset="0"/>
              </a:rPr>
              <a:t> (</a:t>
            </a:r>
            <a:r>
              <a:rPr lang="en-US" sz="2400" i="1" dirty="0">
                <a:effectLst/>
                <a:latin typeface="Times New Roman" charset="0"/>
                <a:ea typeface="Calibri" charset="0"/>
                <a:cs typeface="Times New Roman" charset="0"/>
              </a:rPr>
              <a:t>conscience</a:t>
            </a:r>
            <a:r>
              <a:rPr lang="en-US" sz="2400" dirty="0">
                <a:effectLst/>
                <a:latin typeface="Times New Roman" charset="0"/>
                <a:ea typeface="Calibri" charset="0"/>
                <a:cs typeface="Times New Roman" charset="0"/>
              </a:rPr>
              <a:t>)</a:t>
            </a:r>
            <a:endParaRPr lang="en-US" sz="2400" dirty="0">
              <a:effectLst/>
              <a:ea typeface="Calibri" charset="0"/>
              <a:cs typeface="Times New Roman" charset="0"/>
            </a:endParaRPr>
          </a:p>
        </p:txBody>
      </p:sp>
      <p:sp>
        <p:nvSpPr>
          <p:cNvPr id="16" name="Rectangle 15"/>
          <p:cNvSpPr/>
          <p:nvPr/>
        </p:nvSpPr>
        <p:spPr>
          <a:xfrm>
            <a:off x="4978400" y="2057401"/>
            <a:ext cx="6205764" cy="1636075"/>
          </a:xfrm>
          <a:prstGeom prst="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600" u="sng" dirty="0" err="1">
                <a:effectLst/>
                <a:latin typeface="Times New Roman" charset="0"/>
                <a:ea typeface="Calibri" charset="0"/>
                <a:cs typeface="Times New Roman" charset="0"/>
              </a:rPr>
              <a:t>Menerima</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kekerasan</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sebagai</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ibadah</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atau</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pengabdian</a:t>
            </a:r>
            <a:r>
              <a:rPr lang="en-US" sz="3600" u="sng" dirty="0">
                <a:effectLst/>
                <a:latin typeface="Times New Roman" charset="0"/>
                <a:ea typeface="Calibri" charset="0"/>
                <a:cs typeface="Times New Roman" charset="0"/>
              </a:rPr>
              <a:t> </a:t>
            </a:r>
            <a:r>
              <a:rPr lang="en-US" sz="3600" u="sng" dirty="0" err="1">
                <a:effectLst/>
                <a:latin typeface="Times New Roman" charset="0"/>
                <a:ea typeface="Calibri" charset="0"/>
                <a:cs typeface="Times New Roman" charset="0"/>
              </a:rPr>
              <a:t>kepada</a:t>
            </a:r>
            <a:r>
              <a:rPr lang="en-US" sz="3600" u="sng" dirty="0">
                <a:effectLst/>
                <a:latin typeface="Times New Roman" charset="0"/>
                <a:ea typeface="Calibri" charset="0"/>
                <a:cs typeface="Times New Roman" charset="0"/>
              </a:rPr>
              <a:t> Allah.</a:t>
            </a:r>
            <a:r>
              <a:rPr lang="en-US" sz="3600" i="1" u="sng" dirty="0">
                <a:effectLst/>
                <a:latin typeface="Times New Roman" charset="0"/>
                <a:ea typeface="Calibri" charset="0"/>
                <a:cs typeface="Times New Roman" charset="0"/>
              </a:rPr>
              <a:t> </a:t>
            </a:r>
            <a:endParaRPr lang="en-US" sz="3600" u="sng" dirty="0">
              <a:effectLst/>
              <a:ea typeface="Calibri" charset="0"/>
              <a:cs typeface="Times New Roman" charset="0"/>
            </a:endParaRPr>
          </a:p>
        </p:txBody>
      </p:sp>
      <p:sp>
        <p:nvSpPr>
          <p:cNvPr id="17" name="Rectangle 2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TAHAPAN PSIKOLOGIS  (PSYCHOLOGICAL STAGE)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18" name="Rectangle 2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8497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chemeClr val="bg1"/>
                </a:solidFill>
              </a:rPr>
              <a:t>TINGKAT KEBERHASILAN PEMBINAAN TERPIDANA TERORIS RENDAH (</a:t>
            </a:r>
            <a:r>
              <a:rPr lang="en-US" sz="2700" dirty="0" err="1">
                <a:solidFill>
                  <a:schemeClr val="bg1"/>
                </a:solidFill>
              </a:rPr>
              <a:t>kurang</a:t>
            </a:r>
            <a:r>
              <a:rPr lang="en-US" sz="2700" dirty="0">
                <a:solidFill>
                  <a:schemeClr val="bg1"/>
                </a:solidFill>
              </a:rPr>
              <a:t> </a:t>
            </a:r>
            <a:r>
              <a:rPr lang="en-US" sz="2700" dirty="0" err="1">
                <a:solidFill>
                  <a:schemeClr val="bg1"/>
                </a:solidFill>
              </a:rPr>
              <a:t>dari</a:t>
            </a:r>
            <a:r>
              <a:rPr lang="en-US" sz="2700" dirty="0">
                <a:solidFill>
                  <a:schemeClr val="bg1"/>
                </a:solidFill>
              </a:rPr>
              <a:t> 20%)</a:t>
            </a:r>
          </a:p>
        </p:txBody>
      </p:sp>
      <p:sp>
        <p:nvSpPr>
          <p:cNvPr id="3" name="Content Placeholder 2"/>
          <p:cNvSpPr>
            <a:spLocks noGrp="1"/>
          </p:cNvSpPr>
          <p:nvPr>
            <p:ph idx="1"/>
          </p:nvPr>
        </p:nvSpPr>
        <p:spPr/>
        <p:txBody>
          <a:bodyPr>
            <a:normAutofit fontScale="92500"/>
          </a:bodyPr>
          <a:lstStyle/>
          <a:p>
            <a:r>
              <a:rPr lang="en-US" dirty="0" err="1">
                <a:solidFill>
                  <a:schemeClr val="bg1"/>
                </a:solidFill>
              </a:rPr>
              <a:t>K</a:t>
            </a:r>
            <a:r>
              <a:rPr lang="en-US" dirty="0" err="1" smtClean="0">
                <a:solidFill>
                  <a:schemeClr val="bg1"/>
                </a:solidFill>
              </a:rPr>
              <a:t>urang</a:t>
            </a:r>
            <a:r>
              <a:rPr lang="en-US" dirty="0" smtClean="0">
                <a:solidFill>
                  <a:schemeClr val="bg1"/>
                </a:solidFill>
              </a:rPr>
              <a:t> </a:t>
            </a:r>
            <a:r>
              <a:rPr lang="en-US" dirty="0" err="1">
                <a:solidFill>
                  <a:schemeClr val="bg1"/>
                </a:solidFill>
              </a:rPr>
              <a:t>lebih</a:t>
            </a:r>
            <a:r>
              <a:rPr lang="en-US" dirty="0">
                <a:solidFill>
                  <a:schemeClr val="bg1"/>
                </a:solidFill>
              </a:rPr>
              <a:t> </a:t>
            </a:r>
            <a:r>
              <a:rPr lang="en-US" dirty="0" err="1">
                <a:solidFill>
                  <a:schemeClr val="bg1"/>
                </a:solidFill>
              </a:rPr>
              <a:t>saat</a:t>
            </a:r>
            <a:r>
              <a:rPr lang="en-US" dirty="0">
                <a:solidFill>
                  <a:schemeClr val="bg1"/>
                </a:solidFill>
              </a:rPr>
              <a:t> </a:t>
            </a:r>
            <a:r>
              <a:rPr lang="en-US" dirty="0" err="1" smtClean="0">
                <a:solidFill>
                  <a:schemeClr val="bg1"/>
                </a:solidFill>
              </a:rPr>
              <a:t>ini</a:t>
            </a:r>
            <a:r>
              <a:rPr lang="en-US" dirty="0" smtClean="0">
                <a:solidFill>
                  <a:schemeClr val="bg1"/>
                </a:solidFill>
              </a:rPr>
              <a:t> (</a:t>
            </a:r>
            <a:r>
              <a:rPr lang="en-US" dirty="0" err="1" smtClean="0">
                <a:solidFill>
                  <a:schemeClr val="bg1"/>
                </a:solidFill>
              </a:rPr>
              <a:t>Maret</a:t>
            </a:r>
            <a:r>
              <a:rPr lang="en-US" dirty="0" smtClean="0">
                <a:solidFill>
                  <a:schemeClr val="bg1"/>
                </a:solidFill>
              </a:rPr>
              <a:t> 2016) </a:t>
            </a:r>
            <a:r>
              <a:rPr lang="en-US" dirty="0" err="1">
                <a:solidFill>
                  <a:schemeClr val="bg1"/>
                </a:solidFill>
              </a:rPr>
              <a:t>terdapat</a:t>
            </a:r>
            <a:r>
              <a:rPr lang="en-US" dirty="0">
                <a:solidFill>
                  <a:schemeClr val="bg1"/>
                </a:solidFill>
              </a:rPr>
              <a:t> 204 </a:t>
            </a:r>
            <a:r>
              <a:rPr lang="en-US" dirty="0" err="1">
                <a:solidFill>
                  <a:schemeClr val="bg1"/>
                </a:solidFill>
              </a:rPr>
              <a:t>narapidana</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kasus</a:t>
            </a:r>
            <a:r>
              <a:rPr lang="en-US" dirty="0">
                <a:solidFill>
                  <a:schemeClr val="bg1"/>
                </a:solidFill>
              </a:rPr>
              <a:t> </a:t>
            </a:r>
            <a:r>
              <a:rPr lang="en-US" dirty="0" err="1">
                <a:solidFill>
                  <a:schemeClr val="bg1"/>
                </a:solidFill>
              </a:rPr>
              <a:t>terorisme</a:t>
            </a:r>
            <a:r>
              <a:rPr lang="en-US" dirty="0">
                <a:solidFill>
                  <a:schemeClr val="bg1"/>
                </a:solidFill>
              </a:rPr>
              <a:t> di Tanah Air, yang </a:t>
            </a:r>
            <a:r>
              <a:rPr lang="en-US" dirty="0" err="1">
                <a:solidFill>
                  <a:schemeClr val="bg1"/>
                </a:solidFill>
              </a:rPr>
              <a:t>tersebar</a:t>
            </a:r>
            <a:r>
              <a:rPr lang="en-US" dirty="0">
                <a:solidFill>
                  <a:schemeClr val="bg1"/>
                </a:solidFill>
              </a:rPr>
              <a:t> di 47 </a:t>
            </a:r>
            <a:r>
              <a:rPr lang="en-US" dirty="0" err="1">
                <a:solidFill>
                  <a:schemeClr val="bg1"/>
                </a:solidFill>
              </a:rPr>
              <a:t>lembaga</a:t>
            </a:r>
            <a:r>
              <a:rPr lang="en-US" dirty="0">
                <a:solidFill>
                  <a:schemeClr val="bg1"/>
                </a:solidFill>
              </a:rPr>
              <a:t> </a:t>
            </a:r>
            <a:r>
              <a:rPr lang="en-US" dirty="0" err="1">
                <a:solidFill>
                  <a:schemeClr val="bg1"/>
                </a:solidFill>
              </a:rPr>
              <a:t>pemasyarakatan</a:t>
            </a:r>
            <a:r>
              <a:rPr lang="en-US" dirty="0">
                <a:solidFill>
                  <a:schemeClr val="bg1"/>
                </a:solidFill>
              </a:rPr>
              <a:t> di 13 </a:t>
            </a:r>
            <a:r>
              <a:rPr lang="en-US" dirty="0" err="1" smtClean="0">
                <a:solidFill>
                  <a:schemeClr val="bg1"/>
                </a:solidFill>
              </a:rPr>
              <a:t>Provinsi</a:t>
            </a:r>
            <a:r>
              <a:rPr lang="en-US" dirty="0" smtClean="0">
                <a:solidFill>
                  <a:schemeClr val="bg1"/>
                </a:solidFill>
              </a:rPr>
              <a:t>.</a:t>
            </a:r>
          </a:p>
          <a:p>
            <a:r>
              <a:rPr lang="en-US" dirty="0">
                <a:solidFill>
                  <a:schemeClr val="bg1"/>
                </a:solidFill>
              </a:rPr>
              <a:t>Level 1 68  </a:t>
            </a:r>
            <a:r>
              <a:rPr lang="en-US" dirty="0" err="1">
                <a:solidFill>
                  <a:schemeClr val="bg1"/>
                </a:solidFill>
              </a:rPr>
              <a:t>tidak</a:t>
            </a:r>
            <a:r>
              <a:rPr lang="en-US" dirty="0">
                <a:solidFill>
                  <a:schemeClr val="bg1"/>
                </a:solidFill>
              </a:rPr>
              <a:t> </a:t>
            </a:r>
            <a:r>
              <a:rPr lang="en-US" dirty="0" err="1">
                <a:solidFill>
                  <a:schemeClr val="bg1"/>
                </a:solidFill>
              </a:rPr>
              <a:t>mau</a:t>
            </a:r>
            <a:r>
              <a:rPr lang="en-US" dirty="0">
                <a:solidFill>
                  <a:schemeClr val="bg1"/>
                </a:solidFill>
              </a:rPr>
              <a:t> </a:t>
            </a:r>
            <a:r>
              <a:rPr lang="en-US" dirty="0" err="1">
                <a:solidFill>
                  <a:schemeClr val="bg1"/>
                </a:solidFill>
              </a:rPr>
              <a:t>bertemu</a:t>
            </a:r>
            <a:endParaRPr lang="en-US" dirty="0">
              <a:solidFill>
                <a:schemeClr val="bg1"/>
              </a:solidFill>
            </a:endParaRPr>
          </a:p>
          <a:p>
            <a:r>
              <a:rPr lang="en-US" dirty="0">
                <a:solidFill>
                  <a:schemeClr val="bg1"/>
                </a:solidFill>
              </a:rPr>
              <a:t>Level II 38 </a:t>
            </a:r>
            <a:r>
              <a:rPr lang="en-US" dirty="0" err="1">
                <a:solidFill>
                  <a:schemeClr val="bg1"/>
                </a:solidFill>
              </a:rPr>
              <a:t>mau</a:t>
            </a:r>
            <a:r>
              <a:rPr lang="en-US" dirty="0">
                <a:solidFill>
                  <a:schemeClr val="bg1"/>
                </a:solidFill>
              </a:rPr>
              <a:t> </a:t>
            </a:r>
            <a:r>
              <a:rPr lang="en-US" dirty="0" err="1">
                <a:solidFill>
                  <a:schemeClr val="bg1"/>
                </a:solidFill>
              </a:rPr>
              <a:t>bertemu</a:t>
            </a:r>
            <a:r>
              <a:rPr lang="en-US" dirty="0">
                <a:solidFill>
                  <a:schemeClr val="bg1"/>
                </a:solidFill>
              </a:rPr>
              <a:t> </a:t>
            </a:r>
            <a:r>
              <a:rPr lang="en-US" dirty="0" err="1">
                <a:solidFill>
                  <a:schemeClr val="bg1"/>
                </a:solidFill>
              </a:rPr>
              <a:t>tapi</a:t>
            </a:r>
            <a:r>
              <a:rPr lang="en-US" dirty="0">
                <a:solidFill>
                  <a:schemeClr val="bg1"/>
                </a:solidFill>
              </a:rPr>
              <a:t> </a:t>
            </a:r>
            <a:r>
              <a:rPr lang="en-US" dirty="0" err="1">
                <a:solidFill>
                  <a:schemeClr val="bg1"/>
                </a:solidFill>
              </a:rPr>
              <a:t>tetap</a:t>
            </a:r>
            <a:r>
              <a:rPr lang="en-US" dirty="0">
                <a:solidFill>
                  <a:schemeClr val="bg1"/>
                </a:solidFill>
              </a:rPr>
              <a:t> </a:t>
            </a:r>
            <a:r>
              <a:rPr lang="en-US" dirty="0" err="1" smtClean="0">
                <a:solidFill>
                  <a:schemeClr val="bg1"/>
                </a:solidFill>
              </a:rPr>
              <a:t>kokoh</a:t>
            </a:r>
            <a:r>
              <a:rPr lang="en-US" dirty="0" smtClean="0">
                <a:solidFill>
                  <a:schemeClr val="bg1"/>
                </a:solidFill>
              </a:rPr>
              <a:t> </a:t>
            </a:r>
            <a:r>
              <a:rPr lang="en-US" dirty="0" err="1" smtClean="0">
                <a:solidFill>
                  <a:schemeClr val="bg1"/>
                </a:solidFill>
              </a:rPr>
              <a:t>pada</a:t>
            </a:r>
            <a:r>
              <a:rPr lang="en-US" dirty="0" smtClean="0">
                <a:solidFill>
                  <a:schemeClr val="bg1"/>
                </a:solidFill>
              </a:rPr>
              <a:t> </a:t>
            </a:r>
            <a:r>
              <a:rPr lang="en-US" dirty="0" err="1" smtClean="0">
                <a:solidFill>
                  <a:schemeClr val="bg1"/>
                </a:solidFill>
              </a:rPr>
              <a:t>ideologinya</a:t>
            </a:r>
            <a:endParaRPr lang="en-US" dirty="0">
              <a:solidFill>
                <a:schemeClr val="bg1"/>
              </a:solidFill>
            </a:endParaRPr>
          </a:p>
          <a:p>
            <a:r>
              <a:rPr lang="en-US" dirty="0">
                <a:solidFill>
                  <a:schemeClr val="bg1"/>
                </a:solidFill>
              </a:rPr>
              <a:t>Level III 58  </a:t>
            </a:r>
            <a:r>
              <a:rPr lang="en-US" dirty="0" err="1">
                <a:solidFill>
                  <a:schemeClr val="bg1"/>
                </a:solidFill>
              </a:rPr>
              <a:t>mau</a:t>
            </a:r>
            <a:r>
              <a:rPr lang="en-US" dirty="0">
                <a:solidFill>
                  <a:schemeClr val="bg1"/>
                </a:solidFill>
              </a:rPr>
              <a:t> </a:t>
            </a:r>
            <a:r>
              <a:rPr lang="en-US" dirty="0" err="1">
                <a:solidFill>
                  <a:schemeClr val="bg1"/>
                </a:solidFill>
              </a:rPr>
              <a:t>bertemu</a:t>
            </a:r>
            <a:r>
              <a:rPr lang="en-US" dirty="0">
                <a:solidFill>
                  <a:schemeClr val="bg1"/>
                </a:solidFill>
              </a:rPr>
              <a:t> </a:t>
            </a:r>
            <a:r>
              <a:rPr lang="en-US" dirty="0" err="1">
                <a:solidFill>
                  <a:schemeClr val="bg1"/>
                </a:solidFill>
              </a:rPr>
              <a:t>tapi</a:t>
            </a:r>
            <a:r>
              <a:rPr lang="en-US" dirty="0">
                <a:solidFill>
                  <a:schemeClr val="bg1"/>
                </a:solidFill>
              </a:rPr>
              <a:t> </a:t>
            </a:r>
            <a:r>
              <a:rPr lang="en-US" dirty="0" err="1">
                <a:solidFill>
                  <a:schemeClr val="bg1"/>
                </a:solidFill>
              </a:rPr>
              <a:t>takut</a:t>
            </a:r>
            <a:r>
              <a:rPr lang="en-US" dirty="0">
                <a:solidFill>
                  <a:schemeClr val="bg1"/>
                </a:solidFill>
              </a:rPr>
              <a:t> </a:t>
            </a:r>
            <a:r>
              <a:rPr lang="en-US" dirty="0" err="1">
                <a:solidFill>
                  <a:schemeClr val="bg1"/>
                </a:solidFill>
              </a:rPr>
              <a:t>khianat</a:t>
            </a:r>
            <a:endParaRPr lang="en-US" dirty="0">
              <a:solidFill>
                <a:schemeClr val="bg1"/>
              </a:solidFill>
            </a:endParaRPr>
          </a:p>
          <a:p>
            <a:r>
              <a:rPr lang="en-US" dirty="0">
                <a:solidFill>
                  <a:schemeClr val="bg1"/>
                </a:solidFill>
              </a:rPr>
              <a:t>Level IV 40 </a:t>
            </a:r>
            <a:r>
              <a:rPr lang="en-US" dirty="0" err="1">
                <a:solidFill>
                  <a:schemeClr val="bg1"/>
                </a:solidFill>
              </a:rPr>
              <a:t>koperatif</a:t>
            </a:r>
            <a:r>
              <a:rPr lang="en-US" dirty="0">
                <a:solidFill>
                  <a:schemeClr val="bg1"/>
                </a:solidFill>
              </a:rPr>
              <a:t> </a:t>
            </a:r>
            <a:r>
              <a:rPr lang="en-US" dirty="0" err="1">
                <a:solidFill>
                  <a:schemeClr val="bg1"/>
                </a:solidFill>
              </a:rPr>
              <a:t>dan</a:t>
            </a:r>
            <a:r>
              <a:rPr lang="en-US" dirty="0">
                <a:solidFill>
                  <a:schemeClr val="bg1"/>
                </a:solidFill>
              </a:rPr>
              <a:t> </a:t>
            </a:r>
            <a:r>
              <a:rPr lang="en-US" dirty="0" err="1">
                <a:solidFill>
                  <a:schemeClr val="bg1"/>
                </a:solidFill>
              </a:rPr>
              <a:t>mengadopsi</a:t>
            </a:r>
            <a:r>
              <a:rPr lang="en-US" dirty="0">
                <a:solidFill>
                  <a:schemeClr val="bg1"/>
                </a:solidFill>
              </a:rPr>
              <a:t> </a:t>
            </a:r>
            <a:r>
              <a:rPr lang="en-US" dirty="0" err="1">
                <a:solidFill>
                  <a:schemeClr val="bg1"/>
                </a:solidFill>
              </a:rPr>
              <a:t>pandangan</a:t>
            </a:r>
            <a:r>
              <a:rPr lang="en-US" dirty="0">
                <a:solidFill>
                  <a:schemeClr val="bg1"/>
                </a:solidFill>
              </a:rPr>
              <a:t> yang </a:t>
            </a:r>
            <a:r>
              <a:rPr lang="en-US" dirty="0" err="1">
                <a:solidFill>
                  <a:schemeClr val="bg1"/>
                </a:solidFill>
              </a:rPr>
              <a:t>lebih</a:t>
            </a:r>
            <a:r>
              <a:rPr lang="en-US" dirty="0">
                <a:solidFill>
                  <a:schemeClr val="bg1"/>
                </a:solidFill>
              </a:rPr>
              <a:t> </a:t>
            </a:r>
            <a:r>
              <a:rPr lang="en-US" dirty="0" err="1">
                <a:solidFill>
                  <a:schemeClr val="bg1"/>
                </a:solidFill>
              </a:rPr>
              <a:t>damai</a:t>
            </a:r>
            <a:endParaRPr lang="en-US" dirty="0">
              <a:solidFill>
                <a:schemeClr val="bg1"/>
              </a:solidFill>
            </a:endParaRPr>
          </a:p>
          <a:p>
            <a:r>
              <a:rPr lang="en-US" dirty="0" err="1">
                <a:solidFill>
                  <a:schemeClr val="bg1"/>
                </a:solidFill>
              </a:rPr>
              <a:t>Artinnya</a:t>
            </a:r>
            <a:r>
              <a:rPr lang="en-US" dirty="0">
                <a:solidFill>
                  <a:schemeClr val="bg1"/>
                </a:solidFill>
              </a:rPr>
              <a:t>, </a:t>
            </a:r>
            <a:r>
              <a:rPr lang="en-US" dirty="0" err="1">
                <a:solidFill>
                  <a:schemeClr val="bg1"/>
                </a:solidFill>
              </a:rPr>
              <a:t>hanya</a:t>
            </a:r>
            <a:r>
              <a:rPr lang="en-US" dirty="0">
                <a:solidFill>
                  <a:schemeClr val="bg1"/>
                </a:solidFill>
              </a:rPr>
              <a:t> </a:t>
            </a:r>
            <a:r>
              <a:rPr lang="en-US" dirty="0" err="1">
                <a:solidFill>
                  <a:schemeClr val="bg1"/>
                </a:solidFill>
              </a:rPr>
              <a:t>mereka</a:t>
            </a:r>
            <a:r>
              <a:rPr lang="en-US" dirty="0">
                <a:solidFill>
                  <a:schemeClr val="bg1"/>
                </a:solidFill>
              </a:rPr>
              <a:t> yang di level IV (40 orang) 19,6 % yang </a:t>
            </a:r>
            <a:r>
              <a:rPr lang="en-US" dirty="0" err="1">
                <a:solidFill>
                  <a:schemeClr val="bg1"/>
                </a:solidFill>
              </a:rPr>
              <a:t>berhasil</a:t>
            </a:r>
            <a:r>
              <a:rPr lang="en-US" dirty="0">
                <a:solidFill>
                  <a:schemeClr val="bg1"/>
                </a:solidFill>
              </a:rPr>
              <a:t> </a:t>
            </a:r>
            <a:r>
              <a:rPr lang="en-US" dirty="0" err="1">
                <a:solidFill>
                  <a:schemeClr val="bg1"/>
                </a:solidFill>
              </a:rPr>
              <a:t>dibina</a:t>
            </a:r>
            <a:r>
              <a:rPr lang="en-US" dirty="0">
                <a:solidFill>
                  <a:schemeClr val="bg1"/>
                </a:solidFill>
              </a:rPr>
              <a:t>. </a:t>
            </a:r>
            <a:r>
              <a:rPr lang="en-US" dirty="0" err="1">
                <a:solidFill>
                  <a:schemeClr val="bg1"/>
                </a:solidFill>
              </a:rPr>
              <a:t>Sisanya</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berhasil</a:t>
            </a:r>
            <a:r>
              <a:rPr lang="en-US" dirty="0">
                <a:solidFill>
                  <a:schemeClr val="bg1"/>
                </a:solidFill>
              </a:rPr>
              <a:t>. </a:t>
            </a:r>
            <a:r>
              <a:rPr lang="en-US" dirty="0" err="1">
                <a:solidFill>
                  <a:schemeClr val="bg1"/>
                </a:solidFill>
              </a:rPr>
              <a:t>Artinya</a:t>
            </a:r>
            <a:r>
              <a:rPr lang="en-US" dirty="0">
                <a:solidFill>
                  <a:schemeClr val="bg1"/>
                </a:solidFill>
              </a:rPr>
              <a:t>, </a:t>
            </a:r>
            <a:r>
              <a:rPr lang="en-US" dirty="0" err="1">
                <a:solidFill>
                  <a:schemeClr val="bg1"/>
                </a:solidFill>
              </a:rPr>
              <a:t>penanganan</a:t>
            </a:r>
            <a:r>
              <a:rPr lang="en-US" dirty="0">
                <a:solidFill>
                  <a:schemeClr val="bg1"/>
                </a:solidFill>
              </a:rPr>
              <a:t> </a:t>
            </a:r>
            <a:r>
              <a:rPr lang="en-US" dirty="0" err="1">
                <a:solidFill>
                  <a:schemeClr val="bg1"/>
                </a:solidFill>
              </a:rPr>
              <a:t>radikalisme</a:t>
            </a:r>
            <a:r>
              <a:rPr lang="en-US" dirty="0">
                <a:solidFill>
                  <a:schemeClr val="bg1"/>
                </a:solidFill>
              </a:rPr>
              <a:t> </a:t>
            </a:r>
            <a:r>
              <a:rPr lang="en-US" dirty="0" err="1">
                <a:solidFill>
                  <a:schemeClr val="bg1"/>
                </a:solidFill>
              </a:rPr>
              <a:t>mesti</a:t>
            </a:r>
            <a:r>
              <a:rPr lang="en-US" dirty="0">
                <a:solidFill>
                  <a:schemeClr val="bg1"/>
                </a:solidFill>
              </a:rPr>
              <a:t> </a:t>
            </a:r>
            <a:r>
              <a:rPr lang="en-US" dirty="0" err="1">
                <a:solidFill>
                  <a:schemeClr val="bg1"/>
                </a:solidFill>
              </a:rPr>
              <a:t>lebih</a:t>
            </a:r>
            <a:r>
              <a:rPr lang="en-US" dirty="0">
                <a:solidFill>
                  <a:schemeClr val="bg1"/>
                </a:solidFill>
              </a:rPr>
              <a:t> </a:t>
            </a:r>
            <a:r>
              <a:rPr lang="en-US" dirty="0" err="1">
                <a:solidFill>
                  <a:schemeClr val="bg1"/>
                </a:solidFill>
              </a:rPr>
              <a:t>difokuskan</a:t>
            </a:r>
            <a:r>
              <a:rPr lang="en-US" dirty="0">
                <a:solidFill>
                  <a:schemeClr val="bg1"/>
                </a:solidFill>
              </a:rPr>
              <a:t> </a:t>
            </a:r>
            <a:r>
              <a:rPr lang="en-US" dirty="0" err="1">
                <a:solidFill>
                  <a:schemeClr val="bg1"/>
                </a:solidFill>
              </a:rPr>
              <a:t>pada</a:t>
            </a:r>
            <a:r>
              <a:rPr lang="en-US" dirty="0">
                <a:solidFill>
                  <a:schemeClr val="bg1"/>
                </a:solidFill>
              </a:rPr>
              <a:t> </a:t>
            </a:r>
            <a:r>
              <a:rPr lang="en-US" dirty="0" err="1">
                <a:solidFill>
                  <a:schemeClr val="bg1"/>
                </a:solidFill>
              </a:rPr>
              <a:t>upaya</a:t>
            </a:r>
            <a:r>
              <a:rPr lang="en-US" dirty="0">
                <a:solidFill>
                  <a:schemeClr val="bg1"/>
                </a:solidFill>
              </a:rPr>
              <a:t> </a:t>
            </a:r>
            <a:r>
              <a:rPr lang="en-US" dirty="0" err="1">
                <a:solidFill>
                  <a:schemeClr val="bg1"/>
                </a:solidFill>
              </a:rPr>
              <a:t>pencegahan</a:t>
            </a:r>
            <a:r>
              <a:rPr lang="en-US" dirty="0" smtClean="0"/>
              <a:t>. </a:t>
            </a:r>
          </a:p>
          <a:p>
            <a:r>
              <a:rPr lang="en-US" dirty="0" err="1"/>
              <a:t>Sumber</a:t>
            </a:r>
            <a:r>
              <a:rPr lang="en-US" dirty="0"/>
              <a:t> : </a:t>
            </a:r>
            <a:r>
              <a:rPr lang="en-US" u="sng" dirty="0">
                <a:hlinkClick r:id="rId3"/>
              </a:rPr>
              <a:t>http://nasional.news.viva.co.id/news/read/749516-aman-abdurrahman-segera-bebas-pemerintah-bingung-nasional?ref=yfp</a:t>
            </a:r>
            <a:r>
              <a:rPr lang="en-US" dirty="0"/>
              <a:t>  </a:t>
            </a:r>
            <a:r>
              <a:rPr lang="en-US" dirty="0" err="1"/>
              <a:t>diakses</a:t>
            </a:r>
            <a:r>
              <a:rPr lang="en-US" dirty="0"/>
              <a:t> 20 </a:t>
            </a:r>
            <a:r>
              <a:rPr lang="en-US" dirty="0" err="1"/>
              <a:t>Maret</a:t>
            </a:r>
            <a:r>
              <a:rPr lang="en-US" dirty="0"/>
              <a:t> 2016 </a:t>
            </a:r>
          </a:p>
          <a:p>
            <a:endParaRPr lang="en-US" dirty="0"/>
          </a:p>
        </p:txBody>
      </p:sp>
    </p:spTree>
    <p:extLst>
      <p:ext uri="{BB962C8B-B14F-4D97-AF65-F5344CB8AC3E}">
        <p14:creationId xmlns:p14="http://schemas.microsoft.com/office/powerpoint/2010/main" val="594070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Pola</a:t>
            </a:r>
            <a:r>
              <a:rPr lang="en-US" dirty="0" smtClean="0">
                <a:solidFill>
                  <a:schemeClr val="bg1"/>
                </a:solidFill>
              </a:rPr>
              <a:t> </a:t>
            </a:r>
            <a:r>
              <a:rPr lang="en-US" dirty="0" err="1" smtClean="0">
                <a:solidFill>
                  <a:schemeClr val="bg1"/>
                </a:solidFill>
              </a:rPr>
              <a:t>Pencegahan</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400" dirty="0" err="1">
                <a:solidFill>
                  <a:schemeClr val="bg1"/>
                </a:solidFill>
              </a:rPr>
              <a:t>Pencegahan</a:t>
            </a:r>
            <a:r>
              <a:rPr lang="en-US" sz="4400" dirty="0">
                <a:solidFill>
                  <a:schemeClr val="bg1"/>
                </a:solidFill>
              </a:rPr>
              <a:t> </a:t>
            </a:r>
            <a:r>
              <a:rPr lang="en-US" sz="4400" dirty="0" err="1">
                <a:solidFill>
                  <a:schemeClr val="bg1"/>
                </a:solidFill>
              </a:rPr>
              <a:t>dilakukan</a:t>
            </a:r>
            <a:r>
              <a:rPr lang="en-US" sz="4400" dirty="0">
                <a:solidFill>
                  <a:schemeClr val="bg1"/>
                </a:solidFill>
              </a:rPr>
              <a:t> </a:t>
            </a:r>
            <a:r>
              <a:rPr lang="en-US" sz="4400" dirty="0" err="1">
                <a:solidFill>
                  <a:schemeClr val="bg1"/>
                </a:solidFill>
              </a:rPr>
              <a:t>sedini</a:t>
            </a:r>
            <a:r>
              <a:rPr lang="en-US" sz="4400" dirty="0">
                <a:solidFill>
                  <a:schemeClr val="bg1"/>
                </a:solidFill>
              </a:rPr>
              <a:t> </a:t>
            </a:r>
            <a:r>
              <a:rPr lang="en-US" sz="4400" dirty="0" err="1">
                <a:solidFill>
                  <a:schemeClr val="bg1"/>
                </a:solidFill>
              </a:rPr>
              <a:t>mungkin</a:t>
            </a:r>
            <a:r>
              <a:rPr lang="en-US" sz="4400" dirty="0">
                <a:solidFill>
                  <a:schemeClr val="bg1"/>
                </a:solidFill>
              </a:rPr>
              <a:t> </a:t>
            </a:r>
            <a:r>
              <a:rPr lang="en-US" sz="4400" dirty="0" err="1">
                <a:solidFill>
                  <a:schemeClr val="bg1"/>
                </a:solidFill>
              </a:rPr>
              <a:t>dengan</a:t>
            </a:r>
            <a:r>
              <a:rPr lang="en-US" sz="4400" dirty="0">
                <a:solidFill>
                  <a:schemeClr val="bg1"/>
                </a:solidFill>
              </a:rPr>
              <a:t> </a:t>
            </a:r>
            <a:r>
              <a:rPr lang="en-US" sz="4400" dirty="0" err="1">
                <a:solidFill>
                  <a:schemeClr val="bg1"/>
                </a:solidFill>
              </a:rPr>
              <a:t>memperhatikan</a:t>
            </a:r>
            <a:r>
              <a:rPr lang="en-US" sz="4400" dirty="0">
                <a:solidFill>
                  <a:schemeClr val="bg1"/>
                </a:solidFill>
              </a:rPr>
              <a:t> </a:t>
            </a:r>
            <a:r>
              <a:rPr lang="en-US" sz="4400" dirty="0" err="1">
                <a:solidFill>
                  <a:schemeClr val="bg1"/>
                </a:solidFill>
              </a:rPr>
              <a:t>atau</a:t>
            </a:r>
            <a:r>
              <a:rPr lang="en-US" sz="4400" dirty="0">
                <a:solidFill>
                  <a:schemeClr val="bg1"/>
                </a:solidFill>
              </a:rPr>
              <a:t> </a:t>
            </a:r>
            <a:r>
              <a:rPr lang="en-US" sz="4400" dirty="0" err="1">
                <a:solidFill>
                  <a:schemeClr val="bg1"/>
                </a:solidFill>
              </a:rPr>
              <a:t>mengidentifikasi</a:t>
            </a:r>
            <a:r>
              <a:rPr lang="en-US" sz="4400" dirty="0">
                <a:solidFill>
                  <a:schemeClr val="bg1"/>
                </a:solidFill>
              </a:rPr>
              <a:t> </a:t>
            </a:r>
            <a:r>
              <a:rPr lang="en-US" sz="4400" dirty="0" err="1">
                <a:solidFill>
                  <a:schemeClr val="bg1"/>
                </a:solidFill>
              </a:rPr>
              <a:t>tahapan</a:t>
            </a:r>
            <a:r>
              <a:rPr lang="en-US" sz="4400" dirty="0">
                <a:solidFill>
                  <a:schemeClr val="bg1"/>
                </a:solidFill>
              </a:rPr>
              <a:t> – </a:t>
            </a:r>
            <a:r>
              <a:rPr lang="en-US" sz="4400" dirty="0" err="1">
                <a:solidFill>
                  <a:schemeClr val="bg1"/>
                </a:solidFill>
              </a:rPr>
              <a:t>tahapan</a:t>
            </a:r>
            <a:r>
              <a:rPr lang="en-US" sz="4400" dirty="0">
                <a:solidFill>
                  <a:schemeClr val="bg1"/>
                </a:solidFill>
              </a:rPr>
              <a:t> yang </a:t>
            </a:r>
            <a:r>
              <a:rPr lang="en-US" sz="4400" dirty="0" err="1">
                <a:solidFill>
                  <a:schemeClr val="bg1"/>
                </a:solidFill>
              </a:rPr>
              <a:t>dilalui</a:t>
            </a:r>
            <a:r>
              <a:rPr lang="en-US" sz="4400" dirty="0">
                <a:solidFill>
                  <a:schemeClr val="bg1"/>
                </a:solidFill>
              </a:rPr>
              <a:t> </a:t>
            </a:r>
            <a:r>
              <a:rPr lang="en-US" sz="4400" dirty="0" err="1">
                <a:solidFill>
                  <a:schemeClr val="bg1"/>
                </a:solidFill>
              </a:rPr>
              <a:t>seseorang</a:t>
            </a:r>
            <a:r>
              <a:rPr lang="en-US" sz="4400" dirty="0">
                <a:solidFill>
                  <a:schemeClr val="bg1"/>
                </a:solidFill>
              </a:rPr>
              <a:t> </a:t>
            </a:r>
            <a:r>
              <a:rPr lang="en-US" sz="4400" dirty="0" err="1">
                <a:solidFill>
                  <a:schemeClr val="bg1"/>
                </a:solidFill>
              </a:rPr>
              <a:t>hingga</a:t>
            </a:r>
            <a:r>
              <a:rPr lang="en-US" sz="4400" dirty="0">
                <a:solidFill>
                  <a:schemeClr val="bg1"/>
                </a:solidFill>
              </a:rPr>
              <a:t> </a:t>
            </a:r>
            <a:r>
              <a:rPr lang="en-US" sz="4400" dirty="0" err="1">
                <a:solidFill>
                  <a:schemeClr val="bg1"/>
                </a:solidFill>
              </a:rPr>
              <a:t>ia</a:t>
            </a:r>
            <a:r>
              <a:rPr lang="en-US" sz="4400" dirty="0">
                <a:solidFill>
                  <a:schemeClr val="bg1"/>
                </a:solidFill>
              </a:rPr>
              <a:t> </a:t>
            </a:r>
            <a:r>
              <a:rPr lang="en-US" sz="4400" dirty="0" err="1">
                <a:solidFill>
                  <a:schemeClr val="bg1"/>
                </a:solidFill>
              </a:rPr>
              <a:t>menjadi</a:t>
            </a:r>
            <a:r>
              <a:rPr lang="en-US" sz="4400" dirty="0">
                <a:solidFill>
                  <a:schemeClr val="bg1"/>
                </a:solidFill>
              </a:rPr>
              <a:t> </a:t>
            </a:r>
            <a:r>
              <a:rPr lang="en-US" sz="4400" dirty="0" err="1">
                <a:solidFill>
                  <a:schemeClr val="bg1"/>
                </a:solidFill>
              </a:rPr>
              <a:t>radikal</a:t>
            </a:r>
            <a:endParaRPr lang="en-US" sz="4400" dirty="0">
              <a:solidFill>
                <a:schemeClr val="bg1"/>
              </a:solidFill>
            </a:endParaRPr>
          </a:p>
        </p:txBody>
      </p:sp>
    </p:spTree>
    <p:extLst>
      <p:ext uri="{BB962C8B-B14F-4D97-AF65-F5344CB8AC3E}">
        <p14:creationId xmlns:p14="http://schemas.microsoft.com/office/powerpoint/2010/main" val="270713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Al-Qur’an </a:t>
            </a:r>
            <a:r>
              <a:rPr lang="en-US" sz="3200" dirty="0" err="1" smtClean="0">
                <a:solidFill>
                  <a:schemeClr val="bg1"/>
                </a:solidFill>
              </a:rPr>
              <a:t>dan</a:t>
            </a:r>
            <a:r>
              <a:rPr lang="en-US" sz="3200" dirty="0" smtClean="0">
                <a:solidFill>
                  <a:schemeClr val="bg1"/>
                </a:solidFill>
              </a:rPr>
              <a:t> </a:t>
            </a:r>
            <a:r>
              <a:rPr lang="en-US" sz="3200" dirty="0" err="1" smtClean="0">
                <a:solidFill>
                  <a:schemeClr val="bg1"/>
                </a:solidFill>
              </a:rPr>
              <a:t>kekerasan</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(Islam </a:t>
            </a:r>
            <a:r>
              <a:rPr lang="en-US" sz="3200" dirty="0" err="1" smtClean="0">
                <a:solidFill>
                  <a:schemeClr val="bg1"/>
                </a:solidFill>
              </a:rPr>
              <a:t>bukan</a:t>
            </a:r>
            <a:r>
              <a:rPr lang="en-US" sz="3200" dirty="0" smtClean="0">
                <a:solidFill>
                  <a:schemeClr val="bg1"/>
                </a:solidFill>
              </a:rPr>
              <a:t> agama </a:t>
            </a:r>
            <a:r>
              <a:rPr lang="en-US" sz="3200" dirty="0" err="1" smtClean="0">
                <a:solidFill>
                  <a:schemeClr val="bg1"/>
                </a:solidFill>
              </a:rPr>
              <a:t>kekerasan</a:t>
            </a:r>
            <a:r>
              <a:rPr lang="en-US" sz="3200" dirty="0" smtClean="0">
                <a:solidFill>
                  <a:schemeClr val="bg1"/>
                </a:solidFill>
              </a:rPr>
              <a:t>) </a:t>
            </a:r>
            <a:endParaRPr lang="en-US" sz="32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Tom Anderson  </a:t>
            </a:r>
            <a:r>
              <a:rPr lang="en-US" dirty="0" err="1" smtClean="0">
                <a:solidFill>
                  <a:schemeClr val="bg1"/>
                </a:solidFill>
              </a:rPr>
              <a:t>menscan</a:t>
            </a:r>
            <a:r>
              <a:rPr lang="en-US" dirty="0" smtClean="0">
                <a:solidFill>
                  <a:schemeClr val="bg1"/>
                </a:solidFill>
              </a:rPr>
              <a:t> Al-Qur’an, </a:t>
            </a:r>
            <a:r>
              <a:rPr lang="en-US" dirty="0" err="1" smtClean="0">
                <a:solidFill>
                  <a:schemeClr val="bg1"/>
                </a:solidFill>
              </a:rPr>
              <a:t>Perjanjian</a:t>
            </a:r>
            <a:r>
              <a:rPr lang="en-US" dirty="0" smtClean="0">
                <a:solidFill>
                  <a:schemeClr val="bg1"/>
                </a:solidFill>
              </a:rPr>
              <a:t> Lama </a:t>
            </a:r>
            <a:r>
              <a:rPr lang="en-US" dirty="0" err="1" smtClean="0">
                <a:solidFill>
                  <a:schemeClr val="bg1"/>
                </a:solidFill>
              </a:rPr>
              <a:t>dan</a:t>
            </a:r>
            <a:r>
              <a:rPr lang="en-US" dirty="0" smtClean="0">
                <a:solidFill>
                  <a:schemeClr val="bg1"/>
                </a:solidFill>
              </a:rPr>
              <a:t> </a:t>
            </a:r>
            <a:r>
              <a:rPr lang="en-US" dirty="0" err="1" smtClean="0">
                <a:solidFill>
                  <a:schemeClr val="bg1"/>
                </a:solidFill>
              </a:rPr>
              <a:t>Perjanjian</a:t>
            </a:r>
            <a:r>
              <a:rPr lang="en-US" dirty="0" smtClean="0">
                <a:solidFill>
                  <a:schemeClr val="bg1"/>
                </a:solidFill>
              </a:rPr>
              <a:t> </a:t>
            </a:r>
            <a:r>
              <a:rPr lang="en-US" dirty="0" err="1" smtClean="0">
                <a:solidFill>
                  <a:schemeClr val="bg1"/>
                </a:solidFill>
              </a:rPr>
              <a:t>Baru</a:t>
            </a:r>
            <a:r>
              <a:rPr lang="en-US" dirty="0" smtClean="0">
                <a:solidFill>
                  <a:schemeClr val="bg1"/>
                </a:solidFill>
              </a:rPr>
              <a:t>, </a:t>
            </a:r>
            <a:r>
              <a:rPr lang="en-US" dirty="0" err="1" smtClean="0">
                <a:solidFill>
                  <a:schemeClr val="bg1"/>
                </a:solidFill>
              </a:rPr>
              <a:t>hasilnya</a:t>
            </a:r>
            <a:r>
              <a:rPr lang="en-US" dirty="0" smtClean="0">
                <a:solidFill>
                  <a:schemeClr val="bg1"/>
                </a:solidFill>
              </a:rPr>
              <a:t>  </a:t>
            </a:r>
            <a:r>
              <a:rPr lang="en-US" dirty="0" err="1" smtClean="0">
                <a:solidFill>
                  <a:schemeClr val="bg1"/>
                </a:solidFill>
              </a:rPr>
              <a:t>pembunuhan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penghancuran</a:t>
            </a:r>
            <a:r>
              <a:rPr lang="en-US" dirty="0" smtClean="0">
                <a:solidFill>
                  <a:schemeClr val="bg1"/>
                </a:solidFill>
              </a:rPr>
              <a:t> </a:t>
            </a:r>
            <a:r>
              <a:rPr lang="en-US" dirty="0" err="1" smtClean="0">
                <a:solidFill>
                  <a:schemeClr val="bg1"/>
                </a:solidFill>
              </a:rPr>
              <a:t>ternyata</a:t>
            </a:r>
            <a:r>
              <a:rPr lang="en-US" dirty="0" smtClean="0">
                <a:solidFill>
                  <a:schemeClr val="bg1"/>
                </a:solidFill>
              </a:rPr>
              <a:t> </a:t>
            </a:r>
            <a:r>
              <a:rPr lang="en-US" dirty="0" err="1" smtClean="0">
                <a:solidFill>
                  <a:schemeClr val="bg1"/>
                </a:solidFill>
              </a:rPr>
              <a:t>lebih</a:t>
            </a:r>
            <a:r>
              <a:rPr lang="en-US" dirty="0" smtClean="0">
                <a:solidFill>
                  <a:schemeClr val="bg1"/>
                </a:solidFill>
              </a:rPr>
              <a:t> </a:t>
            </a:r>
            <a:r>
              <a:rPr lang="en-US" dirty="0" err="1" smtClean="0">
                <a:solidFill>
                  <a:schemeClr val="bg1"/>
                </a:solidFill>
              </a:rPr>
              <a:t>banyak</a:t>
            </a:r>
            <a:r>
              <a:rPr lang="en-US" dirty="0" smtClean="0">
                <a:solidFill>
                  <a:schemeClr val="bg1"/>
                </a:solidFill>
              </a:rPr>
              <a:t> </a:t>
            </a:r>
            <a:r>
              <a:rPr lang="en-US" dirty="0" err="1" smtClean="0">
                <a:solidFill>
                  <a:schemeClr val="bg1"/>
                </a:solidFill>
              </a:rPr>
              <a:t>diungkap</a:t>
            </a:r>
            <a:r>
              <a:rPr lang="en-US" dirty="0" smtClean="0">
                <a:solidFill>
                  <a:schemeClr val="bg1"/>
                </a:solidFill>
              </a:rPr>
              <a:t>  </a:t>
            </a:r>
            <a:r>
              <a:rPr lang="en-US" dirty="0" err="1" smtClean="0">
                <a:solidFill>
                  <a:schemeClr val="bg1"/>
                </a:solidFill>
              </a:rPr>
              <a:t>oleh</a:t>
            </a:r>
            <a:r>
              <a:rPr lang="en-US" dirty="0" smtClean="0">
                <a:solidFill>
                  <a:schemeClr val="bg1"/>
                </a:solidFill>
              </a:rPr>
              <a:t> </a:t>
            </a:r>
            <a:r>
              <a:rPr lang="en-US" dirty="0" err="1" smtClean="0">
                <a:solidFill>
                  <a:schemeClr val="bg1"/>
                </a:solidFill>
              </a:rPr>
              <a:t>Perjanjian</a:t>
            </a:r>
            <a:r>
              <a:rPr lang="en-US" dirty="0" smtClean="0">
                <a:solidFill>
                  <a:schemeClr val="bg1"/>
                </a:solidFill>
              </a:rPr>
              <a:t> Lama (5.3%) </a:t>
            </a:r>
            <a:r>
              <a:rPr lang="en-US" dirty="0" err="1" smtClean="0">
                <a:solidFill>
                  <a:schemeClr val="bg1"/>
                </a:solidFill>
              </a:rPr>
              <a:t>ketimbang</a:t>
            </a:r>
            <a:r>
              <a:rPr lang="en-US" dirty="0" smtClean="0">
                <a:solidFill>
                  <a:schemeClr val="bg1"/>
                </a:solidFill>
              </a:rPr>
              <a:t> </a:t>
            </a:r>
            <a:r>
              <a:rPr lang="en-US" dirty="0" err="1" smtClean="0">
                <a:solidFill>
                  <a:schemeClr val="bg1"/>
                </a:solidFill>
              </a:rPr>
              <a:t>Perjanjian</a:t>
            </a:r>
            <a:r>
              <a:rPr lang="en-US" dirty="0" smtClean="0">
                <a:solidFill>
                  <a:schemeClr val="bg1"/>
                </a:solidFill>
              </a:rPr>
              <a:t> </a:t>
            </a:r>
            <a:r>
              <a:rPr lang="en-US" dirty="0" err="1" smtClean="0">
                <a:solidFill>
                  <a:schemeClr val="bg1"/>
                </a:solidFill>
              </a:rPr>
              <a:t>Baru</a:t>
            </a:r>
            <a:r>
              <a:rPr lang="en-US" dirty="0" smtClean="0">
                <a:solidFill>
                  <a:schemeClr val="bg1"/>
                </a:solidFill>
              </a:rPr>
              <a:t> (2.8%), </a:t>
            </a:r>
            <a:r>
              <a:rPr lang="en-US" dirty="0" err="1" smtClean="0">
                <a:solidFill>
                  <a:schemeClr val="bg1"/>
                </a:solidFill>
              </a:rPr>
              <a:t>sementara</a:t>
            </a:r>
            <a:r>
              <a:rPr lang="en-US" dirty="0" smtClean="0">
                <a:solidFill>
                  <a:schemeClr val="bg1"/>
                </a:solidFill>
              </a:rPr>
              <a:t> al-Qur’an </a:t>
            </a:r>
            <a:r>
              <a:rPr lang="en-US" dirty="0" err="1" smtClean="0">
                <a:solidFill>
                  <a:schemeClr val="bg1"/>
                </a:solidFill>
              </a:rPr>
              <a:t>hanya</a:t>
            </a:r>
            <a:r>
              <a:rPr lang="en-US" dirty="0" smtClean="0">
                <a:solidFill>
                  <a:schemeClr val="bg1"/>
                </a:solidFill>
              </a:rPr>
              <a:t> 2.1%. </a:t>
            </a:r>
            <a:r>
              <a:rPr lang="en-US" dirty="0" err="1" smtClean="0">
                <a:solidFill>
                  <a:schemeClr val="bg1"/>
                </a:solidFill>
              </a:rPr>
              <a:t>Artinya</a:t>
            </a:r>
            <a:r>
              <a:rPr lang="en-US" dirty="0" smtClean="0">
                <a:solidFill>
                  <a:schemeClr val="bg1"/>
                </a:solidFill>
              </a:rPr>
              <a:t>, </a:t>
            </a:r>
            <a:r>
              <a:rPr lang="en-US" dirty="0" err="1" smtClean="0">
                <a:solidFill>
                  <a:schemeClr val="bg1"/>
                </a:solidFill>
              </a:rPr>
              <a:t>tidak</a:t>
            </a:r>
            <a:r>
              <a:rPr lang="en-US" dirty="0" smtClean="0">
                <a:solidFill>
                  <a:schemeClr val="bg1"/>
                </a:solidFill>
              </a:rPr>
              <a:t> </a:t>
            </a:r>
            <a:r>
              <a:rPr lang="en-US" dirty="0" err="1" smtClean="0">
                <a:solidFill>
                  <a:schemeClr val="bg1"/>
                </a:solidFill>
              </a:rPr>
              <a:t>benar</a:t>
            </a:r>
            <a:r>
              <a:rPr lang="en-US" dirty="0" smtClean="0">
                <a:solidFill>
                  <a:schemeClr val="bg1"/>
                </a:solidFill>
              </a:rPr>
              <a:t> al-Qur’an </a:t>
            </a:r>
            <a:r>
              <a:rPr lang="en-US" dirty="0" err="1" smtClean="0">
                <a:solidFill>
                  <a:schemeClr val="bg1"/>
                </a:solidFill>
              </a:rPr>
              <a:t>adalah</a:t>
            </a:r>
            <a:r>
              <a:rPr lang="en-US" dirty="0" smtClean="0">
                <a:solidFill>
                  <a:schemeClr val="bg1"/>
                </a:solidFill>
              </a:rPr>
              <a:t> </a:t>
            </a:r>
            <a:r>
              <a:rPr lang="en-US" dirty="0" err="1" smtClean="0">
                <a:solidFill>
                  <a:schemeClr val="bg1"/>
                </a:solidFill>
              </a:rPr>
              <a:t>kitab</a:t>
            </a:r>
            <a:r>
              <a:rPr lang="en-US" dirty="0" smtClean="0">
                <a:solidFill>
                  <a:schemeClr val="bg1"/>
                </a:solidFill>
              </a:rPr>
              <a:t> </a:t>
            </a:r>
            <a:r>
              <a:rPr lang="en-US" dirty="0" err="1" smtClean="0">
                <a:solidFill>
                  <a:schemeClr val="bg1"/>
                </a:solidFill>
              </a:rPr>
              <a:t>suci</a:t>
            </a:r>
            <a:r>
              <a:rPr lang="en-US" dirty="0" smtClean="0">
                <a:solidFill>
                  <a:schemeClr val="bg1"/>
                </a:solidFill>
              </a:rPr>
              <a:t> yang paling </a:t>
            </a:r>
            <a:r>
              <a:rPr lang="en-US" dirty="0" err="1" smtClean="0">
                <a:solidFill>
                  <a:schemeClr val="bg1"/>
                </a:solidFill>
              </a:rPr>
              <a:t>mengajarkan</a:t>
            </a:r>
            <a:r>
              <a:rPr lang="en-US" dirty="0" smtClean="0">
                <a:solidFill>
                  <a:schemeClr val="bg1"/>
                </a:solidFill>
              </a:rPr>
              <a:t> </a:t>
            </a:r>
            <a:r>
              <a:rPr lang="en-US" dirty="0" err="1" smtClean="0">
                <a:solidFill>
                  <a:schemeClr val="bg1"/>
                </a:solidFill>
              </a:rPr>
              <a:t>kekerasan</a:t>
            </a:r>
            <a:r>
              <a:rPr lang="en-US" dirty="0" smtClean="0">
                <a:solidFill>
                  <a:schemeClr val="bg1"/>
                </a:solidFill>
              </a:rPr>
              <a:t> </a:t>
            </a:r>
          </a:p>
          <a:p>
            <a:r>
              <a:rPr lang="en-US" dirty="0" smtClean="0">
                <a:solidFill>
                  <a:schemeClr val="bg1"/>
                </a:solidFill>
              </a:rPr>
              <a:t>Term “</a:t>
            </a:r>
            <a:r>
              <a:rPr lang="en-US" dirty="0" err="1" smtClean="0">
                <a:solidFill>
                  <a:schemeClr val="bg1"/>
                </a:solidFill>
              </a:rPr>
              <a:t>pengampunan</a:t>
            </a:r>
            <a:r>
              <a:rPr lang="en-US" dirty="0" smtClean="0">
                <a:solidFill>
                  <a:schemeClr val="bg1"/>
                </a:solidFill>
              </a:rPr>
              <a:t>” di </a:t>
            </a:r>
            <a:r>
              <a:rPr lang="en-US" dirty="0" err="1" smtClean="0">
                <a:solidFill>
                  <a:schemeClr val="bg1"/>
                </a:solidFill>
              </a:rPr>
              <a:t>dalam</a:t>
            </a:r>
            <a:r>
              <a:rPr lang="en-US" dirty="0" smtClean="0">
                <a:solidFill>
                  <a:schemeClr val="bg1"/>
                </a:solidFill>
              </a:rPr>
              <a:t> al-Qur’an </a:t>
            </a:r>
            <a:r>
              <a:rPr lang="en-US" dirty="0" err="1" smtClean="0">
                <a:solidFill>
                  <a:schemeClr val="bg1"/>
                </a:solidFill>
              </a:rPr>
              <a:t>sebanyak</a:t>
            </a:r>
            <a:r>
              <a:rPr lang="en-US" dirty="0" smtClean="0">
                <a:solidFill>
                  <a:schemeClr val="bg1"/>
                </a:solidFill>
              </a:rPr>
              <a:t>  6.3 %, </a:t>
            </a:r>
            <a:r>
              <a:rPr lang="en-US" dirty="0" err="1" smtClean="0">
                <a:solidFill>
                  <a:schemeClr val="bg1"/>
                </a:solidFill>
              </a:rPr>
              <a:t>Perjanjian</a:t>
            </a:r>
            <a:r>
              <a:rPr lang="en-US" dirty="0" smtClean="0">
                <a:solidFill>
                  <a:schemeClr val="bg1"/>
                </a:solidFill>
              </a:rPr>
              <a:t> </a:t>
            </a:r>
            <a:r>
              <a:rPr lang="en-US" dirty="0" err="1" smtClean="0">
                <a:solidFill>
                  <a:schemeClr val="bg1"/>
                </a:solidFill>
              </a:rPr>
              <a:t>Baru</a:t>
            </a:r>
            <a:r>
              <a:rPr lang="en-US" dirty="0" smtClean="0">
                <a:solidFill>
                  <a:schemeClr val="bg1"/>
                </a:solidFill>
              </a:rPr>
              <a:t> 2.9% , </a:t>
            </a:r>
            <a:r>
              <a:rPr lang="en-US" dirty="0" err="1" smtClean="0">
                <a:solidFill>
                  <a:schemeClr val="bg1"/>
                </a:solidFill>
              </a:rPr>
              <a:t>Perjanjian</a:t>
            </a:r>
            <a:r>
              <a:rPr lang="en-US" dirty="0" smtClean="0">
                <a:solidFill>
                  <a:schemeClr val="bg1"/>
                </a:solidFill>
              </a:rPr>
              <a:t> Lama 0.7%. </a:t>
            </a:r>
            <a:r>
              <a:rPr lang="en-US" dirty="0" err="1" smtClean="0">
                <a:solidFill>
                  <a:schemeClr val="bg1"/>
                </a:solidFill>
              </a:rPr>
              <a:t>Artinya</a:t>
            </a:r>
            <a:r>
              <a:rPr lang="en-US" dirty="0" smtClean="0">
                <a:solidFill>
                  <a:schemeClr val="bg1"/>
                </a:solidFill>
              </a:rPr>
              <a:t> , </a:t>
            </a:r>
            <a:r>
              <a:rPr lang="en-US" dirty="0" err="1" smtClean="0">
                <a:solidFill>
                  <a:schemeClr val="bg1"/>
                </a:solidFill>
              </a:rPr>
              <a:t>Tuhan</a:t>
            </a:r>
            <a:r>
              <a:rPr lang="en-US" dirty="0" smtClean="0">
                <a:solidFill>
                  <a:schemeClr val="bg1"/>
                </a:solidFill>
              </a:rPr>
              <a:t> </a:t>
            </a:r>
            <a:r>
              <a:rPr lang="en-US" dirty="0" err="1" smtClean="0">
                <a:solidFill>
                  <a:schemeClr val="bg1"/>
                </a:solidFill>
              </a:rPr>
              <a:t>dalam</a:t>
            </a:r>
            <a:r>
              <a:rPr lang="en-US" dirty="0" smtClean="0">
                <a:solidFill>
                  <a:schemeClr val="bg1"/>
                </a:solidFill>
              </a:rPr>
              <a:t> al-Qur’an </a:t>
            </a:r>
            <a:r>
              <a:rPr lang="en-US" dirty="0" err="1" smtClean="0">
                <a:solidFill>
                  <a:schemeClr val="bg1"/>
                </a:solidFill>
              </a:rPr>
              <a:t>lebih</a:t>
            </a:r>
            <a:r>
              <a:rPr lang="en-US" dirty="0" smtClean="0">
                <a:solidFill>
                  <a:schemeClr val="bg1"/>
                </a:solidFill>
              </a:rPr>
              <a:t> </a:t>
            </a:r>
            <a:r>
              <a:rPr lang="en-US" dirty="0" err="1" smtClean="0">
                <a:solidFill>
                  <a:schemeClr val="bg1"/>
                </a:solidFill>
              </a:rPr>
              <a:t>banyak</a:t>
            </a:r>
            <a:r>
              <a:rPr lang="en-US" dirty="0" smtClean="0">
                <a:solidFill>
                  <a:schemeClr val="bg1"/>
                </a:solidFill>
              </a:rPr>
              <a:t> </a:t>
            </a:r>
            <a:r>
              <a:rPr lang="en-US" dirty="0" err="1" smtClean="0">
                <a:solidFill>
                  <a:schemeClr val="bg1"/>
                </a:solidFill>
              </a:rPr>
              <a:t>mengampuni</a:t>
            </a:r>
            <a:r>
              <a:rPr lang="en-US" dirty="0" smtClean="0">
                <a:solidFill>
                  <a:schemeClr val="bg1"/>
                </a:solidFill>
              </a:rPr>
              <a:t> </a:t>
            </a:r>
            <a:r>
              <a:rPr lang="en-US" dirty="0" err="1" smtClean="0">
                <a:solidFill>
                  <a:schemeClr val="bg1"/>
                </a:solidFill>
              </a:rPr>
              <a:t>ketimbang</a:t>
            </a:r>
            <a:r>
              <a:rPr lang="en-US" dirty="0" smtClean="0">
                <a:solidFill>
                  <a:schemeClr val="bg1"/>
                </a:solidFill>
              </a:rPr>
              <a:t> </a:t>
            </a:r>
            <a:r>
              <a:rPr lang="en-US" dirty="0" err="1" smtClean="0">
                <a:solidFill>
                  <a:schemeClr val="bg1"/>
                </a:solidFill>
              </a:rPr>
              <a:t>menghukum</a:t>
            </a:r>
            <a:r>
              <a:rPr lang="en-US" dirty="0" smtClean="0">
                <a:solidFill>
                  <a:schemeClr val="bg1"/>
                </a:solidFill>
              </a:rPr>
              <a:t>.</a:t>
            </a:r>
            <a:endParaRPr lang="en-US" dirty="0">
              <a:solidFill>
                <a:schemeClr val="bg1"/>
              </a:solidFill>
            </a:endParaRPr>
          </a:p>
          <a:p>
            <a:r>
              <a:rPr lang="en-US" dirty="0" err="1" smtClean="0">
                <a:solidFill>
                  <a:schemeClr val="bg1"/>
                </a:solidFill>
              </a:rPr>
              <a:t>Sumber</a:t>
            </a:r>
            <a:r>
              <a:rPr lang="en-US" dirty="0" smtClean="0">
                <a:solidFill>
                  <a:schemeClr val="bg1"/>
                </a:solidFill>
              </a:rPr>
              <a:t> : http;//</a:t>
            </a:r>
            <a:r>
              <a:rPr lang="en-US" dirty="0" err="1" smtClean="0">
                <a:solidFill>
                  <a:schemeClr val="bg1"/>
                </a:solidFill>
              </a:rPr>
              <a:t>www.arrahmah.co.id</a:t>
            </a:r>
            <a:r>
              <a:rPr lang="en-US" dirty="0" smtClean="0">
                <a:solidFill>
                  <a:schemeClr val="bg1"/>
                </a:solidFill>
              </a:rPr>
              <a:t>/</a:t>
            </a:r>
            <a:r>
              <a:rPr lang="en-US" dirty="0" err="1" smtClean="0">
                <a:solidFill>
                  <a:schemeClr val="bg1"/>
                </a:solidFill>
              </a:rPr>
              <a:t>opini</a:t>
            </a:r>
            <a:r>
              <a:rPr lang="en-US" dirty="0" smtClean="0">
                <a:solidFill>
                  <a:schemeClr val="bg1"/>
                </a:solidFill>
              </a:rPr>
              <a:t>/benarkah-alquran-itu-kitab-suci-yang-paling-mengajarkan-kekerasan-15690  </a:t>
            </a:r>
            <a:r>
              <a:rPr lang="en-US" dirty="0" err="1" smtClean="0">
                <a:solidFill>
                  <a:schemeClr val="bg1"/>
                </a:solidFill>
              </a:rPr>
              <a:t>Diakses</a:t>
            </a:r>
            <a:r>
              <a:rPr lang="en-US" dirty="0" smtClean="0">
                <a:solidFill>
                  <a:schemeClr val="bg1"/>
                </a:solidFill>
              </a:rPr>
              <a:t> 23 </a:t>
            </a:r>
            <a:r>
              <a:rPr lang="en-US" dirty="0" err="1" smtClean="0">
                <a:solidFill>
                  <a:schemeClr val="bg1"/>
                </a:solidFill>
              </a:rPr>
              <a:t>Maret</a:t>
            </a:r>
            <a:r>
              <a:rPr lang="en-US" dirty="0" smtClean="0">
                <a:solidFill>
                  <a:schemeClr val="bg1"/>
                </a:solidFill>
              </a:rPr>
              <a:t> 2016</a:t>
            </a:r>
          </a:p>
          <a:p>
            <a:r>
              <a:rPr lang="en-US" dirty="0" smtClean="0">
                <a:solidFill>
                  <a:schemeClr val="bg1"/>
                </a:solidFill>
              </a:rPr>
              <a:t>Note : </a:t>
            </a:r>
            <a:r>
              <a:rPr lang="en-US" dirty="0" err="1" smtClean="0">
                <a:solidFill>
                  <a:schemeClr val="bg1"/>
                </a:solidFill>
              </a:rPr>
              <a:t>artinya</a:t>
            </a:r>
            <a:r>
              <a:rPr lang="en-US" dirty="0" smtClean="0">
                <a:solidFill>
                  <a:schemeClr val="bg1"/>
                </a:solidFill>
              </a:rPr>
              <a:t> spirit al-Qur’an </a:t>
            </a:r>
            <a:r>
              <a:rPr lang="en-US" dirty="0" err="1" smtClean="0">
                <a:solidFill>
                  <a:schemeClr val="bg1"/>
                </a:solidFill>
              </a:rPr>
              <a:t>memperkecil</a:t>
            </a:r>
            <a:r>
              <a:rPr lang="en-US" dirty="0" smtClean="0">
                <a:solidFill>
                  <a:schemeClr val="bg1"/>
                </a:solidFill>
              </a:rPr>
              <a:t> </a:t>
            </a:r>
            <a:r>
              <a:rPr lang="en-US" dirty="0" err="1" smtClean="0">
                <a:solidFill>
                  <a:schemeClr val="bg1"/>
                </a:solidFill>
              </a:rPr>
              <a:t>pembunuhan</a:t>
            </a:r>
            <a:r>
              <a:rPr lang="en-US" dirty="0" smtClean="0">
                <a:solidFill>
                  <a:schemeClr val="bg1"/>
                </a:solidFill>
              </a:rPr>
              <a:t>/</a:t>
            </a:r>
            <a:r>
              <a:rPr lang="en-US" dirty="0" err="1" smtClean="0">
                <a:solidFill>
                  <a:schemeClr val="bg1"/>
                </a:solidFill>
              </a:rPr>
              <a:t>kekerasan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memperbesar</a:t>
            </a:r>
            <a:r>
              <a:rPr lang="en-US" dirty="0" smtClean="0">
                <a:solidFill>
                  <a:schemeClr val="bg1"/>
                </a:solidFill>
              </a:rPr>
              <a:t> </a:t>
            </a:r>
            <a:r>
              <a:rPr lang="en-US" dirty="0" err="1" smtClean="0">
                <a:solidFill>
                  <a:schemeClr val="bg1"/>
                </a:solidFill>
              </a:rPr>
              <a:t>pengampunan</a:t>
            </a:r>
            <a:r>
              <a:rPr lang="en-US" dirty="0" smtClean="0">
                <a:solidFill>
                  <a:schemeClr val="bg1"/>
                </a:solidFill>
              </a:rPr>
              <a:t>. </a:t>
            </a:r>
            <a:r>
              <a:rPr lang="en-US" dirty="0" err="1" smtClean="0">
                <a:solidFill>
                  <a:schemeClr val="bg1"/>
                </a:solidFill>
              </a:rPr>
              <a:t>Dibanding</a:t>
            </a:r>
            <a:r>
              <a:rPr lang="en-US" dirty="0" smtClean="0">
                <a:solidFill>
                  <a:schemeClr val="bg1"/>
                </a:solidFill>
              </a:rPr>
              <a:t> </a:t>
            </a:r>
            <a:r>
              <a:rPr lang="en-US" dirty="0" err="1" smtClean="0">
                <a:solidFill>
                  <a:schemeClr val="bg1"/>
                </a:solidFill>
              </a:rPr>
              <a:t>dua</a:t>
            </a:r>
            <a:r>
              <a:rPr lang="en-US" dirty="0" smtClean="0">
                <a:solidFill>
                  <a:schemeClr val="bg1"/>
                </a:solidFill>
              </a:rPr>
              <a:t> </a:t>
            </a:r>
            <a:r>
              <a:rPr lang="en-US" dirty="0" err="1" smtClean="0">
                <a:solidFill>
                  <a:schemeClr val="bg1"/>
                </a:solidFill>
              </a:rPr>
              <a:t>kitab</a:t>
            </a:r>
            <a:r>
              <a:rPr lang="en-US" dirty="0" smtClean="0">
                <a:solidFill>
                  <a:schemeClr val="bg1"/>
                </a:solidFill>
              </a:rPr>
              <a:t> </a:t>
            </a:r>
            <a:r>
              <a:rPr lang="en-US" dirty="0" err="1" smtClean="0">
                <a:solidFill>
                  <a:schemeClr val="bg1"/>
                </a:solidFill>
              </a:rPr>
              <a:t>suci</a:t>
            </a:r>
            <a:r>
              <a:rPr lang="en-US" dirty="0" smtClean="0">
                <a:solidFill>
                  <a:schemeClr val="bg1"/>
                </a:solidFill>
              </a:rPr>
              <a:t> </a:t>
            </a:r>
            <a:r>
              <a:rPr lang="en-US" dirty="0" err="1" smtClean="0">
                <a:solidFill>
                  <a:schemeClr val="bg1"/>
                </a:solidFill>
              </a:rPr>
              <a:t>lainnya</a:t>
            </a:r>
            <a:r>
              <a:rPr lang="en-US" dirty="0" smtClean="0">
                <a:solidFill>
                  <a:schemeClr val="bg1"/>
                </a:solidFill>
              </a:rPr>
              <a:t>, al-Qur’an paling </a:t>
            </a:r>
            <a:r>
              <a:rPr lang="en-US" dirty="0" err="1" smtClean="0">
                <a:solidFill>
                  <a:schemeClr val="bg1"/>
                </a:solidFill>
              </a:rPr>
              <a:t>sedikit</a:t>
            </a:r>
            <a:r>
              <a:rPr lang="en-US" dirty="0" smtClean="0">
                <a:solidFill>
                  <a:schemeClr val="bg1"/>
                </a:solidFill>
              </a:rPr>
              <a:t> </a:t>
            </a:r>
            <a:r>
              <a:rPr lang="en-US" dirty="0" err="1" smtClean="0">
                <a:solidFill>
                  <a:schemeClr val="bg1"/>
                </a:solidFill>
              </a:rPr>
              <a:t>bicara</a:t>
            </a:r>
            <a:r>
              <a:rPr lang="en-US" dirty="0" smtClean="0">
                <a:solidFill>
                  <a:schemeClr val="bg1"/>
                </a:solidFill>
              </a:rPr>
              <a:t> </a:t>
            </a:r>
            <a:r>
              <a:rPr lang="en-US" dirty="0" err="1" smtClean="0">
                <a:solidFill>
                  <a:schemeClr val="bg1"/>
                </a:solidFill>
              </a:rPr>
              <a:t>pembunuhan</a:t>
            </a:r>
            <a:r>
              <a:rPr lang="en-US" dirty="0" smtClean="0">
                <a:solidFill>
                  <a:schemeClr val="bg1"/>
                </a:solidFill>
              </a:rPr>
              <a:t> </a:t>
            </a:r>
            <a:r>
              <a:rPr lang="en-US" dirty="0" err="1" smtClean="0">
                <a:solidFill>
                  <a:schemeClr val="bg1"/>
                </a:solidFill>
              </a:rPr>
              <a:t>dan</a:t>
            </a:r>
            <a:r>
              <a:rPr lang="en-US" dirty="0" smtClean="0">
                <a:solidFill>
                  <a:schemeClr val="bg1"/>
                </a:solidFill>
              </a:rPr>
              <a:t> paling </a:t>
            </a:r>
            <a:r>
              <a:rPr lang="en-US" dirty="0" err="1" smtClean="0">
                <a:solidFill>
                  <a:schemeClr val="bg1"/>
                </a:solidFill>
              </a:rPr>
              <a:t>banyak</a:t>
            </a:r>
            <a:r>
              <a:rPr lang="en-US" dirty="0" smtClean="0">
                <a:solidFill>
                  <a:schemeClr val="bg1"/>
                </a:solidFill>
              </a:rPr>
              <a:t> </a:t>
            </a:r>
            <a:r>
              <a:rPr lang="en-US" dirty="0" err="1" smtClean="0">
                <a:solidFill>
                  <a:schemeClr val="bg1"/>
                </a:solidFill>
              </a:rPr>
              <a:t>bicara</a:t>
            </a:r>
            <a:r>
              <a:rPr lang="en-US" dirty="0" smtClean="0">
                <a:solidFill>
                  <a:schemeClr val="bg1"/>
                </a:solidFill>
              </a:rPr>
              <a:t> </a:t>
            </a:r>
            <a:r>
              <a:rPr lang="en-US" dirty="0" err="1" smtClean="0">
                <a:solidFill>
                  <a:schemeClr val="bg1"/>
                </a:solidFill>
              </a:rPr>
              <a:t>pengampunan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636584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7772" y="348343"/>
            <a:ext cx="9198430" cy="1219199"/>
          </a:xfrm>
        </p:spPr>
        <p:txBody>
          <a:bodyPr>
            <a:normAutofit/>
          </a:bodyPr>
          <a:lstStyle/>
          <a:p>
            <a:r>
              <a:rPr lang="en-US" sz="2400" dirty="0" smtClean="0">
                <a:solidFill>
                  <a:schemeClr val="bg1"/>
                </a:solidFill>
              </a:rPr>
              <a:t>POLA PEMBINAAN/PENANGGULANGAN </a:t>
            </a:r>
            <a:br>
              <a:rPr lang="en-US" sz="2400" dirty="0" smtClean="0">
                <a:solidFill>
                  <a:schemeClr val="bg1"/>
                </a:solidFill>
              </a:rPr>
            </a:br>
            <a:r>
              <a:rPr lang="en-US" sz="2400" dirty="0" smtClean="0">
                <a:solidFill>
                  <a:schemeClr val="bg1"/>
                </a:solidFill>
              </a:rPr>
              <a:t>SESUAI AKAR MASALAHNYA</a:t>
            </a:r>
            <a:endParaRPr lang="en-US" sz="2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7903713"/>
              </p:ext>
            </p:extLst>
          </p:nvPr>
        </p:nvGraphicFramePr>
        <p:xfrm>
          <a:off x="116114" y="1349829"/>
          <a:ext cx="12075887" cy="5508171"/>
        </p:xfrm>
        <a:graphic>
          <a:graphicData uri="http://schemas.openxmlformats.org/drawingml/2006/table">
            <a:tbl>
              <a:tblPr firstRow="1" bandRow="1">
                <a:tableStyleId>{5C22544A-7EE6-4342-B048-85BDC9FD1C3A}</a:tableStyleId>
              </a:tblPr>
              <a:tblGrid>
                <a:gridCol w="1917373">
                  <a:extLst>
                    <a:ext uri="{9D8B030D-6E8A-4147-A177-3AD203B41FA5}">
                      <a16:colId xmlns="" xmlns:a16="http://schemas.microsoft.com/office/drawing/2014/main" val="1118140756"/>
                    </a:ext>
                  </a:extLst>
                </a:gridCol>
                <a:gridCol w="4920370">
                  <a:extLst>
                    <a:ext uri="{9D8B030D-6E8A-4147-A177-3AD203B41FA5}">
                      <a16:colId xmlns="" xmlns:a16="http://schemas.microsoft.com/office/drawing/2014/main" val="848588204"/>
                    </a:ext>
                  </a:extLst>
                </a:gridCol>
                <a:gridCol w="5238144">
                  <a:extLst>
                    <a:ext uri="{9D8B030D-6E8A-4147-A177-3AD203B41FA5}">
                      <a16:colId xmlns="" xmlns:a16="http://schemas.microsoft.com/office/drawing/2014/main" val="3820077863"/>
                    </a:ext>
                  </a:extLst>
                </a:gridCol>
              </a:tblGrid>
              <a:tr h="630762">
                <a:tc>
                  <a:txBody>
                    <a:bodyPr/>
                    <a:lstStyle/>
                    <a:p>
                      <a:r>
                        <a:rPr lang="en-US" dirty="0" err="1" smtClean="0"/>
                        <a:t>Akar</a:t>
                      </a:r>
                      <a:r>
                        <a:rPr lang="en-US" baseline="0" dirty="0" smtClean="0"/>
                        <a:t> </a:t>
                      </a:r>
                      <a:r>
                        <a:rPr lang="en-US" baseline="0" dirty="0" err="1" smtClean="0"/>
                        <a:t>masalah</a:t>
                      </a:r>
                      <a:r>
                        <a:rPr lang="en-US" baseline="0" dirty="0" smtClean="0"/>
                        <a:t> </a:t>
                      </a:r>
                      <a:endParaRPr lang="en-US" dirty="0"/>
                    </a:p>
                  </a:txBody>
                  <a:tcPr marL="95172" marR="95172"/>
                </a:tc>
                <a:tc>
                  <a:txBody>
                    <a:bodyPr/>
                    <a:lstStyle/>
                    <a:p>
                      <a:r>
                        <a:rPr lang="en-US" dirty="0" smtClean="0"/>
                        <a:t> </a:t>
                      </a:r>
                      <a:r>
                        <a:rPr lang="en-US" dirty="0" err="1" smtClean="0"/>
                        <a:t>wujud</a:t>
                      </a:r>
                      <a:r>
                        <a:rPr lang="en-US" dirty="0" smtClean="0"/>
                        <a:t> /</a:t>
                      </a:r>
                      <a:r>
                        <a:rPr lang="en-US" dirty="0" err="1" smtClean="0"/>
                        <a:t>bentuknya</a:t>
                      </a:r>
                      <a:r>
                        <a:rPr lang="en-US" dirty="0" smtClean="0"/>
                        <a:t> </a:t>
                      </a:r>
                      <a:endParaRPr lang="en-US" dirty="0"/>
                    </a:p>
                  </a:txBody>
                  <a:tcPr marL="95172" marR="95172"/>
                </a:tc>
                <a:tc>
                  <a:txBody>
                    <a:bodyPr/>
                    <a:lstStyle/>
                    <a:p>
                      <a:r>
                        <a:rPr lang="en-US" dirty="0" err="1" smtClean="0"/>
                        <a:t>Solusi</a:t>
                      </a:r>
                      <a:r>
                        <a:rPr lang="en-US" dirty="0" smtClean="0"/>
                        <a:t> /</a:t>
                      </a:r>
                      <a:r>
                        <a:rPr lang="en-US" dirty="0" err="1" smtClean="0"/>
                        <a:t>pembinaaanya</a:t>
                      </a:r>
                      <a:r>
                        <a:rPr lang="en-US" dirty="0" smtClean="0"/>
                        <a:t> </a:t>
                      </a:r>
                      <a:endParaRPr lang="en-US" dirty="0"/>
                    </a:p>
                  </a:txBody>
                  <a:tcPr marL="95172" marR="95172"/>
                </a:tc>
                <a:extLst>
                  <a:ext uri="{0D108BD9-81ED-4DB2-BD59-A6C34878D82A}">
                    <a16:rowId xmlns="" xmlns:a16="http://schemas.microsoft.com/office/drawing/2014/main" val="3126381054"/>
                  </a:ext>
                </a:extLst>
              </a:tr>
              <a:tr h="390193">
                <a:tc>
                  <a:txBody>
                    <a:bodyPr/>
                    <a:lstStyle/>
                    <a:p>
                      <a:r>
                        <a:rPr lang="en-US" dirty="0" err="1" smtClean="0"/>
                        <a:t>Teologis</a:t>
                      </a:r>
                      <a:endParaRPr lang="en-US" dirty="0"/>
                    </a:p>
                  </a:txBody>
                  <a:tcPr marL="95172" marR="95172"/>
                </a:tc>
                <a:tc>
                  <a:txBody>
                    <a:bodyPr/>
                    <a:lstStyle/>
                    <a:p>
                      <a:r>
                        <a:rPr lang="en-US" dirty="0" err="1" smtClean="0"/>
                        <a:t>Pendangkalan</a:t>
                      </a:r>
                      <a:r>
                        <a:rPr lang="en-US" dirty="0" smtClean="0"/>
                        <a:t> agama</a:t>
                      </a:r>
                      <a:endParaRPr lang="en-US" dirty="0"/>
                    </a:p>
                  </a:txBody>
                  <a:tcPr marL="95172" marR="95172"/>
                </a:tc>
                <a:tc>
                  <a:txBody>
                    <a:bodyPr/>
                    <a:lstStyle/>
                    <a:p>
                      <a:r>
                        <a:rPr lang="en-US" dirty="0" err="1" smtClean="0"/>
                        <a:t>Pendalaman</a:t>
                      </a:r>
                      <a:r>
                        <a:rPr lang="en-US" dirty="0" smtClean="0"/>
                        <a:t> agama </a:t>
                      </a:r>
                      <a:endParaRPr lang="en-US" dirty="0"/>
                    </a:p>
                  </a:txBody>
                  <a:tcPr marL="95172" marR="95172"/>
                </a:tc>
                <a:extLst>
                  <a:ext uri="{0D108BD9-81ED-4DB2-BD59-A6C34878D82A}">
                    <a16:rowId xmlns="" xmlns:a16="http://schemas.microsoft.com/office/drawing/2014/main" val="3783393069"/>
                  </a:ext>
                </a:extLst>
              </a:tr>
              <a:tr h="682837">
                <a:tc>
                  <a:txBody>
                    <a:bodyPr/>
                    <a:lstStyle/>
                    <a:p>
                      <a:r>
                        <a:rPr lang="en-US" dirty="0" err="1" smtClean="0"/>
                        <a:t>Psikologis</a:t>
                      </a:r>
                      <a:endParaRPr lang="en-US" dirty="0"/>
                    </a:p>
                  </a:txBody>
                  <a:tcPr marL="95172" marR="95172"/>
                </a:tc>
                <a:tc>
                  <a:txBody>
                    <a:bodyPr/>
                    <a:lstStyle/>
                    <a:p>
                      <a:r>
                        <a:rPr lang="en-US" dirty="0" err="1" smtClean="0"/>
                        <a:t>Kekecewaan</a:t>
                      </a:r>
                      <a:r>
                        <a:rPr lang="en-US" dirty="0" smtClean="0"/>
                        <a:t>/rasa</a:t>
                      </a:r>
                      <a:r>
                        <a:rPr lang="en-US" baseline="0" dirty="0" smtClean="0"/>
                        <a:t> </a:t>
                      </a:r>
                      <a:r>
                        <a:rPr lang="en-US" baseline="0" dirty="0" err="1" smtClean="0"/>
                        <a:t>tersisih</a:t>
                      </a:r>
                      <a:endParaRPr lang="en-US" dirty="0"/>
                    </a:p>
                  </a:txBody>
                  <a:tcPr marL="95172" marR="95172"/>
                </a:tc>
                <a:tc>
                  <a:txBody>
                    <a:bodyPr/>
                    <a:lstStyle/>
                    <a:p>
                      <a:r>
                        <a:rPr lang="en-US" dirty="0" err="1" smtClean="0"/>
                        <a:t>Menumbuhkan</a:t>
                      </a:r>
                      <a:r>
                        <a:rPr lang="en-US" dirty="0" smtClean="0"/>
                        <a:t> </a:t>
                      </a:r>
                      <a:r>
                        <a:rPr lang="en-US" dirty="0" err="1" smtClean="0"/>
                        <a:t>harapan</a:t>
                      </a:r>
                      <a:r>
                        <a:rPr lang="en-US" dirty="0" smtClean="0"/>
                        <a:t> /</a:t>
                      </a:r>
                      <a:r>
                        <a:rPr lang="en-US" dirty="0" err="1" smtClean="0"/>
                        <a:t>memupus</a:t>
                      </a:r>
                      <a:r>
                        <a:rPr lang="en-US" dirty="0" smtClean="0"/>
                        <a:t> </a:t>
                      </a:r>
                      <a:r>
                        <a:rPr lang="en-US" dirty="0" err="1" smtClean="0"/>
                        <a:t>putus</a:t>
                      </a:r>
                      <a:r>
                        <a:rPr lang="en-US" dirty="0" smtClean="0"/>
                        <a:t> </a:t>
                      </a:r>
                      <a:r>
                        <a:rPr lang="en-US" dirty="0" err="1" smtClean="0"/>
                        <a:t>asa</a:t>
                      </a:r>
                      <a:endParaRPr lang="en-US" dirty="0"/>
                    </a:p>
                  </a:txBody>
                  <a:tcPr marL="95172" marR="95172"/>
                </a:tc>
                <a:extLst>
                  <a:ext uri="{0D108BD9-81ED-4DB2-BD59-A6C34878D82A}">
                    <a16:rowId xmlns="" xmlns:a16="http://schemas.microsoft.com/office/drawing/2014/main" val="2262615712"/>
                  </a:ext>
                </a:extLst>
              </a:tr>
              <a:tr h="1560771">
                <a:tc>
                  <a:txBody>
                    <a:bodyPr/>
                    <a:lstStyle/>
                    <a:p>
                      <a:r>
                        <a:rPr lang="en-US" dirty="0" err="1" smtClean="0"/>
                        <a:t>Sosiologis</a:t>
                      </a:r>
                      <a:endParaRPr lang="en-US" dirty="0"/>
                    </a:p>
                  </a:txBody>
                  <a:tcPr marL="95172" marR="95172"/>
                </a:tc>
                <a:tc>
                  <a:txBody>
                    <a:bodyPr/>
                    <a:lstStyle/>
                    <a:p>
                      <a:r>
                        <a:rPr lang="en-US" dirty="0" err="1" smtClean="0"/>
                        <a:t>Ketertinggalan</a:t>
                      </a:r>
                      <a:r>
                        <a:rPr lang="en-US" baseline="0" dirty="0" smtClean="0"/>
                        <a:t> </a:t>
                      </a:r>
                      <a:r>
                        <a:rPr lang="en-US" baseline="0" dirty="0" err="1" smtClean="0"/>
                        <a:t>umat</a:t>
                      </a:r>
                      <a:r>
                        <a:rPr lang="en-US" baseline="0" dirty="0" smtClean="0"/>
                        <a:t> Islam </a:t>
                      </a:r>
                      <a:r>
                        <a:rPr lang="en-US" baseline="0" dirty="0" err="1" smtClean="0"/>
                        <a:t>dan</a:t>
                      </a:r>
                      <a:r>
                        <a:rPr lang="en-US" baseline="0" dirty="0" smtClean="0"/>
                        <a:t> </a:t>
                      </a:r>
                      <a:r>
                        <a:rPr lang="en-US" baseline="0" dirty="0" err="1" smtClean="0"/>
                        <a:t>dampak</a:t>
                      </a:r>
                      <a:r>
                        <a:rPr lang="en-US" baseline="0" dirty="0" smtClean="0"/>
                        <a:t> </a:t>
                      </a:r>
                      <a:r>
                        <a:rPr lang="en-US" baseline="0" dirty="0" err="1" smtClean="0"/>
                        <a:t>budaya</a:t>
                      </a:r>
                      <a:r>
                        <a:rPr lang="en-US" baseline="0" dirty="0" smtClean="0"/>
                        <a:t> Barat yang </a:t>
                      </a:r>
                      <a:r>
                        <a:rPr lang="en-US" baseline="0" dirty="0" err="1" smtClean="0"/>
                        <a:t>materialistik</a:t>
                      </a:r>
                      <a:r>
                        <a:rPr lang="en-US" baseline="0" dirty="0" smtClean="0"/>
                        <a:t>.</a:t>
                      </a:r>
                    </a:p>
                    <a:p>
                      <a:r>
                        <a:rPr lang="en-US" baseline="0" dirty="0" err="1" smtClean="0"/>
                        <a:t>Keterlibatan</a:t>
                      </a:r>
                      <a:r>
                        <a:rPr lang="en-US" baseline="0" dirty="0" smtClean="0"/>
                        <a:t> </a:t>
                      </a:r>
                      <a:r>
                        <a:rPr lang="en-US" baseline="0" dirty="0" err="1" smtClean="0"/>
                        <a:t>sejumlah</a:t>
                      </a:r>
                      <a:r>
                        <a:rPr lang="en-US" baseline="0" dirty="0" smtClean="0"/>
                        <a:t> </a:t>
                      </a:r>
                      <a:r>
                        <a:rPr lang="en-US" baseline="0" dirty="0" err="1" smtClean="0"/>
                        <a:t>aktifis</a:t>
                      </a:r>
                      <a:r>
                        <a:rPr lang="en-US" baseline="0" dirty="0" smtClean="0"/>
                        <a:t> Islam </a:t>
                      </a:r>
                      <a:r>
                        <a:rPr lang="en-US" baseline="0" dirty="0" err="1" smtClean="0"/>
                        <a:t>dalam</a:t>
                      </a:r>
                      <a:r>
                        <a:rPr lang="en-US" baseline="0" dirty="0" smtClean="0"/>
                        <a:t> </a:t>
                      </a:r>
                      <a:r>
                        <a:rPr lang="en-US" baseline="0" dirty="0" err="1" smtClean="0"/>
                        <a:t>zona</a:t>
                      </a:r>
                      <a:r>
                        <a:rPr lang="en-US" baseline="0" dirty="0" smtClean="0"/>
                        <a:t> </a:t>
                      </a:r>
                      <a:r>
                        <a:rPr lang="en-US" baseline="0" dirty="0" err="1" smtClean="0"/>
                        <a:t>konflik</a:t>
                      </a:r>
                      <a:r>
                        <a:rPr lang="en-US" baseline="0" dirty="0" smtClean="0"/>
                        <a:t> </a:t>
                      </a:r>
                      <a:r>
                        <a:rPr lang="en-US" baseline="0" dirty="0" err="1" smtClean="0"/>
                        <a:t>bersenjata</a:t>
                      </a:r>
                      <a:r>
                        <a:rPr lang="en-US" baseline="0" dirty="0" smtClean="0"/>
                        <a:t>  </a:t>
                      </a:r>
                      <a:r>
                        <a:rPr lang="en-US" baseline="0" dirty="0" err="1" smtClean="0"/>
                        <a:t>diluar</a:t>
                      </a:r>
                      <a:r>
                        <a:rPr lang="en-US" baseline="0" dirty="0" smtClean="0"/>
                        <a:t> </a:t>
                      </a:r>
                      <a:r>
                        <a:rPr lang="en-US" baseline="0" dirty="0" err="1" smtClean="0"/>
                        <a:t>negeri</a:t>
                      </a:r>
                      <a:endParaRPr lang="en-US" dirty="0"/>
                    </a:p>
                  </a:txBody>
                  <a:tcPr marL="95172" marR="95172"/>
                </a:tc>
                <a:tc>
                  <a:txBody>
                    <a:bodyPr/>
                    <a:lstStyle/>
                    <a:p>
                      <a:r>
                        <a:rPr lang="en-US" dirty="0" err="1" smtClean="0"/>
                        <a:t>Mengejar</a:t>
                      </a:r>
                      <a:r>
                        <a:rPr lang="en-US" dirty="0" smtClean="0"/>
                        <a:t> </a:t>
                      </a:r>
                      <a:r>
                        <a:rPr lang="en-US" dirty="0" err="1" smtClean="0"/>
                        <a:t>kemajuan</a:t>
                      </a:r>
                      <a:r>
                        <a:rPr lang="en-US" dirty="0" smtClean="0"/>
                        <a:t> </a:t>
                      </a:r>
                      <a:r>
                        <a:rPr lang="en-US" dirty="0" err="1" smtClean="0"/>
                        <a:t>disegala</a:t>
                      </a:r>
                      <a:r>
                        <a:rPr lang="en-US" dirty="0" smtClean="0"/>
                        <a:t> </a:t>
                      </a:r>
                      <a:r>
                        <a:rPr lang="en-US" dirty="0" err="1" smtClean="0"/>
                        <a:t>aspek</a:t>
                      </a:r>
                      <a:r>
                        <a:rPr lang="en-US" dirty="0" smtClean="0"/>
                        <a:t> </a:t>
                      </a:r>
                      <a:r>
                        <a:rPr lang="en-US" dirty="0" err="1" smtClean="0"/>
                        <a:t>serta</a:t>
                      </a:r>
                      <a:r>
                        <a:rPr lang="en-US" baseline="0" dirty="0" smtClean="0"/>
                        <a:t> </a:t>
                      </a:r>
                      <a:r>
                        <a:rPr lang="en-US" baseline="0" dirty="0" err="1" smtClean="0"/>
                        <a:t>lebih</a:t>
                      </a:r>
                      <a:r>
                        <a:rPr lang="en-US" baseline="0" dirty="0" smtClean="0"/>
                        <a:t> </a:t>
                      </a:r>
                      <a:r>
                        <a:rPr lang="en-US" baseline="0" dirty="0" err="1" smtClean="0"/>
                        <a:t>menekankan</a:t>
                      </a:r>
                      <a:r>
                        <a:rPr lang="en-US" baseline="0" dirty="0" smtClean="0"/>
                        <a:t> </a:t>
                      </a:r>
                      <a:r>
                        <a:rPr lang="en-US" baseline="0" dirty="0" err="1" smtClean="0"/>
                        <a:t>aspek</a:t>
                      </a:r>
                      <a:r>
                        <a:rPr lang="en-US" baseline="0" dirty="0" smtClean="0"/>
                        <a:t> </a:t>
                      </a:r>
                      <a:r>
                        <a:rPr lang="en-US" baseline="0" dirty="0" err="1" smtClean="0"/>
                        <a:t>spiritualistik</a:t>
                      </a:r>
                      <a:r>
                        <a:rPr lang="en-US" baseline="0" dirty="0" smtClean="0"/>
                        <a:t>.</a:t>
                      </a:r>
                    </a:p>
                    <a:p>
                      <a:r>
                        <a:rPr lang="en-US" dirty="0" err="1" smtClean="0"/>
                        <a:t>Perlu</a:t>
                      </a:r>
                      <a:r>
                        <a:rPr lang="en-US" dirty="0" smtClean="0"/>
                        <a:t> </a:t>
                      </a:r>
                      <a:r>
                        <a:rPr lang="en-US" dirty="0" err="1" smtClean="0"/>
                        <a:t>adanya</a:t>
                      </a:r>
                      <a:r>
                        <a:rPr lang="en-US" baseline="0" dirty="0" smtClean="0"/>
                        <a:t> </a:t>
                      </a:r>
                      <a:r>
                        <a:rPr lang="en-US" baseline="0" dirty="0" err="1" smtClean="0"/>
                        <a:t>larangan</a:t>
                      </a:r>
                      <a:r>
                        <a:rPr lang="en-US" baseline="0" dirty="0" smtClean="0"/>
                        <a:t> </a:t>
                      </a:r>
                      <a:r>
                        <a:rPr lang="en-US" baseline="0" dirty="0" err="1" smtClean="0"/>
                        <a:t>bagi</a:t>
                      </a:r>
                      <a:r>
                        <a:rPr lang="en-US" baseline="0" dirty="0" smtClean="0"/>
                        <a:t> </a:t>
                      </a:r>
                      <a:r>
                        <a:rPr lang="en-US" baseline="0" dirty="0" err="1" smtClean="0"/>
                        <a:t>warga</a:t>
                      </a:r>
                      <a:r>
                        <a:rPr lang="en-US" baseline="0" dirty="0" smtClean="0"/>
                        <a:t> </a:t>
                      </a:r>
                      <a:r>
                        <a:rPr lang="en-US" baseline="0" dirty="0" err="1" smtClean="0"/>
                        <a:t>negara</a:t>
                      </a:r>
                      <a:r>
                        <a:rPr lang="en-US" baseline="0" dirty="0" smtClean="0"/>
                        <a:t> Indonesia yang </a:t>
                      </a:r>
                      <a:r>
                        <a:rPr lang="en-US" baseline="0" dirty="0" err="1" smtClean="0"/>
                        <a:t>mau</a:t>
                      </a:r>
                      <a:r>
                        <a:rPr lang="en-US" baseline="0" dirty="0" smtClean="0"/>
                        <a:t> </a:t>
                      </a:r>
                      <a:r>
                        <a:rPr lang="en-US" baseline="0" dirty="0" err="1" smtClean="0"/>
                        <a:t>terlibat</a:t>
                      </a:r>
                      <a:r>
                        <a:rPr lang="en-US" baseline="0" dirty="0" smtClean="0"/>
                        <a:t> </a:t>
                      </a:r>
                      <a:r>
                        <a:rPr lang="en-US" baseline="0" dirty="0" err="1" smtClean="0"/>
                        <a:t>dalam</a:t>
                      </a:r>
                      <a:r>
                        <a:rPr lang="en-US" baseline="0" dirty="0" smtClean="0"/>
                        <a:t> </a:t>
                      </a:r>
                      <a:r>
                        <a:rPr lang="en-US" baseline="0" dirty="0" err="1" smtClean="0"/>
                        <a:t>konflik</a:t>
                      </a:r>
                      <a:r>
                        <a:rPr lang="en-US" baseline="0" dirty="0" smtClean="0"/>
                        <a:t> </a:t>
                      </a:r>
                      <a:r>
                        <a:rPr lang="en-US" baseline="0" dirty="0" err="1" smtClean="0"/>
                        <a:t>diluar</a:t>
                      </a:r>
                      <a:r>
                        <a:rPr lang="en-US" baseline="0" dirty="0" smtClean="0"/>
                        <a:t> </a:t>
                      </a:r>
                      <a:r>
                        <a:rPr lang="en-US" baseline="0" dirty="0" err="1" smtClean="0"/>
                        <a:t>kecuali</a:t>
                      </a:r>
                      <a:r>
                        <a:rPr lang="en-US" baseline="0" dirty="0" smtClean="0"/>
                        <a:t> </a:t>
                      </a:r>
                      <a:r>
                        <a:rPr lang="en-US" baseline="0" dirty="0" err="1" smtClean="0"/>
                        <a:t>melalui</a:t>
                      </a:r>
                      <a:r>
                        <a:rPr lang="en-US" baseline="0" dirty="0" smtClean="0"/>
                        <a:t> </a:t>
                      </a:r>
                      <a:r>
                        <a:rPr lang="en-US" baseline="0" dirty="0" err="1" smtClean="0"/>
                        <a:t>jalur</a:t>
                      </a:r>
                      <a:r>
                        <a:rPr lang="en-US" baseline="0" dirty="0" smtClean="0"/>
                        <a:t> </a:t>
                      </a:r>
                      <a:r>
                        <a:rPr lang="en-US" baseline="0" dirty="0" err="1" smtClean="0"/>
                        <a:t>resmi</a:t>
                      </a:r>
                      <a:r>
                        <a:rPr lang="en-US" baseline="0" dirty="0" smtClean="0"/>
                        <a:t> </a:t>
                      </a:r>
                      <a:r>
                        <a:rPr lang="en-US" baseline="0" dirty="0" err="1" smtClean="0"/>
                        <a:t>seperti</a:t>
                      </a:r>
                      <a:r>
                        <a:rPr lang="en-US" baseline="0" dirty="0" smtClean="0"/>
                        <a:t> PBB.</a:t>
                      </a:r>
                      <a:endParaRPr lang="en-US" dirty="0"/>
                    </a:p>
                  </a:txBody>
                  <a:tcPr marL="95172" marR="95172"/>
                </a:tc>
                <a:extLst>
                  <a:ext uri="{0D108BD9-81ED-4DB2-BD59-A6C34878D82A}">
                    <a16:rowId xmlns="" xmlns:a16="http://schemas.microsoft.com/office/drawing/2014/main" val="321667402"/>
                  </a:ext>
                </a:extLst>
              </a:tr>
              <a:tr h="1268126">
                <a:tc>
                  <a:txBody>
                    <a:bodyPr/>
                    <a:lstStyle/>
                    <a:p>
                      <a:r>
                        <a:rPr lang="en-US" dirty="0" err="1" smtClean="0"/>
                        <a:t>Ideologis</a:t>
                      </a:r>
                      <a:r>
                        <a:rPr lang="en-US" dirty="0" smtClean="0"/>
                        <a:t> </a:t>
                      </a:r>
                      <a:endParaRPr lang="en-US" dirty="0"/>
                    </a:p>
                  </a:txBody>
                  <a:tcPr marL="95172" marR="95172"/>
                </a:tc>
                <a:tc>
                  <a:txBody>
                    <a:bodyPr/>
                    <a:lstStyle/>
                    <a:p>
                      <a:r>
                        <a:rPr lang="en-US" dirty="0" err="1" smtClean="0"/>
                        <a:t>Penolakan</a:t>
                      </a:r>
                      <a:r>
                        <a:rPr lang="en-US" dirty="0" smtClean="0"/>
                        <a:t> </a:t>
                      </a:r>
                      <a:r>
                        <a:rPr lang="en-US" dirty="0" err="1" smtClean="0"/>
                        <a:t>terhadap</a:t>
                      </a:r>
                      <a:r>
                        <a:rPr lang="en-US" dirty="0" smtClean="0"/>
                        <a:t> </a:t>
                      </a:r>
                      <a:r>
                        <a:rPr lang="en-US" dirty="0" err="1" smtClean="0"/>
                        <a:t>Pancasila</a:t>
                      </a:r>
                      <a:r>
                        <a:rPr lang="en-US" dirty="0" smtClean="0"/>
                        <a:t>/NKRI</a:t>
                      </a:r>
                    </a:p>
                    <a:p>
                      <a:r>
                        <a:rPr lang="en-US" dirty="0" err="1" smtClean="0"/>
                        <a:t>Adanya</a:t>
                      </a:r>
                      <a:r>
                        <a:rPr lang="en-US" dirty="0" smtClean="0"/>
                        <a:t> </a:t>
                      </a:r>
                      <a:r>
                        <a:rPr lang="en-US" dirty="0" err="1" smtClean="0"/>
                        <a:t>gerakan</a:t>
                      </a:r>
                      <a:r>
                        <a:rPr lang="en-US" baseline="0" dirty="0" smtClean="0"/>
                        <a:t> </a:t>
                      </a:r>
                      <a:r>
                        <a:rPr lang="en-US" baseline="0" dirty="0" err="1" smtClean="0"/>
                        <a:t>mewujudkan</a:t>
                      </a:r>
                      <a:r>
                        <a:rPr lang="en-US" baseline="0" dirty="0" smtClean="0"/>
                        <a:t> </a:t>
                      </a:r>
                      <a:r>
                        <a:rPr lang="en-US" baseline="0" dirty="0" err="1" smtClean="0"/>
                        <a:t>negara</a:t>
                      </a:r>
                      <a:r>
                        <a:rPr lang="en-US" baseline="0" dirty="0" smtClean="0"/>
                        <a:t> Islam</a:t>
                      </a:r>
                      <a:endParaRPr lang="en-US" dirty="0"/>
                    </a:p>
                  </a:txBody>
                  <a:tcPr marL="95172" marR="95172"/>
                </a:tc>
                <a:tc>
                  <a:txBody>
                    <a:bodyPr/>
                    <a:lstStyle/>
                    <a:p>
                      <a:r>
                        <a:rPr lang="en-US" dirty="0" err="1" smtClean="0"/>
                        <a:t>Menerima</a:t>
                      </a:r>
                      <a:r>
                        <a:rPr lang="en-US" dirty="0" smtClean="0"/>
                        <a:t> </a:t>
                      </a:r>
                      <a:r>
                        <a:rPr lang="en-US" dirty="0" err="1" smtClean="0"/>
                        <a:t>konstitusi</a:t>
                      </a:r>
                      <a:r>
                        <a:rPr lang="en-US" dirty="0" smtClean="0"/>
                        <a:t> Indonesia </a:t>
                      </a:r>
                      <a:r>
                        <a:rPr lang="en-US" dirty="0" err="1" smtClean="0"/>
                        <a:t>sebagai</a:t>
                      </a:r>
                      <a:r>
                        <a:rPr lang="en-US" dirty="0" smtClean="0"/>
                        <a:t> </a:t>
                      </a:r>
                      <a:r>
                        <a:rPr lang="en-US" dirty="0" err="1" smtClean="0"/>
                        <a:t>bentuk</a:t>
                      </a:r>
                      <a:r>
                        <a:rPr lang="en-US" dirty="0" smtClean="0"/>
                        <a:t> </a:t>
                      </a:r>
                      <a:r>
                        <a:rPr lang="en-US" dirty="0" err="1" smtClean="0"/>
                        <a:t>kesepakatan</a:t>
                      </a:r>
                      <a:r>
                        <a:rPr lang="en-US" dirty="0" smtClean="0"/>
                        <a:t> yang </a:t>
                      </a:r>
                      <a:r>
                        <a:rPr lang="en-US" dirty="0" err="1" smtClean="0"/>
                        <a:t>mirip</a:t>
                      </a:r>
                      <a:r>
                        <a:rPr lang="en-US" dirty="0" smtClean="0"/>
                        <a:t> </a:t>
                      </a:r>
                      <a:r>
                        <a:rPr lang="en-US" dirty="0" err="1" smtClean="0"/>
                        <a:t>dengan</a:t>
                      </a:r>
                      <a:r>
                        <a:rPr lang="en-US" dirty="0" smtClean="0"/>
                        <a:t> </a:t>
                      </a:r>
                      <a:r>
                        <a:rPr lang="en-US" dirty="0" err="1" smtClean="0"/>
                        <a:t>mitsaq</a:t>
                      </a:r>
                      <a:r>
                        <a:rPr lang="en-US" dirty="0" smtClean="0"/>
                        <a:t> </a:t>
                      </a:r>
                      <a:r>
                        <a:rPr lang="en-US" dirty="0" err="1" smtClean="0"/>
                        <a:t>Madinah</a:t>
                      </a:r>
                      <a:r>
                        <a:rPr lang="en-US" dirty="0" smtClean="0"/>
                        <a:t> </a:t>
                      </a:r>
                      <a:r>
                        <a:rPr lang="en-US" dirty="0" err="1" smtClean="0"/>
                        <a:t>atau</a:t>
                      </a:r>
                      <a:r>
                        <a:rPr lang="en-US" dirty="0" smtClean="0"/>
                        <a:t> </a:t>
                      </a:r>
                      <a:r>
                        <a:rPr lang="en-US" dirty="0" err="1" smtClean="0"/>
                        <a:t>menjadikan</a:t>
                      </a:r>
                      <a:r>
                        <a:rPr lang="en-US" dirty="0" smtClean="0"/>
                        <a:t> agama </a:t>
                      </a:r>
                      <a:r>
                        <a:rPr lang="en-US" dirty="0" err="1" smtClean="0"/>
                        <a:t>sebagai</a:t>
                      </a:r>
                      <a:r>
                        <a:rPr lang="en-US" dirty="0" smtClean="0"/>
                        <a:t> sub </a:t>
                      </a:r>
                      <a:r>
                        <a:rPr lang="en-US" dirty="0" err="1" smtClean="0"/>
                        <a:t>ideologi</a:t>
                      </a:r>
                      <a:r>
                        <a:rPr lang="en-US" dirty="0" smtClean="0"/>
                        <a:t> </a:t>
                      </a:r>
                      <a:r>
                        <a:rPr lang="en-US" dirty="0" err="1" smtClean="0"/>
                        <a:t>Pancasila</a:t>
                      </a:r>
                      <a:endParaRPr lang="en-US" dirty="0"/>
                    </a:p>
                  </a:txBody>
                  <a:tcPr marL="95172" marR="95172"/>
                </a:tc>
                <a:extLst>
                  <a:ext uri="{0D108BD9-81ED-4DB2-BD59-A6C34878D82A}">
                    <a16:rowId xmlns="" xmlns:a16="http://schemas.microsoft.com/office/drawing/2014/main" val="3237881608"/>
                  </a:ext>
                </a:extLst>
              </a:tr>
              <a:tr h="975482">
                <a:tc>
                  <a:txBody>
                    <a:bodyPr/>
                    <a:lstStyle/>
                    <a:p>
                      <a:r>
                        <a:rPr lang="en-US" dirty="0" err="1" smtClean="0"/>
                        <a:t>Historis</a:t>
                      </a:r>
                      <a:endParaRPr lang="en-US" dirty="0"/>
                    </a:p>
                  </a:txBody>
                  <a:tcPr marL="95172" marR="95172"/>
                </a:tc>
                <a:tc>
                  <a:txBody>
                    <a:bodyPr/>
                    <a:lstStyle/>
                    <a:p>
                      <a:r>
                        <a:rPr lang="en-US" dirty="0" err="1" smtClean="0"/>
                        <a:t>Konflik</a:t>
                      </a:r>
                      <a:r>
                        <a:rPr lang="en-US" dirty="0" smtClean="0"/>
                        <a:t> </a:t>
                      </a:r>
                      <a:r>
                        <a:rPr lang="en-US" dirty="0" err="1" smtClean="0"/>
                        <a:t>politik</a:t>
                      </a:r>
                      <a:r>
                        <a:rPr lang="en-US" dirty="0" smtClean="0"/>
                        <a:t> yang </a:t>
                      </a:r>
                      <a:r>
                        <a:rPr lang="en-US" dirty="0" err="1" smtClean="0"/>
                        <a:t>tidak</a:t>
                      </a:r>
                      <a:r>
                        <a:rPr lang="en-US" dirty="0" smtClean="0"/>
                        <a:t> </a:t>
                      </a:r>
                      <a:r>
                        <a:rPr lang="en-US" dirty="0" err="1" smtClean="0"/>
                        <a:t>bisa</a:t>
                      </a:r>
                      <a:r>
                        <a:rPr lang="en-US" dirty="0" smtClean="0"/>
                        <a:t> </a:t>
                      </a:r>
                      <a:r>
                        <a:rPr lang="en-US" dirty="0" err="1" smtClean="0"/>
                        <a:t>diselesaikan</a:t>
                      </a:r>
                      <a:r>
                        <a:rPr lang="en-US" dirty="0" smtClean="0"/>
                        <a:t> </a:t>
                      </a:r>
                      <a:r>
                        <a:rPr lang="en-US" dirty="0" err="1" smtClean="0"/>
                        <a:t>secara</a:t>
                      </a:r>
                      <a:r>
                        <a:rPr lang="en-US" dirty="0" smtClean="0"/>
                        <a:t> </a:t>
                      </a:r>
                      <a:r>
                        <a:rPr lang="en-US" dirty="0" err="1" smtClean="0"/>
                        <a:t>damai</a:t>
                      </a:r>
                      <a:r>
                        <a:rPr lang="en-US" dirty="0" smtClean="0"/>
                        <a:t> </a:t>
                      </a:r>
                      <a:r>
                        <a:rPr lang="en-US" dirty="0" err="1" smtClean="0"/>
                        <a:t>dan</a:t>
                      </a:r>
                      <a:r>
                        <a:rPr lang="en-US" dirty="0" smtClean="0"/>
                        <a:t> </a:t>
                      </a:r>
                      <a:r>
                        <a:rPr lang="en-US" dirty="0" err="1" smtClean="0"/>
                        <a:t>beradab</a:t>
                      </a:r>
                      <a:r>
                        <a:rPr lang="en-US" dirty="0" smtClean="0"/>
                        <a:t>, </a:t>
                      </a:r>
                      <a:r>
                        <a:rPr lang="en-US" dirty="0" err="1" smtClean="0"/>
                        <a:t>sehingga</a:t>
                      </a:r>
                      <a:r>
                        <a:rPr lang="en-US" dirty="0" smtClean="0"/>
                        <a:t> </a:t>
                      </a:r>
                      <a:r>
                        <a:rPr lang="en-US" dirty="0" err="1" smtClean="0"/>
                        <a:t>lahir</a:t>
                      </a:r>
                      <a:r>
                        <a:rPr lang="en-US" dirty="0" smtClean="0"/>
                        <a:t> </a:t>
                      </a:r>
                      <a:r>
                        <a:rPr lang="en-US" dirty="0" err="1" smtClean="0"/>
                        <a:t>Gerakan</a:t>
                      </a:r>
                      <a:r>
                        <a:rPr lang="en-US" dirty="0" smtClean="0"/>
                        <a:t> DI /TII</a:t>
                      </a:r>
                      <a:endParaRPr lang="en-US" dirty="0"/>
                    </a:p>
                  </a:txBody>
                  <a:tcPr marL="95172" marR="95172"/>
                </a:tc>
                <a:tc>
                  <a:txBody>
                    <a:bodyPr/>
                    <a:lstStyle/>
                    <a:p>
                      <a:r>
                        <a:rPr lang="en-US" dirty="0" err="1" smtClean="0"/>
                        <a:t>Rekonsiliasi</a:t>
                      </a:r>
                      <a:r>
                        <a:rPr lang="en-US" dirty="0" smtClean="0"/>
                        <a:t> </a:t>
                      </a:r>
                      <a:r>
                        <a:rPr lang="en-US" dirty="0" err="1" smtClean="0"/>
                        <a:t>sembari</a:t>
                      </a:r>
                      <a:r>
                        <a:rPr lang="en-US" dirty="0" smtClean="0"/>
                        <a:t> </a:t>
                      </a:r>
                      <a:r>
                        <a:rPr lang="en-US" dirty="0" err="1" smtClean="0"/>
                        <a:t>menghargai</a:t>
                      </a:r>
                      <a:r>
                        <a:rPr lang="en-US" dirty="0" smtClean="0"/>
                        <a:t> </a:t>
                      </a:r>
                      <a:r>
                        <a:rPr lang="en-US" dirty="0" err="1" smtClean="0"/>
                        <a:t>perbedaan</a:t>
                      </a:r>
                      <a:r>
                        <a:rPr lang="en-US" dirty="0" smtClean="0"/>
                        <a:t> </a:t>
                      </a:r>
                      <a:r>
                        <a:rPr lang="en-US" dirty="0" err="1" smtClean="0"/>
                        <a:t>ijtihad</a:t>
                      </a:r>
                      <a:r>
                        <a:rPr lang="en-US" baseline="0" dirty="0" smtClean="0"/>
                        <a:t> </a:t>
                      </a:r>
                      <a:r>
                        <a:rPr lang="en-US" baseline="0" dirty="0" err="1" smtClean="0"/>
                        <a:t>politik</a:t>
                      </a:r>
                      <a:r>
                        <a:rPr lang="en-US" baseline="0" dirty="0" smtClean="0"/>
                        <a:t> </a:t>
                      </a:r>
                      <a:r>
                        <a:rPr lang="en-US" baseline="0" dirty="0" err="1" smtClean="0"/>
                        <a:t>sepanjang</a:t>
                      </a:r>
                      <a:r>
                        <a:rPr lang="en-US" baseline="0" dirty="0" smtClean="0"/>
                        <a:t> </a:t>
                      </a:r>
                      <a:r>
                        <a:rPr lang="en-US" baseline="0" dirty="0" err="1" smtClean="0"/>
                        <a:t>dilakukan</a:t>
                      </a:r>
                      <a:r>
                        <a:rPr lang="en-US" baseline="0" dirty="0" smtClean="0"/>
                        <a:t> </a:t>
                      </a:r>
                      <a:r>
                        <a:rPr lang="en-US" baseline="0" dirty="0" err="1" smtClean="0"/>
                        <a:t>tanpa</a:t>
                      </a:r>
                      <a:r>
                        <a:rPr lang="en-US" baseline="0" dirty="0" smtClean="0"/>
                        <a:t> </a:t>
                      </a:r>
                      <a:r>
                        <a:rPr lang="en-US" baseline="0" dirty="0" err="1" smtClean="0"/>
                        <a:t>kekerasan</a:t>
                      </a:r>
                      <a:r>
                        <a:rPr lang="en-US" baseline="0" dirty="0" smtClean="0"/>
                        <a:t>.</a:t>
                      </a:r>
                      <a:endParaRPr lang="en-US" dirty="0"/>
                    </a:p>
                  </a:txBody>
                  <a:tcPr marL="95172" marR="95172"/>
                </a:tc>
                <a:extLst>
                  <a:ext uri="{0D108BD9-81ED-4DB2-BD59-A6C34878D82A}">
                    <a16:rowId xmlns="" xmlns:a16="http://schemas.microsoft.com/office/drawing/2014/main" val="781198138"/>
                  </a:ext>
                </a:extLst>
              </a:tr>
            </a:tbl>
          </a:graphicData>
        </a:graphic>
      </p:graphicFrame>
    </p:spTree>
    <p:extLst>
      <p:ext uri="{BB962C8B-B14F-4D97-AF65-F5344CB8AC3E}">
        <p14:creationId xmlns:p14="http://schemas.microsoft.com/office/powerpoint/2010/main" val="2047505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chemeClr val="bg1"/>
                </a:solidFill>
              </a:rPr>
              <a:t>Apa itu </a:t>
            </a:r>
            <a:r>
              <a:rPr lang="id-ID" dirty="0" smtClean="0">
                <a:solidFill>
                  <a:schemeClr val="bg1"/>
                </a:solidFill>
              </a:rPr>
              <a:t>intoleransi (kekerasan non fisik) </a:t>
            </a:r>
            <a:r>
              <a:rPr lang="id-ID" dirty="0">
                <a:solidFill>
                  <a:schemeClr val="bg1"/>
                </a:solidFill>
              </a:rPr>
              <a:t>berbasis keagamaan?</a:t>
            </a:r>
          </a:p>
        </p:txBody>
      </p:sp>
      <p:sp>
        <p:nvSpPr>
          <p:cNvPr id="3" name="Content Placeholder 2"/>
          <p:cNvSpPr>
            <a:spLocks noGrp="1"/>
          </p:cNvSpPr>
          <p:nvPr>
            <p:ph idx="1"/>
          </p:nvPr>
        </p:nvSpPr>
        <p:spPr/>
        <p:txBody>
          <a:bodyPr>
            <a:normAutofit fontScale="92500"/>
          </a:bodyPr>
          <a:lstStyle/>
          <a:p>
            <a:r>
              <a:rPr lang="id-ID" b="1" dirty="0">
                <a:solidFill>
                  <a:schemeClr val="bg1"/>
                </a:solidFill>
              </a:rPr>
              <a:t>Tidak m</a:t>
            </a:r>
            <a:r>
              <a:rPr lang="en-US" b="1" dirty="0" err="1">
                <a:solidFill>
                  <a:schemeClr val="bg1"/>
                </a:solidFill>
              </a:rPr>
              <a:t>embolehkan</a:t>
            </a:r>
            <a:r>
              <a:rPr lang="en-US" b="1" dirty="0">
                <a:solidFill>
                  <a:schemeClr val="bg1"/>
                </a:solidFill>
              </a:rPr>
              <a:t> orang lain </a:t>
            </a:r>
            <a:r>
              <a:rPr lang="en-US" b="1" dirty="0" err="1">
                <a:solidFill>
                  <a:schemeClr val="bg1"/>
                </a:solidFill>
              </a:rPr>
              <a:t>secara</a:t>
            </a:r>
            <a:r>
              <a:rPr lang="en-US" b="1" dirty="0">
                <a:solidFill>
                  <a:schemeClr val="bg1"/>
                </a:solidFill>
              </a:rPr>
              <a:t> </a:t>
            </a:r>
            <a:r>
              <a:rPr lang="en-US" b="1" dirty="0" err="1">
                <a:solidFill>
                  <a:schemeClr val="bg1"/>
                </a:solidFill>
              </a:rPr>
              <a:t>bebas</a:t>
            </a:r>
            <a:r>
              <a:rPr lang="en-US" b="1" dirty="0">
                <a:solidFill>
                  <a:schemeClr val="bg1"/>
                </a:solidFill>
              </a:rPr>
              <a:t> </a:t>
            </a:r>
            <a:r>
              <a:rPr lang="en-US" b="1" dirty="0" err="1">
                <a:solidFill>
                  <a:schemeClr val="bg1"/>
                </a:solidFill>
              </a:rPr>
              <a:t>menganut</a:t>
            </a:r>
            <a:r>
              <a:rPr lang="en-US" b="1" dirty="0">
                <a:solidFill>
                  <a:schemeClr val="bg1"/>
                </a:solidFill>
              </a:rPr>
              <a:t> </a:t>
            </a:r>
            <a:r>
              <a:rPr lang="en-US" b="1" dirty="0" err="1">
                <a:solidFill>
                  <a:schemeClr val="bg1"/>
                </a:solidFill>
              </a:rPr>
              <a:t>kepercayaan</a:t>
            </a:r>
            <a:r>
              <a:rPr lang="en-US" b="1" dirty="0">
                <a:solidFill>
                  <a:schemeClr val="bg1"/>
                </a:solidFill>
              </a:rPr>
              <a:t> </a:t>
            </a:r>
            <a:r>
              <a:rPr lang="en-US" b="1" dirty="0" err="1">
                <a:solidFill>
                  <a:schemeClr val="bg1"/>
                </a:solidFill>
              </a:rPr>
              <a:t>atau</a:t>
            </a:r>
            <a:r>
              <a:rPr lang="en-US" b="1" dirty="0">
                <a:solidFill>
                  <a:schemeClr val="bg1"/>
                </a:solidFill>
              </a:rPr>
              <a:t> agama yang </a:t>
            </a:r>
            <a:r>
              <a:rPr lang="en-US" b="1" dirty="0" err="1">
                <a:solidFill>
                  <a:schemeClr val="bg1"/>
                </a:solidFill>
              </a:rPr>
              <a:t>berbeda</a:t>
            </a:r>
            <a:r>
              <a:rPr lang="en-US" b="1" dirty="0">
                <a:solidFill>
                  <a:schemeClr val="bg1"/>
                </a:solidFill>
              </a:rPr>
              <a:t> </a:t>
            </a:r>
            <a:endParaRPr lang="id-ID" b="1" dirty="0">
              <a:solidFill>
                <a:schemeClr val="bg1"/>
              </a:solidFill>
            </a:endParaRPr>
          </a:p>
          <a:p>
            <a:r>
              <a:rPr lang="id-ID" b="1" dirty="0">
                <a:solidFill>
                  <a:schemeClr val="bg1"/>
                </a:solidFill>
              </a:rPr>
              <a:t>Tidak m</a:t>
            </a:r>
            <a:r>
              <a:rPr lang="en-US" b="1" dirty="0" err="1">
                <a:solidFill>
                  <a:schemeClr val="bg1"/>
                </a:solidFill>
              </a:rPr>
              <a:t>embolehkan</a:t>
            </a:r>
            <a:r>
              <a:rPr lang="en-US" b="1" dirty="0">
                <a:solidFill>
                  <a:schemeClr val="bg1"/>
                </a:solidFill>
              </a:rPr>
              <a:t> orang lain </a:t>
            </a:r>
            <a:r>
              <a:rPr lang="en-US" b="1" dirty="0" err="1">
                <a:solidFill>
                  <a:schemeClr val="bg1"/>
                </a:solidFill>
              </a:rPr>
              <a:t>secara</a:t>
            </a:r>
            <a:r>
              <a:rPr lang="en-US" b="1" dirty="0">
                <a:solidFill>
                  <a:schemeClr val="bg1"/>
                </a:solidFill>
              </a:rPr>
              <a:t> </a:t>
            </a:r>
            <a:r>
              <a:rPr lang="en-US" b="1" dirty="0" err="1">
                <a:solidFill>
                  <a:schemeClr val="bg1"/>
                </a:solidFill>
              </a:rPr>
              <a:t>bebas</a:t>
            </a:r>
            <a:r>
              <a:rPr lang="en-US" b="1" dirty="0">
                <a:solidFill>
                  <a:schemeClr val="bg1"/>
                </a:solidFill>
              </a:rPr>
              <a:t> </a:t>
            </a:r>
            <a:r>
              <a:rPr lang="en-US" b="1" dirty="0" err="1">
                <a:solidFill>
                  <a:schemeClr val="bg1"/>
                </a:solidFill>
              </a:rPr>
              <a:t>merubah</a:t>
            </a:r>
            <a:r>
              <a:rPr lang="en-US" b="1" dirty="0">
                <a:solidFill>
                  <a:schemeClr val="bg1"/>
                </a:solidFill>
              </a:rPr>
              <a:t> </a:t>
            </a:r>
            <a:r>
              <a:rPr lang="en-US" b="1" dirty="0" err="1">
                <a:solidFill>
                  <a:schemeClr val="bg1"/>
                </a:solidFill>
              </a:rPr>
              <a:t>atau</a:t>
            </a:r>
            <a:r>
              <a:rPr lang="en-US" b="1" dirty="0">
                <a:solidFill>
                  <a:schemeClr val="bg1"/>
                </a:solidFill>
              </a:rPr>
              <a:t> </a:t>
            </a:r>
            <a:r>
              <a:rPr lang="en-US" b="1" dirty="0" err="1">
                <a:solidFill>
                  <a:schemeClr val="bg1"/>
                </a:solidFill>
              </a:rPr>
              <a:t>mengganti</a:t>
            </a:r>
            <a:r>
              <a:rPr lang="en-US" b="1" dirty="0">
                <a:solidFill>
                  <a:schemeClr val="bg1"/>
                </a:solidFill>
              </a:rPr>
              <a:t> </a:t>
            </a:r>
            <a:r>
              <a:rPr lang="en-US" b="1" dirty="0" err="1">
                <a:solidFill>
                  <a:schemeClr val="bg1"/>
                </a:solidFill>
              </a:rPr>
              <a:t>agamanya</a:t>
            </a:r>
            <a:r>
              <a:rPr lang="en-US" b="1" dirty="0">
                <a:solidFill>
                  <a:schemeClr val="bg1"/>
                </a:solidFill>
              </a:rPr>
              <a:t>. </a:t>
            </a:r>
            <a:endParaRPr lang="id-ID" b="1" dirty="0">
              <a:solidFill>
                <a:schemeClr val="bg1"/>
              </a:solidFill>
            </a:endParaRPr>
          </a:p>
          <a:p>
            <a:r>
              <a:rPr lang="id-ID" b="1" dirty="0">
                <a:solidFill>
                  <a:schemeClr val="bg1"/>
                </a:solidFill>
              </a:rPr>
              <a:t>Tidak m</a:t>
            </a:r>
            <a:r>
              <a:rPr lang="en-US" b="1" dirty="0" err="1">
                <a:solidFill>
                  <a:schemeClr val="bg1"/>
                </a:solidFill>
              </a:rPr>
              <a:t>embolehkan</a:t>
            </a:r>
            <a:r>
              <a:rPr lang="en-US" b="1" dirty="0">
                <a:solidFill>
                  <a:schemeClr val="bg1"/>
                </a:solidFill>
              </a:rPr>
              <a:t> orang lain </a:t>
            </a:r>
            <a:r>
              <a:rPr lang="en-US" b="1" dirty="0" err="1">
                <a:solidFill>
                  <a:schemeClr val="bg1"/>
                </a:solidFill>
              </a:rPr>
              <a:t>mempraktekkan</a:t>
            </a:r>
            <a:r>
              <a:rPr lang="en-US" b="1" dirty="0">
                <a:solidFill>
                  <a:schemeClr val="bg1"/>
                </a:solidFill>
              </a:rPr>
              <a:t> agama </a:t>
            </a:r>
            <a:r>
              <a:rPr lang="en-US" b="1" dirty="0" err="1">
                <a:solidFill>
                  <a:schemeClr val="bg1"/>
                </a:solidFill>
              </a:rPr>
              <a:t>atau</a:t>
            </a:r>
            <a:r>
              <a:rPr lang="en-US" b="1" dirty="0">
                <a:solidFill>
                  <a:schemeClr val="bg1"/>
                </a:solidFill>
              </a:rPr>
              <a:t> </a:t>
            </a:r>
            <a:r>
              <a:rPr lang="en-US" b="1" dirty="0" err="1">
                <a:solidFill>
                  <a:schemeClr val="bg1"/>
                </a:solidFill>
              </a:rPr>
              <a:t>kepercayannya</a:t>
            </a:r>
            <a:r>
              <a:rPr lang="en-US" b="1" dirty="0">
                <a:solidFill>
                  <a:schemeClr val="bg1"/>
                </a:solidFill>
              </a:rPr>
              <a:t> </a:t>
            </a:r>
            <a:r>
              <a:rPr lang="en-US" b="1" dirty="0" err="1">
                <a:solidFill>
                  <a:schemeClr val="bg1"/>
                </a:solidFill>
              </a:rPr>
              <a:t>sendiri</a:t>
            </a:r>
            <a:r>
              <a:rPr lang="en-US" b="1" dirty="0">
                <a:solidFill>
                  <a:schemeClr val="bg1"/>
                </a:solidFill>
              </a:rPr>
              <a:t> </a:t>
            </a:r>
            <a:r>
              <a:rPr lang="en-US" b="1" dirty="0" err="1">
                <a:solidFill>
                  <a:schemeClr val="bg1"/>
                </a:solidFill>
              </a:rPr>
              <a:t>dalam</a:t>
            </a:r>
            <a:r>
              <a:rPr lang="en-US" b="1" dirty="0">
                <a:solidFill>
                  <a:schemeClr val="bg1"/>
                </a:solidFill>
              </a:rPr>
              <a:t> </a:t>
            </a:r>
            <a:r>
              <a:rPr lang="en-US" b="1" dirty="0" err="1">
                <a:solidFill>
                  <a:schemeClr val="bg1"/>
                </a:solidFill>
              </a:rPr>
              <a:t>batas-batas</a:t>
            </a:r>
            <a:r>
              <a:rPr lang="en-US" b="1" dirty="0">
                <a:solidFill>
                  <a:schemeClr val="bg1"/>
                </a:solidFill>
              </a:rPr>
              <a:t> yang </a:t>
            </a:r>
            <a:r>
              <a:rPr lang="en-US" b="1" dirty="0" err="1">
                <a:solidFill>
                  <a:schemeClr val="bg1"/>
                </a:solidFill>
              </a:rPr>
              <a:t>bisa</a:t>
            </a:r>
            <a:r>
              <a:rPr lang="en-US" b="1" dirty="0">
                <a:solidFill>
                  <a:schemeClr val="bg1"/>
                </a:solidFill>
              </a:rPr>
              <a:t> </a:t>
            </a:r>
            <a:r>
              <a:rPr lang="en-US" b="1" dirty="0" err="1">
                <a:solidFill>
                  <a:schemeClr val="bg1"/>
                </a:solidFill>
              </a:rPr>
              <a:t>dimengerti</a:t>
            </a:r>
            <a:r>
              <a:rPr lang="en-US" b="1" dirty="0">
                <a:solidFill>
                  <a:schemeClr val="bg1"/>
                </a:solidFill>
              </a:rPr>
              <a:t> </a:t>
            </a:r>
            <a:r>
              <a:rPr lang="en-US" b="1" dirty="0" err="1">
                <a:solidFill>
                  <a:schemeClr val="bg1"/>
                </a:solidFill>
              </a:rPr>
              <a:t>secara</a:t>
            </a:r>
            <a:r>
              <a:rPr lang="en-US" b="1" dirty="0">
                <a:solidFill>
                  <a:schemeClr val="bg1"/>
                </a:solidFill>
              </a:rPr>
              <a:t> </a:t>
            </a:r>
            <a:r>
              <a:rPr lang="en-US" b="1" dirty="0" err="1">
                <a:solidFill>
                  <a:schemeClr val="bg1"/>
                </a:solidFill>
              </a:rPr>
              <a:t>nalar</a:t>
            </a:r>
            <a:r>
              <a:rPr lang="en-US" b="1" dirty="0">
                <a:solidFill>
                  <a:schemeClr val="bg1"/>
                </a:solidFill>
              </a:rPr>
              <a:t>. </a:t>
            </a:r>
            <a:endParaRPr lang="id-ID" b="1" dirty="0">
              <a:solidFill>
                <a:schemeClr val="bg1"/>
              </a:solidFill>
            </a:endParaRPr>
          </a:p>
          <a:p>
            <a:r>
              <a:rPr lang="id-ID" b="1" dirty="0">
                <a:solidFill>
                  <a:schemeClr val="bg1"/>
                </a:solidFill>
              </a:rPr>
              <a:t>Melakukan </a:t>
            </a:r>
            <a:r>
              <a:rPr lang="en-US" b="1" dirty="0" err="1">
                <a:solidFill>
                  <a:schemeClr val="bg1"/>
                </a:solidFill>
              </a:rPr>
              <a:t>diskriminasi</a:t>
            </a:r>
            <a:r>
              <a:rPr lang="en-US" b="1" dirty="0">
                <a:solidFill>
                  <a:schemeClr val="bg1"/>
                </a:solidFill>
              </a:rPr>
              <a:t> </a:t>
            </a:r>
            <a:r>
              <a:rPr lang="en-US" b="1" dirty="0" err="1">
                <a:solidFill>
                  <a:schemeClr val="bg1"/>
                </a:solidFill>
              </a:rPr>
              <a:t>dalam</a:t>
            </a:r>
            <a:r>
              <a:rPr lang="en-US" b="1" dirty="0">
                <a:solidFill>
                  <a:schemeClr val="bg1"/>
                </a:solidFill>
              </a:rPr>
              <a:t> </a:t>
            </a:r>
            <a:r>
              <a:rPr lang="en-US" b="1" dirty="0" err="1">
                <a:solidFill>
                  <a:schemeClr val="bg1"/>
                </a:solidFill>
              </a:rPr>
              <a:t>pekerjaan</a:t>
            </a:r>
            <a:r>
              <a:rPr lang="en-US" b="1" dirty="0">
                <a:solidFill>
                  <a:schemeClr val="bg1"/>
                </a:solidFill>
              </a:rPr>
              <a:t>, </a:t>
            </a:r>
            <a:r>
              <a:rPr lang="en-US" b="1" dirty="0" err="1">
                <a:solidFill>
                  <a:schemeClr val="bg1"/>
                </a:solidFill>
              </a:rPr>
              <a:t>pelayanan</a:t>
            </a:r>
            <a:r>
              <a:rPr lang="en-US" b="1" dirty="0">
                <a:solidFill>
                  <a:schemeClr val="bg1"/>
                </a:solidFill>
              </a:rPr>
              <a:t> </a:t>
            </a:r>
            <a:r>
              <a:rPr lang="en-US" b="1" dirty="0" err="1">
                <a:solidFill>
                  <a:schemeClr val="bg1"/>
                </a:solidFill>
              </a:rPr>
              <a:t>dan</a:t>
            </a:r>
            <a:r>
              <a:rPr lang="en-US" b="1" dirty="0">
                <a:solidFill>
                  <a:schemeClr val="bg1"/>
                </a:solidFill>
              </a:rPr>
              <a:t> lain-lain </a:t>
            </a:r>
            <a:r>
              <a:rPr lang="en-US" b="1" dirty="0" err="1">
                <a:solidFill>
                  <a:schemeClr val="bg1"/>
                </a:solidFill>
              </a:rPr>
              <a:t>atas</a:t>
            </a:r>
            <a:r>
              <a:rPr lang="en-US" b="1" dirty="0">
                <a:solidFill>
                  <a:schemeClr val="bg1"/>
                </a:solidFill>
              </a:rPr>
              <a:t> </a:t>
            </a:r>
            <a:r>
              <a:rPr lang="en-US" b="1" dirty="0" err="1">
                <a:solidFill>
                  <a:schemeClr val="bg1"/>
                </a:solidFill>
              </a:rPr>
              <a:t>dasar</a:t>
            </a:r>
            <a:r>
              <a:rPr lang="en-US" b="1" dirty="0">
                <a:solidFill>
                  <a:schemeClr val="bg1"/>
                </a:solidFill>
              </a:rPr>
              <a:t> agama yang </a:t>
            </a:r>
            <a:r>
              <a:rPr lang="en-US" b="1" dirty="0" err="1">
                <a:solidFill>
                  <a:schemeClr val="bg1"/>
                </a:solidFill>
              </a:rPr>
              <a:t>dianut</a:t>
            </a:r>
            <a:r>
              <a:rPr lang="en-US" b="1" dirty="0">
                <a:solidFill>
                  <a:schemeClr val="bg1"/>
                </a:solidFill>
              </a:rPr>
              <a:t> </a:t>
            </a:r>
            <a:r>
              <a:rPr lang="en-US" b="1" dirty="0" err="1">
                <a:solidFill>
                  <a:schemeClr val="bg1"/>
                </a:solidFill>
              </a:rPr>
              <a:t>seseorang</a:t>
            </a:r>
            <a:r>
              <a:rPr lang="en-US" b="1" dirty="0">
                <a:solidFill>
                  <a:schemeClr val="bg1"/>
                </a:solidFill>
              </a:rPr>
              <a:t>.</a:t>
            </a:r>
            <a:r>
              <a:rPr lang="en-US" b="1" i="1" dirty="0">
                <a:solidFill>
                  <a:schemeClr val="bg1"/>
                </a:solidFill>
              </a:rPr>
              <a:t> </a:t>
            </a:r>
            <a:endParaRPr lang="id-ID" b="1" i="1" dirty="0">
              <a:solidFill>
                <a:schemeClr val="bg1"/>
              </a:solidFill>
            </a:endParaRPr>
          </a:p>
          <a:p>
            <a:r>
              <a:rPr lang="id-ID" b="1" dirty="0">
                <a:solidFill>
                  <a:schemeClr val="bg1"/>
                </a:solidFill>
              </a:rPr>
              <a:t>Tidak b</a:t>
            </a:r>
            <a:r>
              <a:rPr lang="en-US" b="1" dirty="0" err="1">
                <a:solidFill>
                  <a:schemeClr val="bg1"/>
                </a:solidFill>
              </a:rPr>
              <a:t>isa</a:t>
            </a:r>
            <a:r>
              <a:rPr lang="en-US" b="1" dirty="0">
                <a:solidFill>
                  <a:schemeClr val="bg1"/>
                </a:solidFill>
              </a:rPr>
              <a:t> </a:t>
            </a:r>
            <a:r>
              <a:rPr lang="en-US" b="1" dirty="0" err="1">
                <a:solidFill>
                  <a:schemeClr val="bg1"/>
                </a:solidFill>
              </a:rPr>
              <a:t>menerima</a:t>
            </a:r>
            <a:r>
              <a:rPr lang="en-US" b="1" dirty="0">
                <a:solidFill>
                  <a:schemeClr val="bg1"/>
                </a:solidFill>
              </a:rPr>
              <a:t> para </a:t>
            </a:r>
            <a:r>
              <a:rPr lang="en-US" b="1" dirty="0" err="1">
                <a:solidFill>
                  <a:schemeClr val="bg1"/>
                </a:solidFill>
              </a:rPr>
              <a:t>penganut</a:t>
            </a:r>
            <a:r>
              <a:rPr lang="en-US" b="1" dirty="0">
                <a:solidFill>
                  <a:schemeClr val="bg1"/>
                </a:solidFill>
              </a:rPr>
              <a:t> </a:t>
            </a:r>
            <a:r>
              <a:rPr lang="en-US" b="1" dirty="0" smtClean="0">
                <a:solidFill>
                  <a:schemeClr val="bg1"/>
                </a:solidFill>
              </a:rPr>
              <a:t>agama  </a:t>
            </a:r>
            <a:r>
              <a:rPr lang="en-US" b="1" dirty="0">
                <a:solidFill>
                  <a:schemeClr val="bg1"/>
                </a:solidFill>
              </a:rPr>
              <a:t>yang </a:t>
            </a:r>
            <a:r>
              <a:rPr lang="en-US" b="1" dirty="0" err="1">
                <a:solidFill>
                  <a:schemeClr val="bg1"/>
                </a:solidFill>
              </a:rPr>
              <a:t>menganggap</a:t>
            </a:r>
            <a:r>
              <a:rPr lang="en-US" b="1" dirty="0">
                <a:solidFill>
                  <a:schemeClr val="bg1"/>
                </a:solidFill>
              </a:rPr>
              <a:t> agama </a:t>
            </a:r>
            <a:r>
              <a:rPr lang="en-US" b="1" dirty="0" err="1">
                <a:solidFill>
                  <a:schemeClr val="bg1"/>
                </a:solidFill>
              </a:rPr>
              <a:t>mereka</a:t>
            </a:r>
            <a:r>
              <a:rPr lang="en-US" b="1" dirty="0">
                <a:solidFill>
                  <a:schemeClr val="bg1"/>
                </a:solidFill>
              </a:rPr>
              <a:t> </a:t>
            </a:r>
            <a:r>
              <a:rPr lang="en-US" b="1" dirty="0" err="1">
                <a:solidFill>
                  <a:schemeClr val="bg1"/>
                </a:solidFill>
              </a:rPr>
              <a:t>saja</a:t>
            </a:r>
            <a:r>
              <a:rPr lang="en-US" b="1" dirty="0">
                <a:solidFill>
                  <a:schemeClr val="bg1"/>
                </a:solidFill>
              </a:rPr>
              <a:t> yang </a:t>
            </a:r>
            <a:r>
              <a:rPr lang="en-US" b="1" dirty="0" err="1">
                <a:solidFill>
                  <a:schemeClr val="bg1"/>
                </a:solidFill>
              </a:rPr>
              <a:t>benar</a:t>
            </a:r>
            <a:r>
              <a:rPr lang="en-US" b="1" dirty="0">
                <a:solidFill>
                  <a:schemeClr val="bg1"/>
                </a:solidFill>
              </a:rPr>
              <a:t> </a:t>
            </a:r>
            <a:endParaRPr lang="id-ID" b="1" dirty="0">
              <a:solidFill>
                <a:schemeClr val="bg1"/>
              </a:solidFill>
            </a:endParaRPr>
          </a:p>
          <a:p>
            <a:r>
              <a:rPr lang="id-ID" b="1" dirty="0">
                <a:solidFill>
                  <a:schemeClr val="bg1"/>
                </a:solidFill>
              </a:rPr>
              <a:t>Tidak mau </a:t>
            </a:r>
            <a:r>
              <a:rPr lang="en-US" b="1" dirty="0" err="1">
                <a:solidFill>
                  <a:schemeClr val="bg1"/>
                </a:solidFill>
              </a:rPr>
              <a:t>melakukan</a:t>
            </a:r>
            <a:r>
              <a:rPr lang="en-US" b="1" dirty="0">
                <a:solidFill>
                  <a:schemeClr val="bg1"/>
                </a:solidFill>
              </a:rPr>
              <a:t> </a:t>
            </a:r>
            <a:r>
              <a:rPr lang="en-US" b="1" dirty="0" err="1">
                <a:solidFill>
                  <a:schemeClr val="bg1"/>
                </a:solidFill>
              </a:rPr>
              <a:t>upaya-upaya</a:t>
            </a:r>
            <a:r>
              <a:rPr lang="en-US" b="1" dirty="0">
                <a:solidFill>
                  <a:schemeClr val="bg1"/>
                </a:solidFill>
              </a:rPr>
              <a:t> </a:t>
            </a:r>
            <a:r>
              <a:rPr lang="en-US" b="1" dirty="0" err="1">
                <a:solidFill>
                  <a:schemeClr val="bg1"/>
                </a:solidFill>
              </a:rPr>
              <a:t>wajar</a:t>
            </a:r>
            <a:r>
              <a:rPr lang="en-US" b="1" dirty="0">
                <a:solidFill>
                  <a:schemeClr val="bg1"/>
                </a:solidFill>
              </a:rPr>
              <a:t> </a:t>
            </a:r>
            <a:r>
              <a:rPr lang="en-US" b="1" dirty="0" err="1">
                <a:solidFill>
                  <a:schemeClr val="bg1"/>
                </a:solidFill>
              </a:rPr>
              <a:t>untuk</a:t>
            </a:r>
            <a:r>
              <a:rPr lang="en-US" b="1" dirty="0">
                <a:solidFill>
                  <a:schemeClr val="bg1"/>
                </a:solidFill>
              </a:rPr>
              <a:t> </a:t>
            </a:r>
            <a:r>
              <a:rPr lang="en-US" b="1" dirty="0" err="1">
                <a:solidFill>
                  <a:schemeClr val="bg1"/>
                </a:solidFill>
              </a:rPr>
              <a:t>mengakomodir</a:t>
            </a:r>
            <a:r>
              <a:rPr lang="en-US" b="1" dirty="0">
                <a:solidFill>
                  <a:schemeClr val="bg1"/>
                </a:solidFill>
              </a:rPr>
              <a:t> </a:t>
            </a:r>
            <a:r>
              <a:rPr lang="en-US" b="1" dirty="0" err="1">
                <a:solidFill>
                  <a:schemeClr val="bg1"/>
                </a:solidFill>
              </a:rPr>
              <a:t>kebutuhan</a:t>
            </a:r>
            <a:r>
              <a:rPr lang="en-US" b="1" dirty="0">
                <a:solidFill>
                  <a:schemeClr val="bg1"/>
                </a:solidFill>
              </a:rPr>
              <a:t> </a:t>
            </a:r>
            <a:r>
              <a:rPr lang="en-US" b="1" dirty="0" err="1">
                <a:solidFill>
                  <a:schemeClr val="bg1"/>
                </a:solidFill>
              </a:rPr>
              <a:t>keagamaan</a:t>
            </a:r>
            <a:r>
              <a:rPr lang="en-US" b="1" dirty="0">
                <a:solidFill>
                  <a:schemeClr val="bg1"/>
                </a:solidFill>
              </a:rPr>
              <a:t> orang lain. </a:t>
            </a:r>
            <a:endParaRPr lang="id-ID" dirty="0">
              <a:solidFill>
                <a:schemeClr val="bg1"/>
              </a:solidFill>
            </a:endParaRPr>
          </a:p>
          <a:p>
            <a:endParaRPr lang="id-ID" dirty="0"/>
          </a:p>
        </p:txBody>
      </p:sp>
    </p:spTree>
    <p:extLst>
      <p:ext uri="{BB962C8B-B14F-4D97-AF65-F5344CB8AC3E}">
        <p14:creationId xmlns:p14="http://schemas.microsoft.com/office/powerpoint/2010/main" val="1853921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829" y="1451430"/>
            <a:ext cx="6749142" cy="4767256"/>
          </a:xfrm>
        </p:spPr>
        <p:txBody>
          <a:bodyPr/>
          <a:lstStyle/>
          <a:p>
            <a:r>
              <a:rPr lang="en-US" sz="4000" dirty="0">
                <a:solidFill>
                  <a:schemeClr val="bg1"/>
                </a:solidFill>
              </a:rPr>
              <a:t>“I am not saying that religion is a good thing. I’ am saying that it’s a great thing. </a:t>
            </a:r>
            <a:r>
              <a:rPr lang="en-US" sz="4000" b="1" dirty="0">
                <a:solidFill>
                  <a:schemeClr val="bg1"/>
                </a:solidFill>
              </a:rPr>
              <a:t>It can make you better or it can make you much worse.” </a:t>
            </a:r>
          </a:p>
          <a:p>
            <a:endParaRPr lang="en-US" dirty="0"/>
          </a:p>
        </p:txBody>
      </p:sp>
      <p:pic>
        <p:nvPicPr>
          <p:cNvPr id="4" name="Picture 3"/>
          <p:cNvPicPr>
            <a:picLocks noChangeAspect="1"/>
          </p:cNvPicPr>
          <p:nvPr/>
        </p:nvPicPr>
        <p:blipFill>
          <a:blip r:embed="rId3"/>
          <a:stretch>
            <a:fillRect/>
          </a:stretch>
        </p:blipFill>
        <p:spPr>
          <a:xfrm>
            <a:off x="7590971" y="558800"/>
            <a:ext cx="3628570" cy="5624284"/>
          </a:xfrm>
          <a:prstGeom prst="rect">
            <a:avLst/>
          </a:prstGeom>
        </p:spPr>
      </p:pic>
    </p:spTree>
    <p:extLst>
      <p:ext uri="{BB962C8B-B14F-4D97-AF65-F5344CB8AC3E}">
        <p14:creationId xmlns:p14="http://schemas.microsoft.com/office/powerpoint/2010/main" val="1558465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err="1">
                <a:solidFill>
                  <a:schemeClr val="bg1"/>
                </a:solidFill>
              </a:rPr>
              <a:t>Shalat</a:t>
            </a:r>
            <a:r>
              <a:rPr lang="en-US" sz="2100" dirty="0">
                <a:solidFill>
                  <a:schemeClr val="bg1"/>
                </a:solidFill>
              </a:rPr>
              <a:t> di </a:t>
            </a:r>
            <a:r>
              <a:rPr lang="en-US" sz="2100" dirty="0" err="1">
                <a:solidFill>
                  <a:schemeClr val="bg1"/>
                </a:solidFill>
              </a:rPr>
              <a:t>serambi</a:t>
            </a:r>
            <a:r>
              <a:rPr lang="en-US" sz="2100" dirty="0">
                <a:solidFill>
                  <a:schemeClr val="bg1"/>
                </a:solidFill>
              </a:rPr>
              <a:t> , </a:t>
            </a:r>
            <a:r>
              <a:rPr lang="en-US" sz="2100" dirty="0" err="1">
                <a:solidFill>
                  <a:schemeClr val="bg1"/>
                </a:solidFill>
              </a:rPr>
              <a:t>karena</a:t>
            </a:r>
            <a:r>
              <a:rPr lang="en-US" sz="2100" dirty="0">
                <a:solidFill>
                  <a:schemeClr val="bg1"/>
                </a:solidFill>
              </a:rPr>
              <a:t> Masjid </a:t>
            </a:r>
            <a:r>
              <a:rPr lang="en-US" sz="2100" dirty="0" err="1">
                <a:solidFill>
                  <a:schemeClr val="bg1"/>
                </a:solidFill>
              </a:rPr>
              <a:t>Ahmadiyah</a:t>
            </a:r>
            <a:r>
              <a:rPr lang="en-US" sz="2100" dirty="0">
                <a:solidFill>
                  <a:schemeClr val="bg1"/>
                </a:solidFill>
              </a:rPr>
              <a:t> di </a:t>
            </a:r>
            <a:r>
              <a:rPr lang="en-US" sz="2100" dirty="0" err="1">
                <a:solidFill>
                  <a:schemeClr val="bg1"/>
                </a:solidFill>
              </a:rPr>
              <a:t>segel</a:t>
            </a:r>
            <a:r>
              <a:rPr lang="en-US" sz="2100" dirty="0">
                <a:solidFill>
                  <a:schemeClr val="bg1"/>
                </a:solidFill>
              </a:rPr>
              <a:t> </a:t>
            </a:r>
            <a:r>
              <a:rPr lang="en-US" sz="2100" dirty="0" err="1">
                <a:solidFill>
                  <a:schemeClr val="bg1"/>
                </a:solidFill>
              </a:rPr>
              <a:t>oleh</a:t>
            </a:r>
            <a:r>
              <a:rPr lang="en-US" sz="2100" dirty="0">
                <a:solidFill>
                  <a:schemeClr val="bg1"/>
                </a:solidFill>
              </a:rPr>
              <a:t> </a:t>
            </a:r>
            <a:r>
              <a:rPr lang="en-US" sz="2100" dirty="0" err="1">
                <a:solidFill>
                  <a:schemeClr val="bg1"/>
                </a:solidFill>
              </a:rPr>
              <a:t>pemda</a:t>
            </a:r>
            <a:r>
              <a:rPr lang="en-US" sz="2100" dirty="0">
                <a:solidFill>
                  <a:schemeClr val="bg1"/>
                </a:solidFill>
              </a:rPr>
              <a:t> </a:t>
            </a:r>
            <a:r>
              <a:rPr lang="en-US" sz="2100" dirty="0" err="1">
                <a:solidFill>
                  <a:schemeClr val="bg1"/>
                </a:solidFill>
              </a:rPr>
              <a:t>Ciamis</a:t>
            </a:r>
            <a:r>
              <a:rPr lang="en-US" sz="2100" dirty="0">
                <a:solidFill>
                  <a:schemeClr val="bg1"/>
                </a:solidFill>
              </a:rPr>
              <a:t> (</a:t>
            </a:r>
            <a:r>
              <a:rPr lang="en-US" sz="2100" dirty="0" err="1">
                <a:solidFill>
                  <a:schemeClr val="bg1"/>
                </a:solidFill>
              </a:rPr>
              <a:t>Juni</a:t>
            </a:r>
            <a:r>
              <a:rPr lang="en-US" sz="2100" dirty="0">
                <a:solidFill>
                  <a:schemeClr val="bg1"/>
                </a:solidFill>
              </a:rPr>
              <a:t> 2014</a:t>
            </a:r>
            <a:r>
              <a:rPr lang="en-US" sz="2100" dirty="0"/>
              <a:t>)</a:t>
            </a:r>
          </a:p>
        </p:txBody>
      </p:sp>
      <p:pic>
        <p:nvPicPr>
          <p:cNvPr id="4" name="Content Placeholder 3" descr="Ahmadiyah  Mosque sealed by Ciamis regency.jpg"/>
          <p:cNvPicPr>
            <a:picLocks noGrp="1" noChangeAspect="1"/>
          </p:cNvPicPr>
          <p:nvPr>
            <p:ph idx="1"/>
          </p:nvPr>
        </p:nvPicPr>
        <p:blipFill>
          <a:blip r:embed="rId3"/>
          <a:stretch>
            <a:fillRect/>
          </a:stretch>
        </p:blipFill>
        <p:spPr>
          <a:xfrm>
            <a:off x="1886857" y="2057401"/>
            <a:ext cx="9274630" cy="4898704"/>
          </a:xfrm>
        </p:spPr>
      </p:pic>
      <p:sp>
        <p:nvSpPr>
          <p:cNvPr id="3" name="Slide Number Placeholder 2"/>
          <p:cNvSpPr>
            <a:spLocks noGrp="1"/>
          </p:cNvSpPr>
          <p:nvPr>
            <p:ph type="sldNum" sz="quarter" idx="12"/>
          </p:nvPr>
        </p:nvSpPr>
        <p:spPr/>
        <p:txBody>
          <a:bodyPr/>
          <a:lstStyle/>
          <a:p>
            <a:fld id="{95805054-0783-4416-AE8F-67EE2F14AC8A}" type="slidenum">
              <a:rPr lang="en-US" smtClean="0"/>
              <a:t>60</a:t>
            </a:fld>
            <a:endParaRPr lang="en-US"/>
          </a:p>
        </p:txBody>
      </p:sp>
    </p:spTree>
    <p:extLst>
      <p:ext uri="{BB962C8B-B14F-4D97-AF65-F5344CB8AC3E}">
        <p14:creationId xmlns:p14="http://schemas.microsoft.com/office/powerpoint/2010/main" val="497543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Contoh</a:t>
            </a:r>
            <a:r>
              <a:rPr lang="en-US" dirty="0" smtClean="0">
                <a:solidFill>
                  <a:schemeClr val="bg1"/>
                </a:solidFill>
              </a:rPr>
              <a:t> hate speech, </a:t>
            </a:r>
            <a:br>
              <a:rPr lang="en-US" dirty="0" smtClean="0">
                <a:solidFill>
                  <a:schemeClr val="bg1"/>
                </a:solidFill>
              </a:rPr>
            </a:br>
            <a:r>
              <a:rPr lang="en-US" dirty="0" smtClean="0">
                <a:solidFill>
                  <a:schemeClr val="bg1"/>
                </a:solidFill>
              </a:rPr>
              <a:t>February 2008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5400" dirty="0">
                <a:solidFill>
                  <a:schemeClr val="bg1"/>
                </a:solidFill>
              </a:rPr>
              <a:t>“Kill them, don’t worry. [FPI leader] </a:t>
            </a:r>
            <a:r>
              <a:rPr lang="en-US" sz="5400" dirty="0" err="1">
                <a:solidFill>
                  <a:schemeClr val="bg1"/>
                </a:solidFill>
              </a:rPr>
              <a:t>Rizieq</a:t>
            </a:r>
            <a:r>
              <a:rPr lang="en-US" sz="5400" dirty="0">
                <a:solidFill>
                  <a:schemeClr val="bg1"/>
                </a:solidFill>
              </a:rPr>
              <a:t> [</a:t>
            </a:r>
            <a:r>
              <a:rPr lang="en-US" sz="5400" dirty="0" err="1">
                <a:solidFill>
                  <a:schemeClr val="bg1"/>
                </a:solidFill>
              </a:rPr>
              <a:t>Shihab</a:t>
            </a:r>
            <a:r>
              <a:rPr lang="en-US" sz="5400" dirty="0">
                <a:solidFill>
                  <a:schemeClr val="bg1"/>
                </a:solidFill>
              </a:rPr>
              <a:t>] and I will take responsibility,” he said</a:t>
            </a:r>
          </a:p>
        </p:txBody>
      </p:sp>
    </p:spTree>
    <p:extLst>
      <p:ext uri="{BB962C8B-B14F-4D97-AF65-F5344CB8AC3E}">
        <p14:creationId xmlns:p14="http://schemas.microsoft.com/office/powerpoint/2010/main" val="945789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Contoh</a:t>
            </a:r>
            <a:r>
              <a:rPr lang="en-US" dirty="0" smtClean="0">
                <a:solidFill>
                  <a:schemeClr val="bg1"/>
                </a:solidFill>
              </a:rPr>
              <a:t> </a:t>
            </a:r>
            <a:r>
              <a:rPr lang="en-US" dirty="0" err="1" smtClean="0">
                <a:solidFill>
                  <a:schemeClr val="bg1"/>
                </a:solidFill>
              </a:rPr>
              <a:t>kekerasan</a:t>
            </a:r>
            <a:r>
              <a:rPr lang="en-US" dirty="0" smtClean="0">
                <a:solidFill>
                  <a:schemeClr val="bg1"/>
                </a:solidFill>
              </a:rPr>
              <a:t> verbal (hate speech ) </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sz="3200" b="1" i="1" dirty="0">
                <a:solidFill>
                  <a:schemeClr val="bg1"/>
                </a:solidFill>
              </a:rPr>
              <a:t>Hate Speech (</a:t>
            </a:r>
            <a:r>
              <a:rPr lang="en-US" sz="3200" b="1" i="1" dirty="0" err="1">
                <a:solidFill>
                  <a:schemeClr val="bg1"/>
                </a:solidFill>
              </a:rPr>
              <a:t>Sobri</a:t>
            </a:r>
            <a:r>
              <a:rPr lang="en-US" sz="3200" b="1" i="1" dirty="0">
                <a:solidFill>
                  <a:schemeClr val="bg1"/>
                </a:solidFill>
              </a:rPr>
              <a:t> </a:t>
            </a:r>
            <a:r>
              <a:rPr lang="en-US" sz="3200" b="1" i="1" dirty="0" err="1">
                <a:solidFill>
                  <a:schemeClr val="bg1"/>
                </a:solidFill>
              </a:rPr>
              <a:t>Lubis</a:t>
            </a:r>
            <a:r>
              <a:rPr lang="en-US" sz="3200" b="1" i="1" dirty="0" smtClean="0">
                <a:solidFill>
                  <a:schemeClr val="bg1"/>
                </a:solidFill>
              </a:rPr>
              <a:t>)</a:t>
            </a:r>
            <a:endParaRPr lang="en-US" sz="3200" dirty="0">
              <a:solidFill>
                <a:schemeClr val="bg1"/>
              </a:solidFill>
            </a:endParaRPr>
          </a:p>
          <a:p>
            <a:r>
              <a:rPr lang="en-US" sz="3200" dirty="0">
                <a:solidFill>
                  <a:schemeClr val="bg1"/>
                </a:solidFill>
              </a:rPr>
              <a:t>In February 2008, a shocking video circulated on the Internet showing </a:t>
            </a:r>
            <a:r>
              <a:rPr lang="en-US" sz="3200" dirty="0" err="1">
                <a:solidFill>
                  <a:schemeClr val="bg1"/>
                </a:solidFill>
              </a:rPr>
              <a:t>Sobri</a:t>
            </a:r>
            <a:r>
              <a:rPr lang="en-US" sz="3200" dirty="0">
                <a:solidFill>
                  <a:schemeClr val="bg1"/>
                </a:solidFill>
              </a:rPr>
              <a:t> </a:t>
            </a:r>
            <a:r>
              <a:rPr lang="en-US" sz="3200" dirty="0" err="1">
                <a:solidFill>
                  <a:schemeClr val="bg1"/>
                </a:solidFill>
              </a:rPr>
              <a:t>Lubis</a:t>
            </a:r>
            <a:r>
              <a:rPr lang="en-US" sz="3200" dirty="0">
                <a:solidFill>
                  <a:schemeClr val="bg1"/>
                </a:solidFill>
              </a:rPr>
              <a:t>, a cleric from the </a:t>
            </a:r>
            <a:r>
              <a:rPr lang="en-US" sz="3200" dirty="0" err="1">
                <a:solidFill>
                  <a:schemeClr val="bg1"/>
                </a:solidFill>
              </a:rPr>
              <a:t>hard-line</a:t>
            </a:r>
            <a:r>
              <a:rPr lang="en-US" sz="3200" dirty="0">
                <a:solidFill>
                  <a:schemeClr val="bg1"/>
                </a:solidFill>
              </a:rPr>
              <a:t> Islam Defenders Front (FPI), preaching to hundreds of people and calling on his audience to kill </a:t>
            </a:r>
            <a:r>
              <a:rPr lang="en-US" sz="3200" dirty="0" err="1">
                <a:solidFill>
                  <a:schemeClr val="bg1"/>
                </a:solidFill>
              </a:rPr>
              <a:t>Ahmadis</a:t>
            </a:r>
            <a:r>
              <a:rPr lang="en-US" sz="3200" dirty="0">
                <a:solidFill>
                  <a:schemeClr val="bg1"/>
                </a:solidFill>
              </a:rPr>
              <a:t>. “Kill them, don’t worry. [FPI leader] </a:t>
            </a:r>
            <a:r>
              <a:rPr lang="en-US" sz="3200" dirty="0" err="1">
                <a:solidFill>
                  <a:schemeClr val="bg1"/>
                </a:solidFill>
              </a:rPr>
              <a:t>Rizieq</a:t>
            </a:r>
            <a:r>
              <a:rPr lang="en-US" sz="3200" dirty="0">
                <a:solidFill>
                  <a:schemeClr val="bg1"/>
                </a:solidFill>
              </a:rPr>
              <a:t> [</a:t>
            </a:r>
            <a:r>
              <a:rPr lang="en-US" sz="3200" dirty="0" err="1">
                <a:solidFill>
                  <a:schemeClr val="bg1"/>
                </a:solidFill>
              </a:rPr>
              <a:t>Shihab</a:t>
            </a:r>
            <a:r>
              <a:rPr lang="en-US" sz="3200" dirty="0">
                <a:solidFill>
                  <a:schemeClr val="bg1"/>
                </a:solidFill>
              </a:rPr>
              <a:t>] and I will take responsibility,” he said.</a:t>
            </a:r>
          </a:p>
          <a:p>
            <a:r>
              <a:rPr lang="en-US" sz="3200" dirty="0" err="1">
                <a:solidFill>
                  <a:schemeClr val="bg1"/>
                </a:solidFill>
              </a:rPr>
              <a:t>Sumber</a:t>
            </a:r>
            <a:r>
              <a:rPr lang="en-US" sz="3200" dirty="0">
                <a:solidFill>
                  <a:schemeClr val="bg1"/>
                </a:solidFill>
              </a:rPr>
              <a:t>:  </a:t>
            </a:r>
            <a:r>
              <a:rPr lang="en-US" sz="3200" dirty="0" err="1">
                <a:solidFill>
                  <a:schemeClr val="bg1"/>
                </a:solidFill>
              </a:rPr>
              <a:t>Bagus</a:t>
            </a:r>
            <a:r>
              <a:rPr lang="en-US" sz="3200" dirty="0">
                <a:solidFill>
                  <a:schemeClr val="bg1"/>
                </a:solidFill>
              </a:rPr>
              <a:t> BT </a:t>
            </a:r>
            <a:r>
              <a:rPr lang="en-US" sz="3200" dirty="0" err="1">
                <a:solidFill>
                  <a:schemeClr val="bg1"/>
                </a:solidFill>
              </a:rPr>
              <a:t>Saragih</a:t>
            </a:r>
            <a:r>
              <a:rPr lang="en-US" sz="3200" dirty="0">
                <a:solidFill>
                  <a:schemeClr val="bg1"/>
                </a:solidFill>
              </a:rPr>
              <a:t> “</a:t>
            </a:r>
            <a:r>
              <a:rPr lang="en-US" sz="3200" dirty="0" err="1">
                <a:solidFill>
                  <a:schemeClr val="bg1"/>
                </a:solidFill>
              </a:rPr>
              <a:t>Uncheked</a:t>
            </a:r>
            <a:r>
              <a:rPr lang="en-US" sz="3200" dirty="0">
                <a:solidFill>
                  <a:schemeClr val="bg1"/>
                </a:solidFill>
              </a:rPr>
              <a:t> hate speech ‘exacerbates intolerance’, The Jakarta </a:t>
            </a:r>
            <a:r>
              <a:rPr lang="en-US" sz="3200" dirty="0" err="1">
                <a:solidFill>
                  <a:schemeClr val="bg1"/>
                </a:solidFill>
              </a:rPr>
              <a:t>Post,February</a:t>
            </a:r>
            <a:r>
              <a:rPr lang="en-US" sz="3200" dirty="0">
                <a:solidFill>
                  <a:schemeClr val="bg1"/>
                </a:solidFill>
              </a:rPr>
              <a:t> 14,2011.</a:t>
            </a:r>
          </a:p>
          <a:p>
            <a:endParaRPr lang="en-US" dirty="0"/>
          </a:p>
        </p:txBody>
      </p:sp>
    </p:spTree>
    <p:extLst>
      <p:ext uri="{BB962C8B-B14F-4D97-AF65-F5344CB8AC3E}">
        <p14:creationId xmlns:p14="http://schemas.microsoft.com/office/powerpoint/2010/main" val="9800255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Cikeusik</a:t>
            </a:r>
            <a:r>
              <a:rPr lang="en-US" dirty="0">
                <a:solidFill>
                  <a:schemeClr val="bg1"/>
                </a:solidFill>
              </a:rPr>
              <a:t> ,6 </a:t>
            </a:r>
            <a:r>
              <a:rPr lang="en-US" dirty="0" err="1">
                <a:solidFill>
                  <a:schemeClr val="bg1"/>
                </a:solidFill>
              </a:rPr>
              <a:t>Februari</a:t>
            </a:r>
            <a:r>
              <a:rPr lang="en-US" dirty="0">
                <a:solidFill>
                  <a:schemeClr val="bg1"/>
                </a:solidFill>
              </a:rPr>
              <a:t> </a:t>
            </a:r>
            <a:r>
              <a:rPr lang="en-US" dirty="0" smtClean="0">
                <a:solidFill>
                  <a:schemeClr val="bg1"/>
                </a:solidFill>
              </a:rPr>
              <a:t>2011, </a:t>
            </a:r>
            <a:br>
              <a:rPr lang="en-US" dirty="0" smtClean="0">
                <a:solidFill>
                  <a:schemeClr val="bg1"/>
                </a:solidFill>
              </a:rPr>
            </a:br>
            <a:r>
              <a:rPr lang="en-US" dirty="0" err="1" smtClean="0">
                <a:solidFill>
                  <a:schemeClr val="bg1"/>
                </a:solidFill>
              </a:rPr>
              <a:t>Kafir</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sesat</a:t>
            </a:r>
            <a:r>
              <a:rPr lang="en-US" dirty="0" smtClean="0">
                <a:solidFill>
                  <a:schemeClr val="bg1"/>
                </a:solidFill>
              </a:rPr>
              <a:t> </a:t>
            </a:r>
            <a:r>
              <a:rPr lang="en-US" dirty="0" err="1" smtClean="0">
                <a:solidFill>
                  <a:schemeClr val="bg1"/>
                </a:solidFill>
              </a:rPr>
              <a:t>dibunuh</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sz="3600" dirty="0">
                <a:solidFill>
                  <a:schemeClr val="bg1"/>
                </a:solidFill>
              </a:rPr>
              <a:t>The mob shouted, </a:t>
            </a:r>
            <a:r>
              <a:rPr lang="en-US" sz="3600" b="1" dirty="0">
                <a:solidFill>
                  <a:schemeClr val="bg1"/>
                </a:solidFill>
              </a:rPr>
              <a:t>“You are infidels! You are heretics!”</a:t>
            </a:r>
            <a:r>
              <a:rPr lang="en-US" sz="3600" dirty="0">
                <a:solidFill>
                  <a:schemeClr val="bg1"/>
                </a:solidFill>
              </a:rPr>
              <a:t> …. By the time the attack was over, three </a:t>
            </a:r>
            <a:r>
              <a:rPr lang="en-US" sz="3600" dirty="0" err="1">
                <a:solidFill>
                  <a:schemeClr val="bg1"/>
                </a:solidFill>
              </a:rPr>
              <a:t>Ahmadiyah</a:t>
            </a:r>
            <a:r>
              <a:rPr lang="en-US" sz="3600" dirty="0">
                <a:solidFill>
                  <a:schemeClr val="bg1"/>
                </a:solidFill>
              </a:rPr>
              <a:t> men had been bludgeoned to death</a:t>
            </a:r>
          </a:p>
          <a:p>
            <a:r>
              <a:rPr lang="en-US" sz="3600" dirty="0">
                <a:solidFill>
                  <a:schemeClr val="bg1"/>
                </a:solidFill>
              </a:rPr>
              <a:t>“I was laying in the fetal position. I tried to protect my face, but my left eye was stabbed. Then I heard them say, ‘He is dead, he is dead.’” </a:t>
            </a:r>
            <a:r>
              <a:rPr lang="en-US" sz="2700" dirty="0">
                <a:solidFill>
                  <a:schemeClr val="bg1"/>
                </a:solidFill>
              </a:rPr>
              <a:t>Ahmad </a:t>
            </a:r>
            <a:r>
              <a:rPr lang="en-US" sz="2700" dirty="0" err="1">
                <a:solidFill>
                  <a:schemeClr val="bg1"/>
                </a:solidFill>
              </a:rPr>
              <a:t>Masihuddin</a:t>
            </a:r>
            <a:r>
              <a:rPr lang="en-US" sz="2700" dirty="0">
                <a:solidFill>
                  <a:schemeClr val="bg1"/>
                </a:solidFill>
              </a:rPr>
              <a:t>, a 25-year-old </a:t>
            </a:r>
            <a:r>
              <a:rPr lang="en-US" sz="2700" dirty="0" err="1">
                <a:solidFill>
                  <a:schemeClr val="bg1"/>
                </a:solidFill>
              </a:rPr>
              <a:t>Ahmadiyah</a:t>
            </a:r>
            <a:r>
              <a:rPr lang="en-US" sz="2700" dirty="0">
                <a:solidFill>
                  <a:schemeClr val="bg1"/>
                </a:solidFill>
              </a:rPr>
              <a:t> student,</a:t>
            </a:r>
            <a:r>
              <a:rPr lang="en-US" sz="3600" dirty="0">
                <a:solidFill>
                  <a:schemeClr val="bg1"/>
                </a:solidFill>
              </a:rPr>
              <a:t> </a:t>
            </a:r>
          </a:p>
          <a:p>
            <a:endParaRPr lang="en-US" sz="3600" dirty="0"/>
          </a:p>
        </p:txBody>
      </p:sp>
    </p:spTree>
    <p:extLst>
      <p:ext uri="{BB962C8B-B14F-4D97-AF65-F5344CB8AC3E}">
        <p14:creationId xmlns:p14="http://schemas.microsoft.com/office/powerpoint/2010/main" val="578276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Cikeusik</a:t>
            </a:r>
            <a:r>
              <a:rPr lang="en-US" dirty="0" smtClean="0">
                <a:solidFill>
                  <a:schemeClr val="bg1"/>
                </a:solidFill>
              </a:rPr>
              <a:t> ,6 </a:t>
            </a:r>
            <a:r>
              <a:rPr lang="en-US" dirty="0" err="1" smtClean="0">
                <a:solidFill>
                  <a:schemeClr val="bg1"/>
                </a:solidFill>
              </a:rPr>
              <a:t>Februari</a:t>
            </a:r>
            <a:r>
              <a:rPr lang="en-US" dirty="0" smtClean="0">
                <a:solidFill>
                  <a:schemeClr val="bg1"/>
                </a:solidFill>
              </a:rPr>
              <a:t> 2011</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On February 6, 2011, in </a:t>
            </a:r>
            <a:r>
              <a:rPr lang="en-US" dirty="0" err="1">
                <a:solidFill>
                  <a:schemeClr val="bg1"/>
                </a:solidFill>
              </a:rPr>
              <a:t>Cikeusik</a:t>
            </a:r>
            <a:r>
              <a:rPr lang="en-US" dirty="0">
                <a:solidFill>
                  <a:schemeClr val="bg1"/>
                </a:solidFill>
              </a:rPr>
              <a:t>, a village in western Java, around 1,500 Islamist militants attacked two dozen members of the </a:t>
            </a:r>
            <a:r>
              <a:rPr lang="en-US" dirty="0" err="1">
                <a:solidFill>
                  <a:schemeClr val="bg1"/>
                </a:solidFill>
              </a:rPr>
              <a:t>Ahmadiyah</a:t>
            </a:r>
            <a:r>
              <a:rPr lang="en-US" dirty="0">
                <a:solidFill>
                  <a:schemeClr val="bg1"/>
                </a:solidFill>
              </a:rPr>
              <a:t> religious community with stones, sticks, and machetes. The mob shouted, “You are infidels! You are heretics!” As captured on video, local police were present at the scene but many left when the crowd began descending on the </a:t>
            </a:r>
            <a:r>
              <a:rPr lang="en-US" dirty="0" err="1">
                <a:solidFill>
                  <a:schemeClr val="bg1"/>
                </a:solidFill>
              </a:rPr>
              <a:t>Ahmadiyah</a:t>
            </a:r>
            <a:r>
              <a:rPr lang="en-US" dirty="0">
                <a:solidFill>
                  <a:schemeClr val="bg1"/>
                </a:solidFill>
              </a:rPr>
              <a:t> house. By the time the attack was over, three </a:t>
            </a:r>
            <a:r>
              <a:rPr lang="en-US" dirty="0" err="1">
                <a:solidFill>
                  <a:schemeClr val="bg1"/>
                </a:solidFill>
              </a:rPr>
              <a:t>Ahmadiyah</a:t>
            </a:r>
            <a:r>
              <a:rPr lang="en-US" dirty="0">
                <a:solidFill>
                  <a:schemeClr val="bg1"/>
                </a:solidFill>
              </a:rPr>
              <a:t> men had been bludgeoned to death.   </a:t>
            </a:r>
          </a:p>
          <a:p>
            <a:r>
              <a:rPr lang="en-US" dirty="0">
                <a:solidFill>
                  <a:schemeClr val="bg1"/>
                </a:solidFill>
              </a:rPr>
              <a:t>Ahmad </a:t>
            </a:r>
            <a:r>
              <a:rPr lang="en-US" dirty="0" err="1">
                <a:solidFill>
                  <a:schemeClr val="bg1"/>
                </a:solidFill>
              </a:rPr>
              <a:t>Masihuddin</a:t>
            </a:r>
            <a:r>
              <a:rPr lang="en-US" dirty="0">
                <a:solidFill>
                  <a:schemeClr val="bg1"/>
                </a:solidFill>
              </a:rPr>
              <a:t>, a 25-year-old </a:t>
            </a:r>
            <a:r>
              <a:rPr lang="en-US" dirty="0" err="1">
                <a:solidFill>
                  <a:schemeClr val="bg1"/>
                </a:solidFill>
              </a:rPr>
              <a:t>Ahmadiyah</a:t>
            </a:r>
            <a:r>
              <a:rPr lang="en-US" dirty="0">
                <a:solidFill>
                  <a:schemeClr val="bg1"/>
                </a:solidFill>
              </a:rPr>
              <a:t> student, recalled, “They held my hands and cut my belt with a machete. They cut my shirt, pants, and undershirt. I was only in my underwear. They took 2.5 million rupiah (US$270) and my Blackberry [cell phone]. They tried to take off my underwear and cut my penis. I was laying in the fetal position. I tried to protect my face, but my left eye was stabbed. Then I heard them say, ‘He is dead, he is dead.’”  </a:t>
            </a:r>
          </a:p>
          <a:p>
            <a:r>
              <a:rPr lang="en-US" dirty="0" err="1">
                <a:solidFill>
                  <a:schemeClr val="bg1"/>
                </a:solidFill>
              </a:rPr>
              <a:t>sumber</a:t>
            </a:r>
            <a:r>
              <a:rPr lang="en-US" dirty="0">
                <a:solidFill>
                  <a:schemeClr val="bg1"/>
                </a:solidFill>
              </a:rPr>
              <a:t> : </a:t>
            </a:r>
            <a:r>
              <a:rPr lang="en-US" i="1" dirty="0">
                <a:solidFill>
                  <a:schemeClr val="bg1"/>
                </a:solidFill>
              </a:rPr>
              <a:t>In Religious name: abuses against religious minorities in Indonesia, </a:t>
            </a:r>
            <a:r>
              <a:rPr lang="en-US" dirty="0">
                <a:solidFill>
                  <a:schemeClr val="bg1"/>
                </a:solidFill>
              </a:rPr>
              <a:t>Human Rights Watch, 2013.</a:t>
            </a:r>
          </a:p>
          <a:p>
            <a:endParaRPr lang="en-US" dirty="0"/>
          </a:p>
        </p:txBody>
      </p:sp>
    </p:spTree>
    <p:extLst>
      <p:ext uri="{BB962C8B-B14F-4D97-AF65-F5344CB8AC3E}">
        <p14:creationId xmlns:p14="http://schemas.microsoft.com/office/powerpoint/2010/main" val="1014138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bg1"/>
                </a:solidFill>
              </a:rPr>
              <a:t/>
            </a:r>
            <a:br>
              <a:rPr lang="en-US" sz="2800" dirty="0" smtClean="0">
                <a:solidFill>
                  <a:schemeClr val="bg1"/>
                </a:solidFill>
              </a:rPr>
            </a:br>
            <a:r>
              <a:rPr lang="en-US" sz="2800" dirty="0" smtClean="0">
                <a:solidFill>
                  <a:schemeClr val="bg1"/>
                </a:solidFill>
              </a:rPr>
              <a:t>Table</a:t>
            </a:r>
            <a:r>
              <a:rPr lang="en-US" sz="2800"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Islamic </a:t>
            </a:r>
            <a:r>
              <a:rPr lang="en-US" sz="2800" dirty="0">
                <a:solidFill>
                  <a:schemeClr val="bg1"/>
                </a:solidFill>
              </a:rPr>
              <a:t>Organization in </a:t>
            </a:r>
            <a:r>
              <a:rPr lang="en-US" sz="2800" dirty="0" smtClean="0">
                <a:solidFill>
                  <a:schemeClr val="bg1"/>
                </a:solidFill>
              </a:rPr>
              <a:t>Post- </a:t>
            </a:r>
            <a:r>
              <a:rPr lang="en-US" sz="2800" dirty="0" err="1" smtClean="0">
                <a:solidFill>
                  <a:schemeClr val="bg1"/>
                </a:solidFill>
              </a:rPr>
              <a:t>Soeharto</a:t>
            </a:r>
            <a:r>
              <a:rPr lang="en-US" sz="2800" dirty="0" smtClean="0">
                <a:solidFill>
                  <a:schemeClr val="bg1"/>
                </a:solidFill>
              </a:rPr>
              <a:t> </a:t>
            </a:r>
            <a:r>
              <a:rPr lang="en-US" sz="2800" dirty="0">
                <a:solidFill>
                  <a:schemeClr val="bg1"/>
                </a:solidFill>
              </a:rPr>
              <a:t>Era and Its Political Issue</a:t>
            </a:r>
            <a:r>
              <a:rPr lang="en-US" sz="3200" dirty="0">
                <a:solidFill>
                  <a:schemeClr val="bg1"/>
                </a:solidFill>
              </a:rPr>
              <a:t/>
            </a:r>
            <a:br>
              <a:rPr lang="en-US" sz="3200" dirty="0">
                <a:solidFill>
                  <a:schemeClr val="bg1"/>
                </a:solidFill>
              </a:rPr>
            </a:b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553057"/>
              </p:ext>
            </p:extLst>
          </p:nvPr>
        </p:nvGraphicFramePr>
        <p:xfrm>
          <a:off x="290286" y="2186980"/>
          <a:ext cx="11524343" cy="4393636"/>
        </p:xfrm>
        <a:graphic>
          <a:graphicData uri="http://schemas.openxmlformats.org/drawingml/2006/table">
            <a:tbl>
              <a:tblPr firstRow="1" firstCol="1" bandRow="1">
                <a:tableStyleId>{5C22544A-7EE6-4342-B048-85BDC9FD1C3A}</a:tableStyleId>
              </a:tblPr>
              <a:tblGrid>
                <a:gridCol w="2879762"/>
                <a:gridCol w="4333838"/>
                <a:gridCol w="4310743"/>
              </a:tblGrid>
              <a:tr h="470908">
                <a:tc>
                  <a:txBody>
                    <a:bodyPr/>
                    <a:lstStyle/>
                    <a:p>
                      <a:pPr algn="just">
                        <a:spcAft>
                          <a:spcPts val="0"/>
                        </a:spcAft>
                      </a:pPr>
                      <a:r>
                        <a:rPr lang="en-US" sz="2000" dirty="0">
                          <a:solidFill>
                            <a:schemeClr val="bg1"/>
                          </a:solidFill>
                          <a:effectLst/>
                        </a:rPr>
                        <a:t>Islamic Organization</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solidFill>
                            <a:schemeClr val="bg1"/>
                          </a:solidFill>
                          <a:effectLst/>
                        </a:rPr>
                        <a:t>Main issue of Movement </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smtClean="0">
                          <a:solidFill>
                            <a:schemeClr val="bg1"/>
                          </a:solidFill>
                          <a:effectLst/>
                        </a:rPr>
                        <a:t>Type </a:t>
                      </a:r>
                      <a:r>
                        <a:rPr lang="en-US" sz="2000" dirty="0">
                          <a:solidFill>
                            <a:schemeClr val="bg1"/>
                          </a:solidFill>
                          <a:effectLst/>
                        </a:rPr>
                        <a:t>of action</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r>
              <a:tr h="941816">
                <a:tc>
                  <a:txBody>
                    <a:bodyPr/>
                    <a:lstStyle/>
                    <a:p>
                      <a:pPr algn="just">
                        <a:spcAft>
                          <a:spcPts val="0"/>
                        </a:spcAft>
                      </a:pPr>
                      <a:r>
                        <a:rPr lang="en-US" sz="2000" dirty="0" err="1">
                          <a:solidFill>
                            <a:schemeClr val="bg1"/>
                          </a:solidFill>
                          <a:effectLst/>
                        </a:rPr>
                        <a:t>Hizbut-Tahrir</a:t>
                      </a:r>
                      <a:r>
                        <a:rPr lang="en-US" sz="2000" dirty="0">
                          <a:solidFill>
                            <a:schemeClr val="bg1"/>
                          </a:solidFill>
                          <a:effectLst/>
                        </a:rPr>
                        <a:t> Indonesia </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Islamic state and global Caliphate </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Non-violent action likes seminar, </a:t>
                      </a:r>
                      <a:r>
                        <a:rPr lang="en-US" sz="2000" dirty="0" err="1">
                          <a:effectLst/>
                        </a:rPr>
                        <a:t>demonstration,socialization,etc</a:t>
                      </a:r>
                      <a:r>
                        <a:rPr lang="en-US" sz="2000" dirty="0">
                          <a:effectLst/>
                        </a:rPr>
                        <a:t>.</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r>
              <a:tr h="941816">
                <a:tc>
                  <a:txBody>
                    <a:bodyPr/>
                    <a:lstStyle/>
                    <a:p>
                      <a:pPr algn="just">
                        <a:spcAft>
                          <a:spcPts val="0"/>
                        </a:spcAft>
                      </a:pPr>
                      <a:r>
                        <a:rPr lang="en-US" sz="2000" dirty="0">
                          <a:solidFill>
                            <a:schemeClr val="bg1"/>
                          </a:solidFill>
                          <a:effectLst/>
                        </a:rPr>
                        <a:t>Front </a:t>
                      </a:r>
                      <a:r>
                        <a:rPr lang="en-US" sz="2000" dirty="0" err="1">
                          <a:solidFill>
                            <a:schemeClr val="bg1"/>
                          </a:solidFill>
                          <a:effectLst/>
                        </a:rPr>
                        <a:t>Pembela</a:t>
                      </a:r>
                      <a:r>
                        <a:rPr lang="en-US" sz="2000" dirty="0">
                          <a:solidFill>
                            <a:schemeClr val="bg1"/>
                          </a:solidFill>
                          <a:effectLst/>
                        </a:rPr>
                        <a:t> Islam</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Sharia implementation, but doesn’t command to establish Islamic state</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Violent action likes raid attack to night-club and discotheque ,anti apostasy movement</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r>
              <a:tr h="941816">
                <a:tc>
                  <a:txBody>
                    <a:bodyPr/>
                    <a:lstStyle/>
                    <a:p>
                      <a:pPr algn="just">
                        <a:spcAft>
                          <a:spcPts val="0"/>
                        </a:spcAft>
                      </a:pPr>
                      <a:r>
                        <a:rPr lang="en-US" sz="2000" dirty="0" err="1">
                          <a:solidFill>
                            <a:schemeClr val="bg1"/>
                          </a:solidFill>
                          <a:effectLst/>
                        </a:rPr>
                        <a:t>Laskar</a:t>
                      </a:r>
                      <a:r>
                        <a:rPr lang="en-US" sz="2000" dirty="0">
                          <a:solidFill>
                            <a:schemeClr val="bg1"/>
                          </a:solidFill>
                          <a:effectLst/>
                        </a:rPr>
                        <a:t> Jihad (Warriors of Jihad)</a:t>
                      </a:r>
                      <a:endParaRPr lang="en-US" sz="20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Christianization Project and West and Jewish conspiracy in Indonesia</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Violent action likes paramilitary attack in conflict regions (</a:t>
                      </a:r>
                      <a:r>
                        <a:rPr lang="en-US" sz="2000" dirty="0" err="1">
                          <a:effectLst/>
                        </a:rPr>
                        <a:t>Poso</a:t>
                      </a:r>
                      <a:r>
                        <a:rPr lang="en-US" sz="2000" dirty="0">
                          <a:effectLst/>
                        </a:rPr>
                        <a:t>, Maluku, </a:t>
                      </a:r>
                      <a:r>
                        <a:rPr lang="en-US" sz="2000" dirty="0" err="1">
                          <a:effectLst/>
                        </a:rPr>
                        <a:t>Solo,etc</a:t>
                      </a:r>
                      <a:r>
                        <a:rPr lang="en-US" sz="2000" dirty="0">
                          <a:effectLst/>
                        </a:rPr>
                        <a:t>.)</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r>
              <a:tr h="941816">
                <a:tc>
                  <a:txBody>
                    <a:bodyPr/>
                    <a:lstStyle/>
                    <a:p>
                      <a:pPr algn="just">
                        <a:spcAft>
                          <a:spcPts val="0"/>
                        </a:spcAft>
                      </a:pPr>
                      <a:r>
                        <a:rPr lang="en-US" sz="1800" dirty="0" err="1">
                          <a:solidFill>
                            <a:schemeClr val="bg1"/>
                          </a:solidFill>
                          <a:effectLst/>
                        </a:rPr>
                        <a:t>Majelis</a:t>
                      </a:r>
                      <a:r>
                        <a:rPr lang="en-US" sz="1800" dirty="0">
                          <a:solidFill>
                            <a:schemeClr val="bg1"/>
                          </a:solidFill>
                          <a:effectLst/>
                        </a:rPr>
                        <a:t> Mujahidin Indonesia (Indonesian Islamic Warrior’s Council)</a:t>
                      </a:r>
                      <a:endParaRPr lang="en-US" sz="1800" dirty="0">
                        <a:solidFill>
                          <a:schemeClr val="bg1"/>
                        </a:solidFill>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Islamic state and global caliphate</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c>
                  <a:txBody>
                    <a:bodyPr/>
                    <a:lstStyle/>
                    <a:p>
                      <a:pPr algn="just">
                        <a:spcAft>
                          <a:spcPts val="0"/>
                        </a:spcAft>
                      </a:pPr>
                      <a:r>
                        <a:rPr lang="en-US" sz="2000" dirty="0">
                          <a:effectLst/>
                        </a:rPr>
                        <a:t>Violent action likes suicide bombing in western linked building and state building.</a:t>
                      </a:r>
                      <a:endParaRPr lang="en-US" sz="2000" dirty="0">
                        <a:effectLst/>
                        <a:latin typeface="Calibri" charset="0"/>
                        <a:ea typeface="Calibri" charset="0"/>
                        <a:cs typeface="Times New Roman" charset="0"/>
                      </a:endParaRPr>
                    </a:p>
                  </a:txBody>
                  <a:tcPr marL="68580" marR="68580" marT="0" marB="0">
                    <a:blipFill>
                      <a:blip r:embed="rId2"/>
                      <a:tile tx="0" ty="0" sx="100000" sy="100000" flip="none" algn="tl"/>
                    </a:blip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Source from: Merlyna Lim, “Radical Islamism in Indonesia and Its Middle Eastern Connection,”  </a:t>
            </a:r>
            <a:r>
              <a:rPr kumimoji="0" lang="en-US" altLang="en-US" sz="1800" b="0" i="1" u="none" strike="noStrike" cap="none" normalizeH="0" baseline="0">
                <a:ln>
                  <a:noFill/>
                </a:ln>
                <a:solidFill>
                  <a:schemeClr val="tx1"/>
                </a:solidFill>
                <a:effectLst/>
                <a:latin typeface="Arial" charset="0"/>
              </a:rPr>
              <a:t>Meria Journal, </a:t>
            </a:r>
            <a:r>
              <a:rPr kumimoji="0" lang="en-US" altLang="en-US" sz="1800" b="0" i="0" u="none" strike="noStrike" cap="none" normalizeH="0" baseline="0">
                <a:ln>
                  <a:noFill/>
                </a:ln>
                <a:solidFill>
                  <a:schemeClr val="tx1"/>
                </a:solidFill>
                <a:effectLst/>
                <a:latin typeface="Arial" charset="0"/>
              </a:rPr>
              <a:t>Volume 15, Issue 2 (June 2011), p. 34</a:t>
            </a:r>
          </a:p>
        </p:txBody>
      </p:sp>
    </p:spTree>
    <p:extLst>
      <p:ext uri="{BB962C8B-B14F-4D97-AF65-F5344CB8AC3E}">
        <p14:creationId xmlns:p14="http://schemas.microsoft.com/office/powerpoint/2010/main" val="2009353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950" dirty="0">
                <a:solidFill>
                  <a:schemeClr val="bg1"/>
                </a:solidFill>
              </a:rPr>
              <a:t>TERIMA KASIH</a:t>
            </a:r>
          </a:p>
          <a:p>
            <a:r>
              <a:rPr lang="en-US" sz="4950" i="1" dirty="0">
                <a:solidFill>
                  <a:schemeClr val="bg1"/>
                </a:solidFill>
              </a:rPr>
              <a:t>WALLAHU A’LAM BI AL-SHAWAB</a:t>
            </a:r>
            <a:r>
              <a:rPr lang="en-US" sz="4950" dirty="0">
                <a:solidFill>
                  <a:schemeClr val="bg1"/>
                </a:solidFill>
              </a:rPr>
              <a:t> </a:t>
            </a:r>
          </a:p>
        </p:txBody>
      </p:sp>
    </p:spTree>
    <p:extLst>
      <p:ext uri="{BB962C8B-B14F-4D97-AF65-F5344CB8AC3E}">
        <p14:creationId xmlns:p14="http://schemas.microsoft.com/office/powerpoint/2010/main" val="194129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Alfred North Whitehead : </a:t>
            </a:r>
            <a:br>
              <a:rPr lang="en-US" dirty="0" smtClean="0">
                <a:solidFill>
                  <a:schemeClr val="bg1"/>
                </a:solidFill>
              </a:rPr>
            </a:br>
            <a:r>
              <a:rPr lang="en-US" dirty="0" smtClean="0">
                <a:solidFill>
                  <a:schemeClr val="bg1"/>
                </a:solidFill>
              </a:rPr>
              <a:t>It may be very evil</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600" dirty="0">
                <a:solidFill>
                  <a:schemeClr val="bg1"/>
                </a:solidFill>
              </a:rPr>
              <a:t>Alfred North Whitehead, in his book </a:t>
            </a:r>
            <a:r>
              <a:rPr lang="en-US" sz="3600" b="1" dirty="0">
                <a:solidFill>
                  <a:schemeClr val="bg1"/>
                </a:solidFill>
              </a:rPr>
              <a:t>Religion in the Making</a:t>
            </a:r>
            <a:r>
              <a:rPr lang="en-US" sz="3600" dirty="0">
                <a:solidFill>
                  <a:schemeClr val="bg1"/>
                </a:solidFill>
              </a:rPr>
              <a:t> (1927) said “Your character is developed according to your faith” and  “</a:t>
            </a:r>
            <a:r>
              <a:rPr lang="en-US" sz="3600" b="1" dirty="0">
                <a:solidFill>
                  <a:schemeClr val="bg1"/>
                </a:solidFill>
              </a:rPr>
              <a:t>what should emerge from religion is individual worth of character</a:t>
            </a:r>
            <a:r>
              <a:rPr lang="en-US" sz="3600" dirty="0">
                <a:solidFill>
                  <a:schemeClr val="bg1"/>
                </a:solidFill>
              </a:rPr>
              <a:t>. But worth is positive or negative, good or bad. Religion is by no means necessary good. It may be very evil” </a:t>
            </a:r>
          </a:p>
        </p:txBody>
      </p:sp>
    </p:spTree>
    <p:extLst>
      <p:ext uri="{BB962C8B-B14F-4D97-AF65-F5344CB8AC3E}">
        <p14:creationId xmlns:p14="http://schemas.microsoft.com/office/powerpoint/2010/main" val="2087906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132497" y="555610"/>
            <a:ext cx="5011968" cy="5627475"/>
          </a:xfrm>
          <a:prstGeom prst="rect">
            <a:avLst/>
          </a:prstGeom>
        </p:spPr>
      </p:pic>
      <p:sp>
        <p:nvSpPr>
          <p:cNvPr id="6" name="Rectangle 5"/>
          <p:cNvSpPr/>
          <p:nvPr/>
        </p:nvSpPr>
        <p:spPr>
          <a:xfrm>
            <a:off x="319315" y="1582057"/>
            <a:ext cx="5588000" cy="4031873"/>
          </a:xfrm>
          <a:prstGeom prst="rect">
            <a:avLst/>
          </a:prstGeom>
        </p:spPr>
        <p:txBody>
          <a:bodyPr wrap="square">
            <a:spAutoFit/>
          </a:bodyPr>
          <a:lstStyle/>
          <a:p>
            <a:r>
              <a:rPr lang="en-US" sz="3200" dirty="0">
                <a:solidFill>
                  <a:schemeClr val="bg1"/>
                </a:solidFill>
              </a:rPr>
              <a:t>“</a:t>
            </a:r>
            <a:r>
              <a:rPr lang="en-US" sz="3200" b="1" dirty="0">
                <a:solidFill>
                  <a:schemeClr val="bg1"/>
                </a:solidFill>
              </a:rPr>
              <a:t>what should emerge from religion is individual worth of character</a:t>
            </a:r>
            <a:r>
              <a:rPr lang="en-US" sz="3200" dirty="0">
                <a:solidFill>
                  <a:schemeClr val="bg1"/>
                </a:solidFill>
              </a:rPr>
              <a:t>. But worth is positive or negative, good or bad. Religion is by no means necessary good. It may be very evil” Alfred North Whitehead </a:t>
            </a:r>
          </a:p>
        </p:txBody>
      </p:sp>
    </p:spTree>
    <p:extLst>
      <p:ext uri="{BB962C8B-B14F-4D97-AF65-F5344CB8AC3E}">
        <p14:creationId xmlns:p14="http://schemas.microsoft.com/office/powerpoint/2010/main" val="200634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Charles Kimball : 5 </a:t>
            </a:r>
            <a:r>
              <a:rPr lang="en-US" dirty="0" err="1" smtClean="0">
                <a:solidFill>
                  <a:schemeClr val="bg1"/>
                </a:solidFill>
              </a:rPr>
              <a:t>tanda</a:t>
            </a:r>
            <a:r>
              <a:rPr lang="en-US" dirty="0" smtClean="0">
                <a:solidFill>
                  <a:schemeClr val="bg1"/>
                </a:solidFill>
              </a:rPr>
              <a:t> </a:t>
            </a:r>
            <a:r>
              <a:rPr lang="en-US" dirty="0" err="1" smtClean="0">
                <a:solidFill>
                  <a:schemeClr val="bg1"/>
                </a:solidFill>
              </a:rPr>
              <a:t>peringatan</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200" dirty="0">
                <a:solidFill>
                  <a:schemeClr val="bg1"/>
                </a:solidFill>
              </a:rPr>
              <a:t>Charles </a:t>
            </a:r>
            <a:r>
              <a:rPr lang="en-US" sz="3200" i="1" dirty="0">
                <a:solidFill>
                  <a:schemeClr val="bg1"/>
                </a:solidFill>
              </a:rPr>
              <a:t>Kimball-When Religion Becomes Evil</a:t>
            </a:r>
            <a:r>
              <a:rPr lang="en-US" sz="3200" dirty="0">
                <a:solidFill>
                  <a:schemeClr val="bg1"/>
                </a:solidFill>
              </a:rPr>
              <a:t> ;</a:t>
            </a:r>
            <a:r>
              <a:rPr lang="en-US" sz="3200" i="1" dirty="0">
                <a:solidFill>
                  <a:schemeClr val="bg1"/>
                </a:solidFill>
              </a:rPr>
              <a:t>Five warning signs</a:t>
            </a:r>
            <a:r>
              <a:rPr lang="en-US" sz="3200" dirty="0">
                <a:solidFill>
                  <a:schemeClr val="bg1"/>
                </a:solidFill>
              </a:rPr>
              <a:t>  (2008). (Kala Agama </a:t>
            </a:r>
            <a:r>
              <a:rPr lang="en-US" sz="3200" dirty="0" err="1">
                <a:solidFill>
                  <a:schemeClr val="bg1"/>
                </a:solidFill>
              </a:rPr>
              <a:t>Jadi</a:t>
            </a:r>
            <a:r>
              <a:rPr lang="en-US" sz="3200" dirty="0">
                <a:solidFill>
                  <a:schemeClr val="bg1"/>
                </a:solidFill>
              </a:rPr>
              <a:t> </a:t>
            </a:r>
            <a:r>
              <a:rPr lang="en-US" sz="3200" dirty="0" err="1">
                <a:solidFill>
                  <a:schemeClr val="bg1"/>
                </a:solidFill>
              </a:rPr>
              <a:t>Bencana</a:t>
            </a:r>
            <a:r>
              <a:rPr lang="en-US" sz="3200" dirty="0">
                <a:solidFill>
                  <a:schemeClr val="bg1"/>
                </a:solidFill>
              </a:rPr>
              <a:t> : 5 </a:t>
            </a:r>
            <a:r>
              <a:rPr lang="en-US" sz="3200" dirty="0" err="1">
                <a:solidFill>
                  <a:schemeClr val="bg1"/>
                </a:solidFill>
              </a:rPr>
              <a:t>tanda</a:t>
            </a:r>
            <a:r>
              <a:rPr lang="en-US" sz="3200" dirty="0">
                <a:solidFill>
                  <a:schemeClr val="bg1"/>
                </a:solidFill>
              </a:rPr>
              <a:t> </a:t>
            </a:r>
            <a:r>
              <a:rPr lang="en-US" sz="3200" dirty="0" err="1">
                <a:solidFill>
                  <a:schemeClr val="bg1"/>
                </a:solidFill>
              </a:rPr>
              <a:t>peringatan</a:t>
            </a:r>
            <a:r>
              <a:rPr lang="en-US" sz="3200" dirty="0">
                <a:solidFill>
                  <a:schemeClr val="bg1"/>
                </a:solidFill>
              </a:rPr>
              <a:t>)</a:t>
            </a:r>
          </a:p>
          <a:p>
            <a:r>
              <a:rPr lang="en-US" sz="3200" dirty="0">
                <a:solidFill>
                  <a:schemeClr val="bg1"/>
                </a:solidFill>
              </a:rPr>
              <a:t>1)Absolute truth claim</a:t>
            </a:r>
            <a:br>
              <a:rPr lang="en-US" sz="3200" dirty="0">
                <a:solidFill>
                  <a:schemeClr val="bg1"/>
                </a:solidFill>
              </a:rPr>
            </a:br>
            <a:r>
              <a:rPr lang="en-US" sz="3200" dirty="0">
                <a:solidFill>
                  <a:schemeClr val="bg1"/>
                </a:solidFill>
              </a:rPr>
              <a:t>2)Blind obedience </a:t>
            </a:r>
            <a:br>
              <a:rPr lang="en-US" sz="3200" dirty="0">
                <a:solidFill>
                  <a:schemeClr val="bg1"/>
                </a:solidFill>
              </a:rPr>
            </a:br>
            <a:r>
              <a:rPr lang="en-US" sz="3200" dirty="0">
                <a:solidFill>
                  <a:schemeClr val="bg1"/>
                </a:solidFill>
              </a:rPr>
              <a:t>3) Establishing the “ideal” Time</a:t>
            </a:r>
            <a:br>
              <a:rPr lang="en-US" sz="3200" dirty="0">
                <a:solidFill>
                  <a:schemeClr val="bg1"/>
                </a:solidFill>
              </a:rPr>
            </a:br>
            <a:r>
              <a:rPr lang="en-US" sz="3200" dirty="0">
                <a:solidFill>
                  <a:schemeClr val="bg1"/>
                </a:solidFill>
              </a:rPr>
              <a:t>4) The end justifies any means </a:t>
            </a:r>
            <a:br>
              <a:rPr lang="en-US" sz="3200" dirty="0">
                <a:solidFill>
                  <a:schemeClr val="bg1"/>
                </a:solidFill>
              </a:rPr>
            </a:br>
            <a:r>
              <a:rPr lang="en-US" sz="3200" dirty="0">
                <a:solidFill>
                  <a:schemeClr val="bg1"/>
                </a:solidFill>
              </a:rPr>
              <a:t>5) Declaring holy war</a:t>
            </a:r>
          </a:p>
          <a:p>
            <a:endParaRPr lang="en-US" sz="3200" dirty="0">
              <a:solidFill>
                <a:schemeClr val="bg1"/>
              </a:solidFill>
            </a:endParaRPr>
          </a:p>
        </p:txBody>
      </p:sp>
    </p:spTree>
    <p:extLst>
      <p:ext uri="{BB962C8B-B14F-4D97-AF65-F5344CB8AC3E}">
        <p14:creationId xmlns:p14="http://schemas.microsoft.com/office/powerpoint/2010/main" val="45815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1172</TotalTime>
  <Words>4404</Words>
  <Application>Microsoft Macintosh PowerPoint</Application>
  <PresentationFormat>Widescreen</PresentationFormat>
  <Paragraphs>327</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Century Gothic</vt:lpstr>
      <vt:lpstr>Times New Roman</vt:lpstr>
      <vt:lpstr>Vapor Trail</vt:lpstr>
      <vt:lpstr>Pencegahan dan Penaggulangan  Kekerasan dan Ekstrimisme Keagamaan </vt:lpstr>
      <vt:lpstr>Latar Belakang </vt:lpstr>
      <vt:lpstr> Pengertian Agama  </vt:lpstr>
      <vt:lpstr>Potensi Agama </vt:lpstr>
      <vt:lpstr>W C Smith ; It’s a great thing  </vt:lpstr>
      <vt:lpstr>PowerPoint Presentation</vt:lpstr>
      <vt:lpstr>Alfred North Whitehead :  It may be very evil</vt:lpstr>
      <vt:lpstr>PowerPoint Presentation</vt:lpstr>
      <vt:lpstr>Charles Kimball : 5 tanda peringatan </vt:lpstr>
      <vt:lpstr>PowerPoint Presentation</vt:lpstr>
      <vt:lpstr>Din Syamsuddin :  3 Karakter agama yang dapat memicu konflik </vt:lpstr>
      <vt:lpstr>PowerPoint Presentation</vt:lpstr>
      <vt:lpstr>Komaruddin Hidayat : Multi Peran Agama, Kompas,  3 Juni, 2017</vt:lpstr>
      <vt:lpstr>PowerPoint Presentation</vt:lpstr>
      <vt:lpstr>Masykuri Abdillah </vt:lpstr>
      <vt:lpstr>PowerPoint Presentation</vt:lpstr>
      <vt:lpstr>PENGERTIAN  RADIKALISME </vt:lpstr>
      <vt:lpstr>Unsur-unsur  radikalisme keagamaan. </vt:lpstr>
      <vt:lpstr>Indikator  Ekstrimisme menurut Alex P. Schmid   </vt:lpstr>
      <vt:lpstr>PowerPoint Presentation</vt:lpstr>
      <vt:lpstr>PowerPoint Presentation</vt:lpstr>
      <vt:lpstr>PowerPoint Presentation</vt:lpstr>
      <vt:lpstr>PowerPoint Presentation</vt:lpstr>
      <vt:lpstr>Karakteristik Islam Radikal Menurut Bilveer Singh </vt:lpstr>
      <vt:lpstr>PowerPoint Presentation</vt:lpstr>
      <vt:lpstr>PowerPoint Presentation</vt:lpstr>
      <vt:lpstr>Ekstrimisme dan radikalisme dapat dibagi dua :</vt:lpstr>
      <vt:lpstr>Di tingkat global ,Islam radikal (violence, extremism) ditaksir sekitar  7%</vt:lpstr>
      <vt:lpstr>Di tingkat global ekstrim fundamentalis yang siap melakukan aksi teror 1% : </vt:lpstr>
      <vt:lpstr>MUSLIMS IN THE WORLD </vt:lpstr>
      <vt:lpstr>Di Indonesia , sekitar 10 Juta (4%) penduduk mendukung cita-cita ISIS</vt:lpstr>
      <vt:lpstr>SYMPATHIZERS AND SUPPORTER OF RADICALISM</vt:lpstr>
      <vt:lpstr>Fenomena di dunia pendidikan di pulau Jawa (2008)</vt:lpstr>
      <vt:lpstr>Fenomena intoleran (kekerasan non fisik) di sekolah di Pulau Jawa versi PPIM  pada 2008</vt:lpstr>
      <vt:lpstr>PENYUSUPAN KE BUKU PELAJARAN AGAMA</vt:lpstr>
      <vt:lpstr>Penyusupan kepada buku pelajaran agama(sudah ditarik lagi) </vt:lpstr>
      <vt:lpstr>INTOLERANSI DAN RADIKALISME 2016: WAHID FOUNDATION </vt:lpstr>
      <vt:lpstr>WAHID FOUNDATION 2016</vt:lpstr>
      <vt:lpstr>WAHID FOUNDATION 2016</vt:lpstr>
      <vt:lpstr>Jawa Barat: Indek kerukunan beragama tahun 2015 dibawah rata-rata nasional</vt:lpstr>
      <vt:lpstr>INDEK KERUKUNAN BERAGAMA VERSI KEMENAG TAHUN 2015</vt:lpstr>
      <vt:lpstr>Akibat terkontaminasi paham radikal, pesantren bersikap ambivalen</vt:lpstr>
      <vt:lpstr>PowerPoint Presentation</vt:lpstr>
      <vt:lpstr>AKAR DAN LATAR BELAKANG RADIKALISME /ISLAM GARIS KERAS</vt:lpstr>
      <vt:lpstr>Kekecewaan dan pendangkalan agama mengakibatkan : </vt:lpstr>
      <vt:lpstr>Di tingkat global, radikalisme (global crisis) terkait sejarah relasi Barat dan Dunia Islam:  Professor Francis Robinson  </vt:lpstr>
      <vt:lpstr>FAKTOR PEMICU RADIKALISME /ISLAM GARIS KERAS</vt:lpstr>
      <vt:lpstr>Tahapan menjadi radikal</vt:lpstr>
      <vt:lpstr>TAHAPAN TEOLOGIS  Menjadi Radikal </vt:lpstr>
      <vt:lpstr>Tahapan teologis</vt:lpstr>
      <vt:lpstr>TAHAPAN SOSIOLOGIS</vt:lpstr>
      <vt:lpstr>TAHAPANSOSIOLOGIS (SOCIOLOGICAL STAGE)</vt:lpstr>
      <vt:lpstr>3 Tahapan psikologis  berdasarkan pengalaman  Tawfiq Hamid  </vt:lpstr>
      <vt:lpstr>3 Tahapan psikologis</vt:lpstr>
      <vt:lpstr>TINGKAT KEBERHASILAN PEMBINAAN TERPIDANA TERORIS RENDAH (kurang dari 20%)</vt:lpstr>
      <vt:lpstr>Pola Pencegahan </vt:lpstr>
      <vt:lpstr>Al-Qur’an dan kekerasan  (Islam bukan agama kekerasan) </vt:lpstr>
      <vt:lpstr>POLA PEMBINAAN/PENANGGULANGAN  SESUAI AKAR MASALAHNYA</vt:lpstr>
      <vt:lpstr>Apa itu intoleransi (kekerasan non fisik) berbasis keagamaan?</vt:lpstr>
      <vt:lpstr>Shalat di serambi , karena Masjid Ahmadiyah di segel oleh pemda Ciamis (Juni 2014)</vt:lpstr>
      <vt:lpstr>Contoh hate speech,  February 2008 </vt:lpstr>
      <vt:lpstr>Contoh kekerasan verbal (hate speech ) </vt:lpstr>
      <vt:lpstr>Cikeusik ,6 Februari 2011,  Kafir dan sesat dibunuh </vt:lpstr>
      <vt:lpstr>Cikeusik ,6 Februari 2011</vt:lpstr>
      <vt:lpstr> Table:  Islamic Organization in Post- Soeharto Era and Its Political Issue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diskriminatif di bidang keagamaan dan Dampaknya</dc:title>
  <dc:creator>Nurrohman</dc:creator>
  <cp:lastModifiedBy>Microsoft Office User</cp:lastModifiedBy>
  <cp:revision>111</cp:revision>
  <dcterms:created xsi:type="dcterms:W3CDTF">2016-05-01T01:49:00Z</dcterms:created>
  <dcterms:modified xsi:type="dcterms:W3CDTF">2018-09-29T23:38:42Z</dcterms:modified>
</cp:coreProperties>
</file>