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Modul Praktikum Fisika Dasar 1</a:t>
            </a:r>
            <a:br>
              <a:rPr lang="en-US" sz="4400" b="1" dirty="0"/>
            </a:br>
            <a:br>
              <a:rPr lang="en-US" sz="4400" b="1" dirty="0"/>
            </a:br>
            <a:r>
              <a:rPr lang="en-US" sz="4400" b="1" dirty="0"/>
              <a:t>Hukum Newton’s: Gerak Satu Dimensi   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355"/>
            <a:ext cx="9144000" cy="2155825"/>
          </a:xfrm>
        </p:spPr>
        <p:txBody>
          <a:bodyPr>
            <a:normAutofit fontScale="90000"/>
          </a:bodyPr>
          <a:lstStyle/>
          <a:p>
            <a:r>
              <a:rPr lang="en-US" b="1"/>
              <a:t>Tim Penyusun</a:t>
            </a:r>
            <a:endParaRPr lang="en-US" b="1"/>
          </a:p>
          <a:p>
            <a:r>
              <a:rPr lang="en-US" b="1">
                <a:solidFill>
                  <a:srgbClr val="FF0000"/>
                </a:solidFill>
              </a:rPr>
              <a:t>Dr. Bebeh Wahid Nuryadin, M.Si</a:t>
            </a:r>
            <a:endParaRPr lang="en-US" b="1">
              <a:solidFill>
                <a:srgbClr val="FF0000"/>
              </a:solidFill>
            </a:endParaRPr>
          </a:p>
          <a:p>
            <a:r>
              <a:rPr lang="en-US" b="1">
                <a:solidFill>
                  <a:srgbClr val="FF0000"/>
                </a:solidFill>
              </a:rPr>
              <a:t>Irfan Syafar Farouk, S.Si</a:t>
            </a:r>
            <a:endParaRPr lang="en-US" b="1">
              <a:solidFill>
                <a:srgbClr val="FF0000"/>
              </a:solidFill>
            </a:endParaRPr>
          </a:p>
          <a:p>
            <a:endParaRPr lang="en-US" b="1"/>
          </a:p>
          <a:p>
            <a:r>
              <a:rPr lang="en-US" b="1"/>
              <a:t>Bandung, Agustus 2020</a:t>
            </a:r>
            <a:endParaRPr lang="en-US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Jatuh Bebas</a:t>
            </a:r>
            <a:endParaRPr lang="en-US"/>
          </a:p>
        </p:txBody>
      </p:sp>
      <p:pic>
        <p:nvPicPr>
          <p:cNvPr id="7" name="Content Placeholder 6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215390" y="1579880"/>
            <a:ext cx="9298305" cy="49250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Model/Simulasi Fisis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48310" y="1436370"/>
            <a:ext cx="8789035" cy="494220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9357360" y="1691005"/>
            <a:ext cx="2604770" cy="30410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Hasil simulasi menunjukan: </a:t>
            </a:r>
            <a:endParaRPr lang="en-US"/>
          </a:p>
          <a:p>
            <a:endParaRPr lang="en-US"/>
          </a:p>
          <a:p>
            <a:r>
              <a:rPr lang="en-US"/>
              <a:t>y=4,75 t</a:t>
            </a:r>
            <a:r>
              <a:rPr lang="en-US" baseline="30000"/>
              <a:t>2</a:t>
            </a:r>
            <a:r>
              <a:rPr lang="en-US"/>
              <a:t>+4,25E</a:t>
            </a:r>
            <a:r>
              <a:rPr lang="en-US" baseline="30000"/>
              <a:t>-2</a:t>
            </a:r>
            <a:r>
              <a:rPr lang="en-US"/>
              <a:t> t+1.399</a:t>
            </a:r>
            <a:endParaRPr lang="en-US"/>
          </a:p>
          <a:p>
            <a:endParaRPr lang="en-US"/>
          </a:p>
          <a:p>
            <a:r>
              <a:rPr lang="en-US"/>
              <a:t>maka percepatan gravitasi adalah sebesar</a:t>
            </a:r>
            <a:endParaRPr lang="en-US"/>
          </a:p>
          <a:p>
            <a:endParaRPr lang="en-US"/>
          </a:p>
          <a:p>
            <a:pPr algn="ctr"/>
            <a:r>
              <a:rPr lang="en-US" b="1"/>
              <a:t>g = 2*4.75=9,5 m/s</a:t>
            </a:r>
            <a:r>
              <a:rPr lang="en-US" b="1" baseline="30000"/>
              <a:t>2</a:t>
            </a:r>
            <a:endParaRPr lang="en-US" b="1" baseline="30000"/>
          </a:p>
          <a:p>
            <a:pPr algn="ctr"/>
            <a:endParaRPr lang="en-US" b="1" baseline="30000"/>
          </a:p>
          <a:p>
            <a:pPr algn="just"/>
            <a:r>
              <a:rPr lang="en-US"/>
              <a:t>referensi g = 9,8 m/s</a:t>
            </a:r>
            <a:r>
              <a:rPr lang="en-US" baseline="30000"/>
              <a:t>2</a:t>
            </a:r>
            <a:endParaRPr lang="en-US" baseline="30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Tujuan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Mempelajari gerakan benda yang bergerak dalam satu dimensi.</a:t>
            </a:r>
            <a:endParaRPr lang="en-US"/>
          </a:p>
          <a:p>
            <a:r>
              <a:rPr lang="en-US"/>
              <a:t>Seperti : </a:t>
            </a:r>
            <a:endParaRPr lang="en-US"/>
          </a:p>
          <a:p>
            <a:pPr lvl="1"/>
            <a:r>
              <a:rPr lang="en-US"/>
              <a:t>Gerak konstan mobil (GLB)</a:t>
            </a:r>
            <a:endParaRPr lang="en-US"/>
          </a:p>
          <a:p>
            <a:pPr lvl="1"/>
            <a:r>
              <a:rPr lang="en-US"/>
              <a:t>Gerak jatuh bebas (GLBB)</a:t>
            </a:r>
            <a:endParaRPr lang="en-US"/>
          </a:p>
          <a:p>
            <a:r>
              <a:rPr lang="en-US"/>
              <a:t>Dengan mengukur waktu, </a:t>
            </a:r>
            <a:r>
              <a:rPr lang="en-US" b="1" i="1"/>
              <a:t>t</a:t>
            </a:r>
            <a:r>
              <a:rPr lang="en-US"/>
              <a:t>, di mana benda berada pada posisi, </a:t>
            </a:r>
            <a:r>
              <a:rPr lang="en-US" b="1" i="1"/>
              <a:t>X</a:t>
            </a:r>
            <a:r>
              <a:rPr lang="en-US"/>
              <a:t>, Anda dapat menguji hukum Newton dan mengukur kecepatan dan percepatan.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Hukum Pertama Newton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2490"/>
          </a:xfrm>
        </p:spPr>
        <p:txBody>
          <a:bodyPr>
            <a:normAutofit fontScale="80000"/>
          </a:bodyPr>
          <a:p>
            <a:r>
              <a:rPr lang="en-US"/>
              <a:t>Hukum pertama Newton menyatakan bahwa suatu benda akan bergerak dengan kecepatan konstan jika tidak ada gaya luar yang dikenakan padanya. </a:t>
            </a:r>
            <a:endParaRPr lang="en-US"/>
          </a:p>
          <a:p>
            <a:r>
              <a:rPr lang="en-US"/>
              <a:t>Dengan demikian, mendefinisikan sumbu </a:t>
            </a:r>
            <a:r>
              <a:rPr lang="en-US" b="1" i="1"/>
              <a:t>X</a:t>
            </a:r>
            <a:r>
              <a:rPr lang="en-US"/>
              <a:t> untuk berada di sepanjang arah kecepatan, gerakannya mematuhi:</a:t>
            </a:r>
            <a:endParaRPr lang="en-US"/>
          </a:p>
          <a:p>
            <a:pPr marL="0" indent="0" algn="ctr">
              <a:buNone/>
            </a:pPr>
            <a:r>
              <a:rPr lang="en-US" b="1" i="1"/>
              <a:t>X=X</a:t>
            </a:r>
            <a:r>
              <a:rPr lang="en-US" b="1" i="1" baseline="-25000"/>
              <a:t>0</a:t>
            </a:r>
            <a:r>
              <a:rPr lang="en-US" b="1" i="1" baseline="30000"/>
              <a:t> </a:t>
            </a:r>
            <a:r>
              <a:rPr lang="en-US" b="1" i="1"/>
              <a:t>+ V</a:t>
            </a:r>
            <a:r>
              <a:rPr lang="en-US" b="1" i="1" baseline="-25000"/>
              <a:t>0</a:t>
            </a:r>
            <a:r>
              <a:rPr lang="en-US" b="1" i="1"/>
              <a:t> t</a:t>
            </a:r>
            <a:endParaRPr lang="en-US"/>
          </a:p>
          <a:p>
            <a:r>
              <a:rPr lang="en-US"/>
              <a:t>Di mana </a:t>
            </a:r>
            <a:r>
              <a:rPr lang="en-US" b="1" i="1"/>
              <a:t>X</a:t>
            </a:r>
            <a:r>
              <a:rPr lang="en-US"/>
              <a:t> adalah posisi objek pada waktu </a:t>
            </a:r>
            <a:r>
              <a:rPr lang="en-US" b="1" i="1"/>
              <a:t>t</a:t>
            </a:r>
            <a:r>
              <a:rPr lang="en-US"/>
              <a:t>, </a:t>
            </a:r>
            <a:r>
              <a:rPr lang="en-US" b="1" i="1"/>
              <a:t>X</a:t>
            </a:r>
            <a:r>
              <a:rPr lang="en-US" b="1" i="1" baseline="-25000"/>
              <a:t>0</a:t>
            </a:r>
            <a:r>
              <a:rPr lang="en-US"/>
              <a:t> adalah posisinya pada waktu </a:t>
            </a:r>
            <a:r>
              <a:rPr lang="en-US" b="1" i="1"/>
              <a:t>t</a:t>
            </a:r>
            <a:r>
              <a:rPr lang="en-US" b="1" i="1" baseline="-25000"/>
              <a:t>0</a:t>
            </a:r>
            <a:r>
              <a:rPr lang="en-US"/>
              <a:t>, dan </a:t>
            </a:r>
            <a:r>
              <a:rPr lang="en-US" b="1" i="1"/>
              <a:t>V</a:t>
            </a:r>
            <a:r>
              <a:rPr lang="en-US"/>
              <a:t> adalah kecepatannya. </a:t>
            </a:r>
            <a:endParaRPr lang="en-US"/>
          </a:p>
          <a:p>
            <a:r>
              <a:rPr lang="en-US"/>
              <a:t>Anda dapat menguji persamaan ini dengan mendorong benda (sehingga kecepatannya tidak nol) dan melihat apakah posisi </a:t>
            </a:r>
            <a:r>
              <a:rPr lang="en-US" b="1" i="1"/>
              <a:t>X</a:t>
            </a:r>
            <a:r>
              <a:rPr lang="en-US"/>
              <a:t> meningkat secara linear dalam waktu.</a:t>
            </a:r>
            <a:endParaRPr lang="en-US"/>
          </a:p>
          <a:p>
            <a:r>
              <a:rPr lang="en-US" b="1"/>
              <a:t>Contoh percobaan dengan mendorong mobil-mobilan dan kemudian mengukur kecepatannya.</a:t>
            </a:r>
            <a:endParaRPr lang="en-US"/>
          </a:p>
          <a:p>
            <a:r>
              <a:rPr lang="en-US">
                <a:sym typeface="+mn-ea"/>
              </a:rPr>
              <a:t>Dengan bantuan analisis video kita dapat mengukur posisi dan kecepatannya.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ym typeface="+mn-ea"/>
              </a:rPr>
              <a:t>Hukum Kedua Newton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2645"/>
          </a:xfrm>
        </p:spPr>
        <p:txBody>
          <a:bodyPr>
            <a:normAutofit fontScale="90000" lnSpcReduction="10000"/>
          </a:bodyPr>
          <a:p>
            <a:r>
              <a:rPr lang="en-US"/>
              <a:t>Hukum kedua Newton menyatakan bahwa percepatan </a:t>
            </a:r>
            <a:r>
              <a:rPr lang="en-US" b="1" i="1"/>
              <a:t>a</a:t>
            </a:r>
            <a:r>
              <a:rPr lang="en-US"/>
              <a:t> dari benda bermassa </a:t>
            </a:r>
            <a:r>
              <a:rPr lang="en-US" b="1" i="1"/>
              <a:t>m</a:t>
            </a:r>
            <a:r>
              <a:rPr lang="en-US"/>
              <a:t> sebanding dengan gaya total </a:t>
            </a:r>
            <a:r>
              <a:rPr lang="en-US" b="1" i="1"/>
              <a:t>F</a:t>
            </a:r>
            <a:r>
              <a:rPr lang="en-US"/>
              <a:t> yang diterapkan padanya, maka</a:t>
            </a:r>
            <a:endParaRPr lang="en-US"/>
          </a:p>
          <a:p>
            <a:pPr marL="0" indent="0" algn="ctr">
              <a:buNone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∑F=m∙a</a:t>
            </a:r>
            <a:endParaRPr lang="en-US" b="1"/>
          </a:p>
          <a:p>
            <a:r>
              <a:rPr lang="en-US"/>
              <a:t>Jika gaya total konstan, maka akselerasi </a:t>
            </a:r>
            <a:r>
              <a:rPr lang="en-US" b="1" i="1"/>
              <a:t>a</a:t>
            </a:r>
            <a:r>
              <a:rPr lang="en-US"/>
              <a:t> adalah konstan dan gerakan benda mematuhi:</a:t>
            </a:r>
            <a:endParaRPr lang="en-US"/>
          </a:p>
          <a:p>
            <a:pPr marL="0" indent="0" algn="ctr">
              <a:buNone/>
            </a:pPr>
            <a:r>
              <a:rPr lang="en-US" b="1" i="1"/>
              <a:t>X = X</a:t>
            </a:r>
            <a:r>
              <a:rPr lang="en-US" b="1" i="1" baseline="-25000"/>
              <a:t>0</a:t>
            </a:r>
            <a:r>
              <a:rPr lang="en-US" b="1" i="1"/>
              <a:t> + V</a:t>
            </a:r>
            <a:r>
              <a:rPr lang="en-US" b="1" i="1" baseline="-25000"/>
              <a:t>0</a:t>
            </a:r>
            <a:r>
              <a:rPr lang="en-US" b="1" i="1"/>
              <a:t>t + </a:t>
            </a:r>
            <a:r>
              <a:rPr lang="en-US" b="1" i="1">
                <a:latin typeface="Arial" panose="020B0604020202020204" pitchFamily="34" charset="0"/>
                <a:cs typeface="Arial" panose="020B0604020202020204" pitchFamily="34" charset="0"/>
              </a:rPr>
              <a:t>½ </a:t>
            </a:r>
            <a:r>
              <a:rPr lang="en-US" b="1" i="1"/>
              <a:t>a</a:t>
            </a:r>
            <a:r>
              <a:rPr lang="en-US" b="1" i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∙</a:t>
            </a:r>
            <a:r>
              <a:rPr lang="en-US" b="1" i="1"/>
              <a:t>t</a:t>
            </a:r>
            <a:r>
              <a:rPr lang="en-US" b="1" i="1" baseline="30000"/>
              <a:t>2</a:t>
            </a:r>
            <a:endParaRPr lang="en-US" i="1"/>
          </a:p>
          <a:p>
            <a:r>
              <a:rPr lang="en-US"/>
              <a:t>Dengan </a:t>
            </a:r>
            <a:r>
              <a:rPr lang="en-US" b="1" i="1"/>
              <a:t>V</a:t>
            </a:r>
            <a:r>
              <a:rPr lang="en-US" b="1" i="1" baseline="-25000"/>
              <a:t>0</a:t>
            </a:r>
            <a:r>
              <a:rPr lang="en-US"/>
              <a:t> kecepatan awal. </a:t>
            </a:r>
            <a:endParaRPr lang="en-US"/>
          </a:p>
          <a:p>
            <a:r>
              <a:rPr lang="en-US"/>
              <a:t>Untuk menguji ini, Anda harus memberikan gaya konstan pada benda.</a:t>
            </a:r>
            <a:endParaRPr lang="en-US"/>
          </a:p>
          <a:p>
            <a:r>
              <a:rPr lang="en-US" b="1"/>
              <a:t>Contoh percobaannya adalah menjatuhkan bola dari ketinggian tertentu. </a:t>
            </a:r>
            <a:endParaRPr lang="en-US" b="1"/>
          </a:p>
          <a:p>
            <a:r>
              <a:rPr lang="en-US"/>
              <a:t>Dengan bantuan analisis video kita dapat mengukur posisi, kecepatan dan percepatannya.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Panduan Praktikum (1)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/>
              <a:t>Proses perekaman video</a:t>
            </a:r>
            <a:endParaRPr lang="en-US"/>
          </a:p>
          <a:p>
            <a:r>
              <a:rPr lang="en-US"/>
              <a:t>Siapkan objek percobaan berupa mobil-mobilan dan bola (berwarna terang).</a:t>
            </a:r>
            <a:endParaRPr lang="en-US"/>
          </a:p>
          <a:p>
            <a:r>
              <a:rPr lang="en-US"/>
              <a:t>Siapkan lintasan sepanjang 100 cm dan ukuran kalibrasinya (penggaris). </a:t>
            </a:r>
            <a:endParaRPr lang="en-US"/>
          </a:p>
          <a:p>
            <a:r>
              <a:rPr lang="en-US"/>
              <a:t>Simpan kalibrasi didekat lintasan, tetapi usahakan tidak mengganggu gerak objek percobaannya.</a:t>
            </a:r>
            <a:endParaRPr lang="en-US"/>
          </a:p>
          <a:p>
            <a:r>
              <a:rPr lang="en-US"/>
              <a:t>Simpan kamera digital (smartphone) untuk merekam sepanjang lintasannya, usahakan kamera tetap statis selama merekam video.</a:t>
            </a:r>
            <a:endParaRPr lang="en-US"/>
          </a:p>
          <a:p>
            <a:r>
              <a:rPr lang="en-US"/>
              <a:t>Skema percobaan dapat dilihat pada slide berikutnya.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Mengukur Kecepatan Konstan</a:t>
            </a:r>
            <a:endParaRPr lang="en-US"/>
          </a:p>
        </p:txBody>
      </p:sp>
      <p:pic>
        <p:nvPicPr>
          <p:cNvPr id="4" name="Content Placeholder 3" descr="GLB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803400" y="1403350"/>
            <a:ext cx="8433435" cy="5111115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2512060" y="5329555"/>
            <a:ext cx="7167245" cy="25654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3002280" y="3715385"/>
            <a:ext cx="6005195" cy="1504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4698365" y="3390900"/>
            <a:ext cx="283527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Ukuran Kalibrasi (Penggaris)</a:t>
            </a:r>
            <a:endParaRPr lang="en-US" b="1"/>
          </a:p>
        </p:txBody>
      </p:sp>
      <p:sp>
        <p:nvSpPr>
          <p:cNvPr id="8" name="Text Box 7"/>
          <p:cNvSpPr txBox="1"/>
          <p:nvPr/>
        </p:nvSpPr>
        <p:spPr>
          <a:xfrm>
            <a:off x="5377180" y="5586095"/>
            <a:ext cx="14738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Arah Lintasan</a:t>
            </a:r>
            <a:endParaRPr lang="en-US" b="1"/>
          </a:p>
        </p:txBody>
      </p:sp>
      <p:sp>
        <p:nvSpPr>
          <p:cNvPr id="9" name="Text Box 8"/>
          <p:cNvSpPr txBox="1"/>
          <p:nvPr/>
        </p:nvSpPr>
        <p:spPr>
          <a:xfrm>
            <a:off x="8540115" y="4831715"/>
            <a:ext cx="13957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Objek Benda</a:t>
            </a:r>
            <a:endParaRPr lang="en-US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Mengukur Percepatan Gravitasi</a:t>
            </a:r>
            <a:endParaRPr lang="en-US"/>
          </a:p>
        </p:txBody>
      </p:sp>
      <p:pic>
        <p:nvPicPr>
          <p:cNvPr id="4" name="Content Placeholder 3" descr="GLBB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272280" y="1252855"/>
            <a:ext cx="2772410" cy="545338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 rot="16200000">
            <a:off x="3552825" y="4386580"/>
            <a:ext cx="4150360" cy="19685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 rot="16200000" flipV="1">
            <a:off x="5035550" y="5448935"/>
            <a:ext cx="24384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6322060" y="5200015"/>
            <a:ext cx="178181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b="1"/>
              <a:t>Ukuran Kalibrasi </a:t>
            </a:r>
            <a:endParaRPr lang="en-US" b="1"/>
          </a:p>
          <a:p>
            <a:pPr algn="ctr"/>
            <a:r>
              <a:rPr lang="en-US" b="1"/>
              <a:t>(Penggaris)</a:t>
            </a:r>
            <a:endParaRPr lang="en-US" b="1"/>
          </a:p>
        </p:txBody>
      </p:sp>
      <p:sp>
        <p:nvSpPr>
          <p:cNvPr id="8" name="Text Box 7"/>
          <p:cNvSpPr txBox="1"/>
          <p:nvPr/>
        </p:nvSpPr>
        <p:spPr>
          <a:xfrm>
            <a:off x="4557395" y="3919855"/>
            <a:ext cx="97218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b="1"/>
              <a:t>Arah</a:t>
            </a:r>
            <a:endParaRPr lang="en-US" b="1"/>
          </a:p>
          <a:p>
            <a:pPr algn="ctr"/>
            <a:r>
              <a:rPr lang="en-US" b="1"/>
              <a:t>Lintasan</a:t>
            </a:r>
            <a:endParaRPr lang="en-US" b="1"/>
          </a:p>
        </p:txBody>
      </p:sp>
      <p:sp>
        <p:nvSpPr>
          <p:cNvPr id="9" name="Text Box 8"/>
          <p:cNvSpPr txBox="1"/>
          <p:nvPr/>
        </p:nvSpPr>
        <p:spPr>
          <a:xfrm>
            <a:off x="5946775" y="1750060"/>
            <a:ext cx="78422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b="1"/>
              <a:t>Objek</a:t>
            </a:r>
            <a:endParaRPr lang="en-US" b="1"/>
          </a:p>
          <a:p>
            <a:pPr algn="ctr"/>
            <a:r>
              <a:rPr lang="en-US" b="1"/>
              <a:t>Benda</a:t>
            </a:r>
            <a:endParaRPr 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ym typeface="+mn-ea"/>
              </a:rPr>
              <a:t>Panduan Praktikum (2) - Analisis Gerak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Analisis gerak menggunakan software Tracker 5.1.5. </a:t>
            </a:r>
            <a:endParaRPr lang="en-US"/>
          </a:p>
          <a:p>
            <a:r>
              <a:rPr lang="en-US"/>
              <a:t>Sila unduh gratis dari laman: https://physlets.org/tracker/installers/TrackerUpgrade-5.1.5-windows-installer.exe </a:t>
            </a:r>
            <a:endParaRPr lang="en-US"/>
          </a:p>
          <a:p>
            <a:r>
              <a:rPr lang="en-US"/>
              <a:t>Software ini dapat digunakan untuk mengukur perubahan posisi terhadap waktu, membuat model/simulasi matematikanya. Selain itu dapat digunakan untuk pembelajaran optik dan lainnya.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Panduan Praktikum (2) - Cara Penggunaan Tracker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7340" y="1657985"/>
            <a:ext cx="3416935" cy="4871085"/>
          </a:xfrm>
        </p:spPr>
        <p:txBody>
          <a:bodyPr>
            <a:normAutofit fontScale="50000"/>
          </a:bodyPr>
          <a:p>
            <a:pPr marL="514350" indent="-514350">
              <a:buFont typeface="+mj-lt"/>
              <a:buAutoNum type="arabicPeriod"/>
            </a:pPr>
            <a:r>
              <a:rPr lang="en-US"/>
              <a:t>Unggah video pengamatan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Buat koordinat kartesian, searah dengan lintasan.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Klik kalibrasi kemudian simpan titik-titik ujung kalibrasi di penggaris.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Klik (*Create) untuk membuat benda titik (pengamatan).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Misalkan bemper mobil2an sebagai titik pengamatan.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Tekan “Shift” kemudian klik di objek pengamatan, automatis frame video berpindah ke frame selanjutnya.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>
                <a:sym typeface="+mn-ea"/>
              </a:rPr>
              <a:t>Tekan “Shift” kemudian klik di objek pengamatan berulang hingga selesai pengamatan.</a:t>
            </a:r>
            <a:endParaRPr lang="en-US">
              <a:sym typeface="+mn-e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sym typeface="+mn-ea"/>
              </a:rPr>
              <a:t>Simpan data pengamatan ke Ms. Excel atau WPS</a:t>
            </a:r>
            <a:endParaRPr lang="en-US">
              <a:sym typeface="+mn-e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>
                <a:sym typeface="+mn-ea"/>
              </a:rPr>
              <a:t>Kemudian analisis posisi diam dan bergerak (dan kecepatannya)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  <p:sp>
        <p:nvSpPr>
          <p:cNvPr id="7" name="Text Box 6"/>
          <p:cNvSpPr txBox="1"/>
          <p:nvPr/>
        </p:nvSpPr>
        <p:spPr>
          <a:xfrm>
            <a:off x="6936740" y="6177280"/>
            <a:ext cx="319595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Tampilan software Tracker 5.1.5</a:t>
            </a:r>
            <a:endParaRPr lang="en-US" b="1"/>
          </a:p>
        </p:txBody>
      </p:sp>
      <p:pic>
        <p:nvPicPr>
          <p:cNvPr id="9" name="Content Placeholder 8"/>
          <p:cNvPicPr>
            <a:picLocks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4042410" y="1825625"/>
            <a:ext cx="7941945" cy="4217035"/>
          </a:xfrm>
          <a:prstGeom prst="rect">
            <a:avLst/>
          </a:prstGeom>
        </p:spPr>
      </p:pic>
      <p:sp>
        <p:nvSpPr>
          <p:cNvPr id="10" name="Text Box 9"/>
          <p:cNvSpPr txBox="1"/>
          <p:nvPr/>
        </p:nvSpPr>
        <p:spPr>
          <a:xfrm>
            <a:off x="3555365" y="1475105"/>
            <a:ext cx="85280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200" b="1"/>
              <a:t>(1) unggah</a:t>
            </a:r>
            <a:endParaRPr lang="en-US" sz="1200" b="1"/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>
            <a:off x="3968115" y="1750695"/>
            <a:ext cx="158115" cy="3943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1"/>
          <p:cNvSpPr txBox="1"/>
          <p:nvPr/>
        </p:nvSpPr>
        <p:spPr>
          <a:xfrm>
            <a:off x="5570220" y="1415415"/>
            <a:ext cx="100139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200" b="1"/>
              <a:t>(2) koordinat</a:t>
            </a:r>
            <a:endParaRPr lang="en-US" sz="1200" b="1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>
          <a:xfrm flipH="1">
            <a:off x="5323205" y="1691005"/>
            <a:ext cx="734060" cy="4921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3"/>
          <p:cNvSpPr txBox="1"/>
          <p:nvPr/>
        </p:nvSpPr>
        <p:spPr>
          <a:xfrm>
            <a:off x="6571615" y="4927600"/>
            <a:ext cx="198818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200" b="1"/>
              <a:t>(2) koordinat searah lintasan</a:t>
            </a:r>
            <a:endParaRPr lang="en-US" sz="1200" b="1"/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7542530" y="4772025"/>
            <a:ext cx="9525" cy="1555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7"/>
          <p:cNvSpPr txBox="1"/>
          <p:nvPr/>
        </p:nvSpPr>
        <p:spPr>
          <a:xfrm>
            <a:off x="5203190" y="2894965"/>
            <a:ext cx="96012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200" b="1"/>
              <a:t>(3) Kalibrasi </a:t>
            </a:r>
            <a:endParaRPr lang="en-US" sz="1200" b="1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>
            <a:off x="5669280" y="3170555"/>
            <a:ext cx="444500" cy="1079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0"/>
          </p:cNvCxnSpPr>
          <p:nvPr/>
        </p:nvCxnSpPr>
        <p:spPr>
          <a:xfrm flipH="1" flipV="1">
            <a:off x="5132705" y="2287905"/>
            <a:ext cx="536575" cy="6070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0"/>
          <p:cNvSpPr txBox="1"/>
          <p:nvPr/>
        </p:nvSpPr>
        <p:spPr>
          <a:xfrm>
            <a:off x="9302750" y="5065395"/>
            <a:ext cx="19113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200" b="1"/>
              <a:t>Data posisi terhadap waktu</a:t>
            </a:r>
            <a:endParaRPr lang="en-US" sz="1200" b="1"/>
          </a:p>
        </p:txBody>
      </p:sp>
      <p:sp>
        <p:nvSpPr>
          <p:cNvPr id="22" name="Text Box 21"/>
          <p:cNvSpPr txBox="1"/>
          <p:nvPr/>
        </p:nvSpPr>
        <p:spPr>
          <a:xfrm>
            <a:off x="4147820" y="4927600"/>
            <a:ext cx="183959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200" b="1"/>
              <a:t>(4) titik-titikk pengamatan</a:t>
            </a:r>
            <a:endParaRPr lang="en-US" sz="1200" b="1"/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 flipV="1">
            <a:off x="5973445" y="4726940"/>
            <a:ext cx="661670" cy="3384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23"/>
          <p:cNvSpPr txBox="1"/>
          <p:nvPr/>
        </p:nvSpPr>
        <p:spPr>
          <a:xfrm>
            <a:off x="9646285" y="3170555"/>
            <a:ext cx="196977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200" b="1"/>
              <a:t>kurva posisi terhadap waktu</a:t>
            </a:r>
            <a:endParaRPr lang="en-US" sz="1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3526</Words>
  <Application>WPS Presentation</Application>
  <PresentationFormat>Widescreen</PresentationFormat>
  <Paragraphs>119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Modul Praktikum Fisika Dasar 1  Hukum Newton’s: Gerak Satu Dimensi   </vt:lpstr>
      <vt:lpstr>Tujuan</vt:lpstr>
      <vt:lpstr>Hukum Pertama Newton</vt:lpstr>
      <vt:lpstr>Hukum Kedua Newton</vt:lpstr>
      <vt:lpstr>Panduan Praktikum (1)</vt:lpstr>
      <vt:lpstr>Mengukur Kecepatan Konstan</vt:lpstr>
      <vt:lpstr>Mengukur Percepatan Gravitasi</vt:lpstr>
      <vt:lpstr>Panduan Praktikum (2) - Analisis Gerak</vt:lpstr>
      <vt:lpstr>Panduan Praktikum (2) - Cara Penggunaan Tracker</vt:lpstr>
      <vt:lpstr>Jatuh Bebas</vt:lpstr>
      <vt:lpstr>Model/Simulasi Fisis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Praktikum Fisika Dasar 1  Hukum Newton’s: Gerak Satu Dimensi   </dc:title>
  <dc:creator/>
  <cp:lastModifiedBy>Bebeh Wahid Nuryadin</cp:lastModifiedBy>
  <cp:revision>24</cp:revision>
  <dcterms:created xsi:type="dcterms:W3CDTF">2020-08-13T16:35:00Z</dcterms:created>
  <dcterms:modified xsi:type="dcterms:W3CDTF">2020-08-16T23:52:28Z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1033-11.2.0.9629</vt:lpwstr>
  </property>
</Properties>
</file>