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6" r:id="rId2"/>
    <p:sldId id="257" r:id="rId3"/>
    <p:sldId id="279" r:id="rId4"/>
    <p:sldId id="280" r:id="rId5"/>
    <p:sldId id="281" r:id="rId6"/>
    <p:sldId id="263" r:id="rId7"/>
    <p:sldId id="264" r:id="rId8"/>
    <p:sldId id="265" r:id="rId9"/>
    <p:sldId id="282" r:id="rId10"/>
    <p:sldId id="266" r:id="rId11"/>
    <p:sldId id="283" r:id="rId12"/>
    <p:sldId id="267" r:id="rId13"/>
    <p:sldId id="284" r:id="rId14"/>
    <p:sldId id="268" r:id="rId15"/>
    <p:sldId id="285" r:id="rId16"/>
    <p:sldId id="269" r:id="rId17"/>
    <p:sldId id="286" r:id="rId18"/>
    <p:sldId id="270" r:id="rId19"/>
    <p:sldId id="287" r:id="rId20"/>
    <p:sldId id="271" r:id="rId21"/>
    <p:sldId id="301" r:id="rId22"/>
    <p:sldId id="272" r:id="rId23"/>
    <p:sldId id="302" r:id="rId24"/>
    <p:sldId id="273" r:id="rId25"/>
    <p:sldId id="288" r:id="rId26"/>
    <p:sldId id="274" r:id="rId27"/>
    <p:sldId id="289" r:id="rId28"/>
    <p:sldId id="275" r:id="rId29"/>
    <p:sldId id="290" r:id="rId30"/>
    <p:sldId id="276" r:id="rId31"/>
    <p:sldId id="291" r:id="rId32"/>
    <p:sldId id="277" r:id="rId33"/>
    <p:sldId id="292" r:id="rId34"/>
    <p:sldId id="278" r:id="rId35"/>
    <p:sldId id="293" r:id="rId36"/>
    <p:sldId id="294" r:id="rId37"/>
    <p:sldId id="295" r:id="rId38"/>
    <p:sldId id="296" r:id="rId39"/>
    <p:sldId id="297" r:id="rId40"/>
    <p:sldId id="298" r:id="rId41"/>
    <p:sldId id="299" r:id="rId42"/>
    <p:sldId id="300"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91461"/>
  </p:normalViewPr>
  <p:slideViewPr>
    <p:cSldViewPr snapToGrid="0" snapToObjects="1">
      <p:cViewPr varScale="1">
        <p:scale>
          <a:sx n="81" d="100"/>
          <a:sy n="81" d="100"/>
        </p:scale>
        <p:origin x="150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E7BD3F-E1BC-8749-9D13-017AE65C28C1}" type="datetimeFigureOut">
              <a:rPr lang="en-US" smtClean="0"/>
              <a:t>10/14/20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E8CB3D-1E37-5A4C-BE8A-8991FC2A466F}" type="slidenum">
              <a:rPr lang="en-US" smtClean="0"/>
              <a:t>‹#›</a:t>
            </a:fld>
            <a:endParaRPr lang="en-US"/>
          </a:p>
        </p:txBody>
      </p:sp>
    </p:spTree>
    <p:extLst>
      <p:ext uri="{BB962C8B-B14F-4D97-AF65-F5344CB8AC3E}">
        <p14:creationId xmlns:p14="http://schemas.microsoft.com/office/powerpoint/2010/main" val="184207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E8CB3D-1E37-5A4C-BE8A-8991FC2A466F}" type="slidenum">
              <a:rPr lang="en-US" smtClean="0"/>
              <a:t>38</a:t>
            </a:fld>
            <a:endParaRPr lang="en-US"/>
          </a:p>
        </p:txBody>
      </p:sp>
    </p:spTree>
    <p:extLst>
      <p:ext uri="{BB962C8B-B14F-4D97-AF65-F5344CB8AC3E}">
        <p14:creationId xmlns:p14="http://schemas.microsoft.com/office/powerpoint/2010/main" val="144550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10/14/20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10/14/20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a:t>Hukum</a:t>
            </a:r>
            <a:r>
              <a:rPr lang="en-US" dirty="0"/>
              <a:t> </a:t>
            </a:r>
            <a:r>
              <a:rPr lang="en-US" dirty="0" err="1"/>
              <a:t>islam</a:t>
            </a:r>
            <a:r>
              <a:rPr lang="en-US" dirty="0"/>
              <a:t> </a:t>
            </a:r>
            <a:r>
              <a:rPr lang="en-US" dirty="0" err="1"/>
              <a:t>dan</a:t>
            </a:r>
            <a:r>
              <a:rPr lang="en-US" dirty="0"/>
              <a:t> </a:t>
            </a:r>
            <a:r>
              <a:rPr lang="en-US" dirty="0" err="1"/>
              <a:t>negara</a:t>
            </a:r>
            <a:r>
              <a:rPr lang="en-US" dirty="0"/>
              <a:t> </a:t>
            </a:r>
            <a:r>
              <a:rPr lang="en-US" dirty="0" err="1"/>
              <a:t>pada</a:t>
            </a:r>
            <a:r>
              <a:rPr lang="en-US" dirty="0"/>
              <a:t> masa </a:t>
            </a:r>
            <a:r>
              <a:rPr lang="en-US" dirty="0" err="1"/>
              <a:t>klasik</a:t>
            </a:r>
            <a:r>
              <a:rPr lang="en-US" dirty="0"/>
              <a:t> </a:t>
            </a:r>
            <a:r>
              <a:rPr lang="en-US" dirty="0" err="1"/>
              <a:t>dan</a:t>
            </a:r>
            <a:r>
              <a:rPr lang="en-US" dirty="0"/>
              <a:t> modern</a:t>
            </a:r>
          </a:p>
        </p:txBody>
      </p:sp>
      <p:sp>
        <p:nvSpPr>
          <p:cNvPr id="3" name="Subtitle 2"/>
          <p:cNvSpPr>
            <a:spLocks noGrp="1"/>
          </p:cNvSpPr>
          <p:nvPr>
            <p:ph type="subTitle" idx="1"/>
          </p:nvPr>
        </p:nvSpPr>
        <p:spPr/>
        <p:txBody>
          <a:bodyPr>
            <a:noAutofit/>
          </a:bodyPr>
          <a:lstStyle/>
          <a:p>
            <a:r>
              <a:rPr lang="en-US" sz="1200" b="1" dirty="0" err="1"/>
              <a:t>Sumber</a:t>
            </a:r>
            <a:r>
              <a:rPr lang="en-US" sz="1200" b="1" dirty="0"/>
              <a:t> : </a:t>
            </a:r>
            <a:r>
              <a:rPr lang="en-US" sz="1200" dirty="0"/>
              <a:t>Khaled </a:t>
            </a:r>
            <a:r>
              <a:rPr lang="en-US" sz="1200" dirty="0" err="1"/>
              <a:t>Abou</a:t>
            </a:r>
            <a:r>
              <a:rPr lang="en-US" sz="1200" dirty="0"/>
              <a:t> El </a:t>
            </a:r>
            <a:r>
              <a:rPr lang="en-US" sz="1200" dirty="0" err="1"/>
              <a:t>Fadl</a:t>
            </a:r>
            <a:r>
              <a:rPr lang="en-US" sz="1200" i="1" dirty="0"/>
              <a:t> ,Islam and the State: A Short History, </a:t>
            </a:r>
            <a:r>
              <a:rPr lang="en-US" sz="1200" dirty="0" err="1"/>
              <a:t>dalam</a:t>
            </a:r>
            <a:r>
              <a:rPr lang="en-US" sz="1200" dirty="0"/>
              <a:t> Khaled M. </a:t>
            </a:r>
            <a:r>
              <a:rPr lang="en-US" sz="1200" dirty="0" err="1"/>
              <a:t>Abou</a:t>
            </a:r>
            <a:r>
              <a:rPr lang="en-US" sz="1200" dirty="0"/>
              <a:t> El </a:t>
            </a:r>
            <a:r>
              <a:rPr lang="en-US" sz="1200" dirty="0" err="1"/>
              <a:t>Fadl</a:t>
            </a:r>
            <a:r>
              <a:rPr lang="en-US" sz="1200" dirty="0"/>
              <a:t>, Said </a:t>
            </a:r>
            <a:r>
              <a:rPr lang="en-US" sz="1200" dirty="0" err="1"/>
              <a:t>Arjomand</a:t>
            </a:r>
            <a:r>
              <a:rPr lang="en-US" sz="1200" dirty="0"/>
              <a:t>, Nathan Brown, Jerrold Green, Donald Horowitz, Michael Rich, B, </a:t>
            </a:r>
            <a:r>
              <a:rPr lang="en-US" sz="1200" i="1" dirty="0"/>
              <a:t>Democracy and Islam in the New Constitution of Afghanistan</a:t>
            </a:r>
            <a:r>
              <a:rPr lang="en-US" sz="1200" dirty="0"/>
              <a:t> (2003) Published 2003 by RAND1700 Main Street, P.O. Box 2138, Santa Monica</a:t>
            </a:r>
          </a:p>
          <a:p>
            <a:endParaRPr lang="en-US" sz="2400" dirty="0"/>
          </a:p>
        </p:txBody>
      </p:sp>
    </p:spTree>
    <p:extLst>
      <p:ext uri="{BB962C8B-B14F-4D97-AF65-F5344CB8AC3E}">
        <p14:creationId xmlns:p14="http://schemas.microsoft.com/office/powerpoint/2010/main" val="1586744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system of government </a:t>
            </a:r>
          </a:p>
        </p:txBody>
      </p:sp>
      <p:sp>
        <p:nvSpPr>
          <p:cNvPr id="3" name="Content Placeholder 2"/>
          <p:cNvSpPr>
            <a:spLocks noGrp="1"/>
          </p:cNvSpPr>
          <p:nvPr>
            <p:ph idx="1"/>
          </p:nvPr>
        </p:nvSpPr>
        <p:spPr/>
        <p:txBody>
          <a:bodyPr>
            <a:normAutofit fontScale="70000" lnSpcReduction="20000"/>
          </a:bodyPr>
          <a:lstStyle/>
          <a:p>
            <a:r>
              <a:rPr lang="en-US" sz="4000" dirty="0"/>
              <a:t>Institutionally, Islam does not dictate a particular system of government, and in theory, </a:t>
            </a:r>
            <a:r>
              <a:rPr lang="en-US" sz="4000" b="1" dirty="0"/>
              <a:t>there is no</a:t>
            </a:r>
            <a:r>
              <a:rPr lang="en-US" sz="4000" dirty="0"/>
              <a:t> inconsistency or </a:t>
            </a:r>
            <a:r>
              <a:rPr lang="en-US" sz="4000" b="1" dirty="0"/>
              <a:t>fundamental clash between Islam and democracy</a:t>
            </a:r>
            <a:r>
              <a:rPr lang="en-US" sz="4000" dirty="0"/>
              <a:t>.</a:t>
            </a:r>
          </a:p>
          <a:p>
            <a:r>
              <a:rPr lang="en-US" sz="4000" dirty="0"/>
              <a:t>The Quran dictates only that governance ought not be autocratic, and that the affairs of government should be conducted through consultation (</a:t>
            </a:r>
            <a:r>
              <a:rPr lang="en-US" sz="4000" i="1" dirty="0" err="1"/>
              <a:t>shura</a:t>
            </a:r>
            <a:r>
              <a:rPr lang="en-US" sz="4000" dirty="0"/>
              <a:t>).  (p.14)</a:t>
            </a:r>
          </a:p>
          <a:p>
            <a:endParaRPr lang="en-US" dirty="0"/>
          </a:p>
        </p:txBody>
      </p:sp>
    </p:spTree>
    <p:extLst>
      <p:ext uri="{BB962C8B-B14F-4D97-AF65-F5344CB8AC3E}">
        <p14:creationId xmlns:p14="http://schemas.microsoft.com/office/powerpoint/2010/main" val="1041329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Sistem</a:t>
            </a:r>
            <a:r>
              <a:rPr lang="en-US" dirty="0"/>
              <a:t> </a:t>
            </a:r>
            <a:r>
              <a:rPr lang="en-US" dirty="0" err="1"/>
              <a:t>pemerintahan</a:t>
            </a:r>
            <a:endParaRPr lang="en-US" dirty="0"/>
          </a:p>
        </p:txBody>
      </p:sp>
      <p:sp>
        <p:nvSpPr>
          <p:cNvPr id="3" name="Content Placeholder 2"/>
          <p:cNvSpPr>
            <a:spLocks noGrp="1"/>
          </p:cNvSpPr>
          <p:nvPr>
            <p:ph idx="1"/>
          </p:nvPr>
        </p:nvSpPr>
        <p:spPr/>
        <p:txBody>
          <a:bodyPr>
            <a:normAutofit fontScale="70000" lnSpcReduction="20000"/>
          </a:bodyPr>
          <a:lstStyle/>
          <a:p>
            <a:r>
              <a:rPr lang="en-US" sz="4000" dirty="0" err="1"/>
              <a:t>Secara</a:t>
            </a:r>
            <a:r>
              <a:rPr lang="en-US" sz="4000" dirty="0"/>
              <a:t> </a:t>
            </a:r>
            <a:r>
              <a:rPr lang="en-US" sz="4000" dirty="0" err="1"/>
              <a:t>kelembagaan</a:t>
            </a:r>
            <a:r>
              <a:rPr lang="en-US" sz="4000" dirty="0"/>
              <a:t> , Islam </a:t>
            </a:r>
            <a:r>
              <a:rPr lang="en-US" sz="4000" dirty="0" err="1"/>
              <a:t>tidak</a:t>
            </a:r>
            <a:r>
              <a:rPr lang="en-US" sz="4000" dirty="0"/>
              <a:t> </a:t>
            </a:r>
            <a:r>
              <a:rPr lang="en-US" sz="4000" dirty="0" err="1"/>
              <a:t>mendiktekan</a:t>
            </a:r>
            <a:r>
              <a:rPr lang="en-US" sz="4000" dirty="0"/>
              <a:t> </a:t>
            </a:r>
            <a:r>
              <a:rPr lang="en-US" sz="4000" dirty="0" err="1"/>
              <a:t>sistem</a:t>
            </a:r>
            <a:r>
              <a:rPr lang="en-US" sz="4000" dirty="0"/>
              <a:t> </a:t>
            </a:r>
            <a:r>
              <a:rPr lang="en-US" sz="4000" dirty="0" err="1"/>
              <a:t>pemerintahan</a:t>
            </a:r>
            <a:r>
              <a:rPr lang="en-US" sz="4000" dirty="0"/>
              <a:t> </a:t>
            </a:r>
            <a:r>
              <a:rPr lang="en-US" sz="4000" dirty="0" err="1"/>
              <a:t>tertentu</a:t>
            </a:r>
            <a:r>
              <a:rPr lang="en-US" sz="4000" dirty="0"/>
              <a:t> , </a:t>
            </a:r>
            <a:r>
              <a:rPr lang="en-US" sz="4000" dirty="0" err="1"/>
              <a:t>dan</a:t>
            </a:r>
            <a:r>
              <a:rPr lang="en-US" sz="4000" dirty="0"/>
              <a:t> </a:t>
            </a:r>
            <a:r>
              <a:rPr lang="en-US" sz="4000" dirty="0" err="1"/>
              <a:t>dalam</a:t>
            </a:r>
            <a:r>
              <a:rPr lang="en-US" sz="4000" dirty="0"/>
              <a:t> </a:t>
            </a:r>
            <a:r>
              <a:rPr lang="en-US" sz="4000" dirty="0" err="1"/>
              <a:t>teorinya</a:t>
            </a:r>
            <a:r>
              <a:rPr lang="en-US" sz="4000" dirty="0"/>
              <a:t> , </a:t>
            </a:r>
            <a:r>
              <a:rPr lang="en-US" sz="4000" dirty="0" err="1"/>
              <a:t>tidak</a:t>
            </a:r>
            <a:r>
              <a:rPr lang="en-US" sz="4000" dirty="0"/>
              <a:t> </a:t>
            </a:r>
            <a:r>
              <a:rPr lang="en-US" sz="4000" dirty="0" err="1"/>
              <a:t>ada</a:t>
            </a:r>
            <a:r>
              <a:rPr lang="en-US" sz="4000" dirty="0"/>
              <a:t> </a:t>
            </a:r>
            <a:r>
              <a:rPr lang="en-US" sz="4000" dirty="0" err="1"/>
              <a:t>pertentangan</a:t>
            </a:r>
            <a:r>
              <a:rPr lang="en-US" sz="4000" dirty="0"/>
              <a:t> fundamental </a:t>
            </a:r>
            <a:r>
              <a:rPr lang="en-US" sz="4000" dirty="0" err="1"/>
              <a:t>antara</a:t>
            </a:r>
            <a:r>
              <a:rPr lang="en-US" sz="4000" dirty="0"/>
              <a:t> Islam </a:t>
            </a:r>
            <a:r>
              <a:rPr lang="en-US" sz="4000" dirty="0" err="1"/>
              <a:t>dan</a:t>
            </a:r>
            <a:r>
              <a:rPr lang="en-US" sz="4000" dirty="0"/>
              <a:t> </a:t>
            </a:r>
            <a:r>
              <a:rPr lang="en-US" sz="4000" dirty="0" err="1"/>
              <a:t>demokrasi</a:t>
            </a:r>
            <a:r>
              <a:rPr lang="en-US" sz="4000" dirty="0"/>
              <a:t>.</a:t>
            </a:r>
          </a:p>
          <a:p>
            <a:r>
              <a:rPr lang="en-US" sz="4000" dirty="0"/>
              <a:t>Qur’an </a:t>
            </a:r>
            <a:r>
              <a:rPr lang="en-US" sz="4000" dirty="0" err="1"/>
              <a:t>hanya</a:t>
            </a:r>
            <a:r>
              <a:rPr lang="en-US" sz="4000" dirty="0"/>
              <a:t> </a:t>
            </a:r>
            <a:r>
              <a:rPr lang="en-US" sz="4000" dirty="0" err="1"/>
              <a:t>mendiktekan</a:t>
            </a:r>
            <a:r>
              <a:rPr lang="en-US" sz="4000" dirty="0"/>
              <a:t> </a:t>
            </a:r>
            <a:r>
              <a:rPr lang="en-US" sz="4000" dirty="0" err="1"/>
              <a:t>bahwa</a:t>
            </a:r>
            <a:r>
              <a:rPr lang="en-US" sz="4000" dirty="0"/>
              <a:t> </a:t>
            </a:r>
            <a:r>
              <a:rPr lang="en-US" sz="4000" dirty="0" err="1"/>
              <a:t>pemerintahan</a:t>
            </a:r>
            <a:r>
              <a:rPr lang="en-US" sz="4000" dirty="0"/>
              <a:t> </a:t>
            </a:r>
            <a:r>
              <a:rPr lang="en-US" sz="4000" dirty="0" err="1"/>
              <a:t>harus</a:t>
            </a:r>
            <a:r>
              <a:rPr lang="en-US" sz="4000" dirty="0"/>
              <a:t> </a:t>
            </a:r>
            <a:r>
              <a:rPr lang="en-US" sz="4000" dirty="0" err="1"/>
              <a:t>tidak</a:t>
            </a:r>
            <a:r>
              <a:rPr lang="en-US" sz="4000" dirty="0"/>
              <a:t> </a:t>
            </a:r>
            <a:r>
              <a:rPr lang="en-US" sz="4000" dirty="0" err="1"/>
              <a:t>berbentuk</a:t>
            </a:r>
            <a:r>
              <a:rPr lang="en-US" sz="4000" dirty="0"/>
              <a:t> </a:t>
            </a:r>
            <a:r>
              <a:rPr lang="en-US" sz="4000" dirty="0" err="1"/>
              <a:t>pemerintahan</a:t>
            </a:r>
            <a:r>
              <a:rPr lang="en-US" sz="4000" dirty="0"/>
              <a:t> yang </a:t>
            </a:r>
            <a:r>
              <a:rPr lang="en-US" sz="4000" dirty="0" err="1"/>
              <a:t>autokrasi</a:t>
            </a:r>
            <a:r>
              <a:rPr lang="en-US" sz="4000" dirty="0"/>
              <a:t>, </a:t>
            </a:r>
            <a:r>
              <a:rPr lang="en-US" sz="4000" dirty="0" err="1"/>
              <a:t>dan</a:t>
            </a:r>
            <a:r>
              <a:rPr lang="en-US" sz="4000" dirty="0"/>
              <a:t> </a:t>
            </a:r>
            <a:r>
              <a:rPr lang="en-US" sz="4000" dirty="0" err="1"/>
              <a:t>urusan</a:t>
            </a:r>
            <a:r>
              <a:rPr lang="en-US" sz="4000" dirty="0"/>
              <a:t> </a:t>
            </a:r>
            <a:r>
              <a:rPr lang="en-US" sz="4000" dirty="0" err="1"/>
              <a:t>pemerintahan</a:t>
            </a:r>
            <a:r>
              <a:rPr lang="en-US" sz="4000" dirty="0"/>
              <a:t> </a:t>
            </a:r>
            <a:r>
              <a:rPr lang="en-US" sz="4000" dirty="0" err="1"/>
              <a:t>harus</a:t>
            </a:r>
            <a:r>
              <a:rPr lang="en-US" sz="4000" dirty="0"/>
              <a:t> </a:t>
            </a:r>
            <a:r>
              <a:rPr lang="en-US" sz="4000" dirty="0" err="1"/>
              <a:t>diselenggarakan</a:t>
            </a:r>
            <a:r>
              <a:rPr lang="en-US" sz="4000" dirty="0"/>
              <a:t> </a:t>
            </a:r>
            <a:r>
              <a:rPr lang="en-US" sz="4000" dirty="0" err="1"/>
              <a:t>berdasarkan</a:t>
            </a:r>
            <a:r>
              <a:rPr lang="en-US" sz="4000" dirty="0"/>
              <a:t> </a:t>
            </a:r>
            <a:r>
              <a:rPr lang="en-US" sz="4000" dirty="0" err="1"/>
              <a:t>musyawarah</a:t>
            </a:r>
            <a:r>
              <a:rPr lang="en-US" sz="4000" dirty="0"/>
              <a:t>. (</a:t>
            </a:r>
            <a:r>
              <a:rPr lang="en-US" sz="4000" i="1" dirty="0" err="1"/>
              <a:t>shura</a:t>
            </a:r>
            <a:r>
              <a:rPr lang="en-US" sz="4000" dirty="0"/>
              <a:t>).  (p.14)</a:t>
            </a:r>
          </a:p>
          <a:p>
            <a:endParaRPr lang="en-US" dirty="0"/>
          </a:p>
        </p:txBody>
      </p:sp>
    </p:spTree>
    <p:extLst>
      <p:ext uri="{BB962C8B-B14F-4D97-AF65-F5344CB8AC3E}">
        <p14:creationId xmlns:p14="http://schemas.microsoft.com/office/powerpoint/2010/main" val="2111259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 according to classical jurisprudential theory </a:t>
            </a:r>
          </a:p>
        </p:txBody>
      </p:sp>
      <p:sp>
        <p:nvSpPr>
          <p:cNvPr id="3" name="Content Placeholder 2"/>
          <p:cNvSpPr>
            <a:spLocks noGrp="1"/>
          </p:cNvSpPr>
          <p:nvPr>
            <p:ph idx="1"/>
          </p:nvPr>
        </p:nvSpPr>
        <p:spPr/>
        <p:txBody>
          <a:bodyPr>
            <a:normAutofit fontScale="92500" lnSpcReduction="10000"/>
          </a:bodyPr>
          <a:lstStyle/>
          <a:p>
            <a:r>
              <a:rPr lang="en-US" sz="3600" dirty="0"/>
              <a:t>According to the classical jurisprudential theory, governance should be pursuant to a civil contract (‘</a:t>
            </a:r>
            <a:r>
              <a:rPr lang="en-US" sz="3600" i="1" dirty="0" err="1"/>
              <a:t>aqd</a:t>
            </a:r>
            <a:r>
              <a:rPr lang="en-US" sz="3600" dirty="0"/>
              <a:t>) between the governor and the governed, and the ruler should obtain a pledge of support (</a:t>
            </a:r>
            <a:r>
              <a:rPr lang="en-US" sz="3600" i="1" dirty="0" err="1"/>
              <a:t>bay’a</a:t>
            </a:r>
            <a:r>
              <a:rPr lang="en-US" sz="3600" dirty="0"/>
              <a:t>) from the influential members of society as well as the majority of his constituency. (p.14)</a:t>
            </a:r>
          </a:p>
          <a:p>
            <a:endParaRPr lang="en-US" dirty="0"/>
          </a:p>
        </p:txBody>
      </p:sp>
    </p:spTree>
    <p:extLst>
      <p:ext uri="{BB962C8B-B14F-4D97-AF65-F5344CB8AC3E}">
        <p14:creationId xmlns:p14="http://schemas.microsoft.com/office/powerpoint/2010/main" val="1783003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Pemerintahan</a:t>
            </a:r>
            <a:r>
              <a:rPr lang="en-US" dirty="0"/>
              <a:t> </a:t>
            </a:r>
            <a:r>
              <a:rPr lang="en-US" dirty="0" err="1"/>
              <a:t>menurut</a:t>
            </a:r>
            <a:r>
              <a:rPr lang="en-US" dirty="0"/>
              <a:t> </a:t>
            </a:r>
            <a:r>
              <a:rPr lang="en-US" dirty="0" err="1"/>
              <a:t>teori</a:t>
            </a:r>
            <a:r>
              <a:rPr lang="en-US" dirty="0"/>
              <a:t> </a:t>
            </a:r>
            <a:r>
              <a:rPr lang="en-US" dirty="0" err="1"/>
              <a:t>fiqh</a:t>
            </a:r>
            <a:r>
              <a:rPr lang="en-US" dirty="0"/>
              <a:t> </a:t>
            </a:r>
            <a:r>
              <a:rPr lang="en-US" dirty="0" err="1"/>
              <a:t>klasik</a:t>
            </a:r>
            <a:r>
              <a:rPr lang="en-US" dirty="0"/>
              <a:t> </a:t>
            </a:r>
          </a:p>
        </p:txBody>
      </p:sp>
      <p:sp>
        <p:nvSpPr>
          <p:cNvPr id="3" name="Content Placeholder 2"/>
          <p:cNvSpPr>
            <a:spLocks noGrp="1"/>
          </p:cNvSpPr>
          <p:nvPr>
            <p:ph idx="1"/>
          </p:nvPr>
        </p:nvSpPr>
        <p:spPr/>
        <p:txBody>
          <a:bodyPr>
            <a:normAutofit fontScale="85000" lnSpcReduction="10000"/>
          </a:bodyPr>
          <a:lstStyle/>
          <a:p>
            <a:r>
              <a:rPr lang="en-US" sz="3600" dirty="0" err="1"/>
              <a:t>Menurut</a:t>
            </a:r>
            <a:r>
              <a:rPr lang="en-US" sz="3600" dirty="0"/>
              <a:t> </a:t>
            </a:r>
            <a:r>
              <a:rPr lang="en-US" sz="3600" dirty="0" err="1"/>
              <a:t>teori</a:t>
            </a:r>
            <a:r>
              <a:rPr lang="en-US" sz="3600" dirty="0"/>
              <a:t> </a:t>
            </a:r>
            <a:r>
              <a:rPr lang="en-US" sz="3600" dirty="0" err="1"/>
              <a:t>fiqh</a:t>
            </a:r>
            <a:r>
              <a:rPr lang="en-US" sz="3600" dirty="0"/>
              <a:t> </a:t>
            </a:r>
            <a:r>
              <a:rPr lang="en-US" sz="3600" dirty="0" err="1"/>
              <a:t>klasik</a:t>
            </a:r>
            <a:r>
              <a:rPr lang="en-US" sz="3600" dirty="0"/>
              <a:t>, </a:t>
            </a:r>
            <a:r>
              <a:rPr lang="en-US" sz="3600" dirty="0" err="1"/>
              <a:t>pemerintahan</a:t>
            </a:r>
            <a:r>
              <a:rPr lang="en-US" sz="3600" dirty="0"/>
              <a:t> </a:t>
            </a:r>
            <a:r>
              <a:rPr lang="en-US" sz="3600" dirty="0" err="1"/>
              <a:t>harus</a:t>
            </a:r>
            <a:r>
              <a:rPr lang="en-US" sz="3600" dirty="0"/>
              <a:t> </a:t>
            </a:r>
            <a:r>
              <a:rPr lang="en-US" sz="3600" dirty="0" err="1"/>
              <a:t>didasarkan</a:t>
            </a:r>
            <a:r>
              <a:rPr lang="en-US" sz="3600" dirty="0"/>
              <a:t> </a:t>
            </a:r>
            <a:r>
              <a:rPr lang="en-US" sz="3600" dirty="0" err="1"/>
              <a:t>atas</a:t>
            </a:r>
            <a:r>
              <a:rPr lang="en-US" sz="3600" dirty="0"/>
              <a:t> </a:t>
            </a:r>
            <a:r>
              <a:rPr lang="en-US" sz="3600" dirty="0" err="1"/>
              <a:t>kontrak</a:t>
            </a:r>
            <a:r>
              <a:rPr lang="en-US" sz="3600" dirty="0"/>
              <a:t> </a:t>
            </a:r>
            <a:r>
              <a:rPr lang="en-US" sz="3600" dirty="0" err="1"/>
              <a:t>sipil</a:t>
            </a:r>
            <a:r>
              <a:rPr lang="en-US" sz="3600" dirty="0"/>
              <a:t>  (‘</a:t>
            </a:r>
            <a:r>
              <a:rPr lang="en-US" sz="3600" i="1" dirty="0" err="1"/>
              <a:t>aqd</a:t>
            </a:r>
            <a:r>
              <a:rPr lang="en-US" sz="3600" dirty="0"/>
              <a:t>) </a:t>
            </a:r>
            <a:r>
              <a:rPr lang="en-US" sz="3600" dirty="0" err="1"/>
              <a:t>antara</a:t>
            </a:r>
            <a:r>
              <a:rPr lang="en-US" sz="3600" dirty="0"/>
              <a:t> orang yang </a:t>
            </a:r>
            <a:r>
              <a:rPr lang="en-US" sz="3600" dirty="0" err="1"/>
              <a:t>memerintah</a:t>
            </a:r>
            <a:r>
              <a:rPr lang="en-US" sz="3600" dirty="0"/>
              <a:t> </a:t>
            </a:r>
            <a:r>
              <a:rPr lang="en-US" sz="3600" dirty="0" err="1"/>
              <a:t>dan</a:t>
            </a:r>
            <a:r>
              <a:rPr lang="en-US" sz="3600" dirty="0"/>
              <a:t> orang yang </a:t>
            </a:r>
            <a:r>
              <a:rPr lang="en-US" sz="3600" dirty="0" err="1"/>
              <a:t>diperintah</a:t>
            </a:r>
            <a:r>
              <a:rPr lang="en-US" sz="3600" dirty="0"/>
              <a:t>, </a:t>
            </a:r>
            <a:r>
              <a:rPr lang="en-US" sz="3600" dirty="0" err="1"/>
              <a:t>dan</a:t>
            </a:r>
            <a:r>
              <a:rPr lang="en-US" sz="3600" dirty="0"/>
              <a:t> </a:t>
            </a:r>
            <a:r>
              <a:rPr lang="en-US" sz="3600" dirty="0" err="1"/>
              <a:t>seorang</a:t>
            </a:r>
            <a:r>
              <a:rPr lang="en-US" sz="3600" dirty="0"/>
              <a:t> </a:t>
            </a:r>
            <a:r>
              <a:rPr lang="en-US" sz="3600" dirty="0" err="1"/>
              <a:t>penguasa</a:t>
            </a:r>
            <a:r>
              <a:rPr lang="en-US" sz="3600" dirty="0"/>
              <a:t> </a:t>
            </a:r>
            <a:r>
              <a:rPr lang="en-US" sz="3600" dirty="0" err="1"/>
              <a:t>harus</a:t>
            </a:r>
            <a:r>
              <a:rPr lang="en-US" sz="3600" dirty="0"/>
              <a:t> </a:t>
            </a:r>
            <a:r>
              <a:rPr lang="en-US" sz="3600" dirty="0" err="1"/>
              <a:t>memperolah</a:t>
            </a:r>
            <a:r>
              <a:rPr lang="en-US" sz="3600" dirty="0"/>
              <a:t> </a:t>
            </a:r>
            <a:r>
              <a:rPr lang="en-US" sz="3600" dirty="0" err="1"/>
              <a:t>pernyataan</a:t>
            </a:r>
            <a:r>
              <a:rPr lang="en-US" sz="3600" dirty="0"/>
              <a:t> </a:t>
            </a:r>
            <a:r>
              <a:rPr lang="en-US" sz="3600" dirty="0" err="1"/>
              <a:t>dukungan</a:t>
            </a:r>
            <a:r>
              <a:rPr lang="en-US" sz="3600" dirty="0"/>
              <a:t>  (</a:t>
            </a:r>
            <a:r>
              <a:rPr lang="en-US" sz="3600" i="1" dirty="0" err="1"/>
              <a:t>bay’a</a:t>
            </a:r>
            <a:r>
              <a:rPr lang="en-US" sz="3600" dirty="0"/>
              <a:t>)</a:t>
            </a:r>
            <a:r>
              <a:rPr lang="en-US" sz="3600" dirty="0" err="1"/>
              <a:t>dari</a:t>
            </a:r>
            <a:r>
              <a:rPr lang="en-US" sz="3600" dirty="0"/>
              <a:t> </a:t>
            </a:r>
            <a:r>
              <a:rPr lang="en-US" sz="3600" dirty="0" err="1"/>
              <a:t>sekelompok</a:t>
            </a:r>
            <a:r>
              <a:rPr lang="en-US" sz="3600" dirty="0"/>
              <a:t> orang yang </a:t>
            </a:r>
            <a:r>
              <a:rPr lang="en-US" sz="3600" dirty="0" err="1"/>
              <a:t>berpengaruh</a:t>
            </a:r>
            <a:r>
              <a:rPr lang="en-US" sz="3600" dirty="0"/>
              <a:t> di </a:t>
            </a:r>
            <a:r>
              <a:rPr lang="en-US" sz="3600" dirty="0" err="1"/>
              <a:t>masyarakat</a:t>
            </a:r>
            <a:r>
              <a:rPr lang="en-US" sz="3600" dirty="0"/>
              <a:t> </a:t>
            </a:r>
            <a:r>
              <a:rPr lang="en-US" sz="3600" dirty="0" err="1"/>
              <a:t>dan</a:t>
            </a:r>
            <a:r>
              <a:rPr lang="en-US" sz="3600" dirty="0"/>
              <a:t>  </a:t>
            </a:r>
            <a:r>
              <a:rPr lang="en-US" sz="3600" dirty="0" err="1"/>
              <a:t>juga</a:t>
            </a:r>
            <a:r>
              <a:rPr lang="en-US" sz="3600" dirty="0"/>
              <a:t> </a:t>
            </a:r>
            <a:r>
              <a:rPr lang="en-US" sz="3600" dirty="0" err="1"/>
              <a:t>dari</a:t>
            </a:r>
            <a:r>
              <a:rPr lang="en-US" sz="3600" dirty="0"/>
              <a:t> </a:t>
            </a:r>
            <a:r>
              <a:rPr lang="en-US" sz="3600" dirty="0" err="1"/>
              <a:t>mayoritas</a:t>
            </a:r>
            <a:r>
              <a:rPr lang="en-US" sz="3600" dirty="0"/>
              <a:t> </a:t>
            </a:r>
            <a:r>
              <a:rPr lang="en-US" sz="3600" dirty="0" err="1"/>
              <a:t>konstituennya</a:t>
            </a:r>
            <a:r>
              <a:rPr lang="en-US" sz="3600" dirty="0"/>
              <a:t>. (p.14)</a:t>
            </a:r>
          </a:p>
          <a:p>
            <a:endParaRPr lang="en-US" dirty="0"/>
          </a:p>
        </p:txBody>
      </p:sp>
    </p:spTree>
    <p:extLst>
      <p:ext uri="{BB962C8B-B14F-4D97-AF65-F5344CB8AC3E}">
        <p14:creationId xmlns:p14="http://schemas.microsoft.com/office/powerpoint/2010/main" val="41960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Ahl</a:t>
            </a:r>
            <a:r>
              <a:rPr lang="en-US" dirty="0"/>
              <a:t> al-hall </a:t>
            </a:r>
            <a:r>
              <a:rPr lang="en-US" dirty="0" err="1"/>
              <a:t>wa</a:t>
            </a:r>
            <a:r>
              <a:rPr lang="en-US" dirty="0"/>
              <a:t> al-</a:t>
            </a:r>
            <a:r>
              <a:rPr lang="en-US" dirty="0" err="1"/>
              <a:t>aqd</a:t>
            </a:r>
            <a:r>
              <a:rPr lang="en-US" dirty="0"/>
              <a:t> </a:t>
            </a:r>
          </a:p>
        </p:txBody>
      </p:sp>
      <p:sp>
        <p:nvSpPr>
          <p:cNvPr id="3" name="Content Placeholder 2"/>
          <p:cNvSpPr>
            <a:spLocks noGrp="1"/>
          </p:cNvSpPr>
          <p:nvPr>
            <p:ph idx="1"/>
          </p:nvPr>
        </p:nvSpPr>
        <p:spPr/>
        <p:txBody>
          <a:bodyPr>
            <a:normAutofit fontScale="85000" lnSpcReduction="10000"/>
          </a:bodyPr>
          <a:lstStyle/>
          <a:p>
            <a:r>
              <a:rPr lang="en-US" sz="3200" dirty="0"/>
              <a:t>In theory, rulers are supposed to consult with jurists, as well as other representative elements in society, and then, after concluding the consultative process, act upon the best interests of the people. In classical Islam, the consultative body was known as </a:t>
            </a:r>
            <a:r>
              <a:rPr lang="en-US" sz="3200" i="1" dirty="0" err="1"/>
              <a:t>ahl</a:t>
            </a:r>
            <a:r>
              <a:rPr lang="en-US" sz="3200" i="1" dirty="0"/>
              <a:t> al-</a:t>
            </a:r>
            <a:r>
              <a:rPr lang="en-US" sz="3200" i="1" dirty="0" err="1"/>
              <a:t>hal</a:t>
            </a:r>
            <a:r>
              <a:rPr lang="en-US" sz="3200" i="1" dirty="0"/>
              <a:t> </a:t>
            </a:r>
            <a:r>
              <a:rPr lang="en-US" sz="3200" i="1" dirty="0" err="1"/>
              <a:t>wa</a:t>
            </a:r>
            <a:r>
              <a:rPr lang="en-US" sz="3200" i="1" dirty="0"/>
              <a:t> al-</a:t>
            </a:r>
            <a:r>
              <a:rPr lang="en-US" sz="3200" i="1" dirty="0" err="1"/>
              <a:t>aqd</a:t>
            </a:r>
            <a:r>
              <a:rPr lang="en-US" sz="3200" dirty="0"/>
              <a:t>, and this body was supposed to be representative to the extent that it included the authoritative and popular jurists and other influential members of society. (p.14)</a:t>
            </a:r>
          </a:p>
          <a:p>
            <a:endParaRPr lang="en-US" dirty="0"/>
          </a:p>
        </p:txBody>
      </p:sp>
    </p:spTree>
    <p:extLst>
      <p:ext uri="{BB962C8B-B14F-4D97-AF65-F5344CB8AC3E}">
        <p14:creationId xmlns:p14="http://schemas.microsoft.com/office/powerpoint/2010/main" val="949148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Peran</a:t>
            </a:r>
            <a:r>
              <a:rPr lang="en-US" dirty="0"/>
              <a:t> </a:t>
            </a:r>
            <a:r>
              <a:rPr lang="en-US" dirty="0" err="1"/>
              <a:t>Ahl</a:t>
            </a:r>
            <a:r>
              <a:rPr lang="en-US" dirty="0"/>
              <a:t> al-hall </a:t>
            </a:r>
            <a:r>
              <a:rPr lang="en-US" dirty="0" err="1"/>
              <a:t>wa</a:t>
            </a:r>
            <a:r>
              <a:rPr lang="en-US" dirty="0"/>
              <a:t> al-</a:t>
            </a:r>
            <a:r>
              <a:rPr lang="en-US" dirty="0" err="1"/>
              <a:t>aqd</a:t>
            </a:r>
            <a:r>
              <a:rPr lang="en-US" dirty="0"/>
              <a:t> </a:t>
            </a:r>
          </a:p>
        </p:txBody>
      </p:sp>
      <p:sp>
        <p:nvSpPr>
          <p:cNvPr id="3" name="Content Placeholder 2"/>
          <p:cNvSpPr>
            <a:spLocks noGrp="1"/>
          </p:cNvSpPr>
          <p:nvPr>
            <p:ph idx="1"/>
          </p:nvPr>
        </p:nvSpPr>
        <p:spPr/>
        <p:txBody>
          <a:bodyPr>
            <a:normAutofit fontScale="85000" lnSpcReduction="20000"/>
          </a:bodyPr>
          <a:lstStyle/>
          <a:p>
            <a:r>
              <a:rPr lang="en-US" sz="3200" dirty="0" err="1"/>
              <a:t>Dalam</a:t>
            </a:r>
            <a:r>
              <a:rPr lang="en-US" sz="3200" dirty="0"/>
              <a:t> </a:t>
            </a:r>
            <a:r>
              <a:rPr lang="en-US" sz="3200" dirty="0" err="1"/>
              <a:t>teorinya</a:t>
            </a:r>
            <a:r>
              <a:rPr lang="en-US" sz="3200" dirty="0"/>
              <a:t> , </a:t>
            </a:r>
            <a:r>
              <a:rPr lang="en-US" sz="3200" dirty="0" err="1"/>
              <a:t>penguasa</a:t>
            </a:r>
            <a:r>
              <a:rPr lang="en-US" sz="3200" dirty="0"/>
              <a:t> </a:t>
            </a:r>
            <a:r>
              <a:rPr lang="en-US" sz="3200" dirty="0" err="1"/>
              <a:t>didorong</a:t>
            </a:r>
            <a:r>
              <a:rPr lang="en-US" sz="3200" dirty="0"/>
              <a:t> </a:t>
            </a:r>
            <a:r>
              <a:rPr lang="en-US" sz="3200" dirty="0" err="1"/>
              <a:t>untuk</a:t>
            </a:r>
            <a:r>
              <a:rPr lang="en-US" sz="3200" dirty="0"/>
              <a:t> </a:t>
            </a:r>
            <a:r>
              <a:rPr lang="en-US" sz="3200" dirty="0" err="1"/>
              <a:t>berkonsultasi</a:t>
            </a:r>
            <a:r>
              <a:rPr lang="en-US" sz="3200" dirty="0"/>
              <a:t> </a:t>
            </a:r>
            <a:r>
              <a:rPr lang="en-US" sz="3200" dirty="0" err="1"/>
              <a:t>dengan</a:t>
            </a:r>
            <a:r>
              <a:rPr lang="en-US" sz="3200" dirty="0"/>
              <a:t> </a:t>
            </a:r>
            <a:r>
              <a:rPr lang="en-US" sz="3200" dirty="0" err="1"/>
              <a:t>ahli</a:t>
            </a:r>
            <a:r>
              <a:rPr lang="en-US" sz="3200" dirty="0"/>
              <a:t> </a:t>
            </a:r>
            <a:r>
              <a:rPr lang="en-US" sz="3200" dirty="0" err="1"/>
              <a:t>hukum</a:t>
            </a:r>
            <a:r>
              <a:rPr lang="en-US" sz="3200" dirty="0"/>
              <a:t> </a:t>
            </a:r>
            <a:r>
              <a:rPr lang="en-US" sz="3200" dirty="0" err="1"/>
              <a:t>dan</a:t>
            </a:r>
            <a:r>
              <a:rPr lang="en-US" sz="3200" dirty="0"/>
              <a:t> </a:t>
            </a:r>
            <a:r>
              <a:rPr lang="en-US" sz="3200" dirty="0" err="1"/>
              <a:t>juga</a:t>
            </a:r>
            <a:r>
              <a:rPr lang="en-US" sz="3200" dirty="0"/>
              <a:t> </a:t>
            </a:r>
            <a:r>
              <a:rPr lang="en-US" sz="3200" dirty="0" err="1"/>
              <a:t>dengan</a:t>
            </a:r>
            <a:r>
              <a:rPr lang="en-US" sz="3200" dirty="0"/>
              <a:t> </a:t>
            </a:r>
            <a:r>
              <a:rPr lang="en-US" sz="3200" dirty="0" err="1"/>
              <a:t>elemen-elemen</a:t>
            </a:r>
            <a:r>
              <a:rPr lang="en-US" sz="3200" dirty="0"/>
              <a:t> yang </a:t>
            </a:r>
            <a:r>
              <a:rPr lang="en-US" sz="3200" dirty="0" err="1"/>
              <a:t>mewakili</a:t>
            </a:r>
            <a:r>
              <a:rPr lang="en-US" sz="3200" dirty="0"/>
              <a:t> </a:t>
            </a:r>
            <a:r>
              <a:rPr lang="en-US" sz="3200" dirty="0" err="1"/>
              <a:t>masyarakat</a:t>
            </a:r>
            <a:r>
              <a:rPr lang="en-US" sz="3200" dirty="0"/>
              <a:t> . </a:t>
            </a:r>
            <a:r>
              <a:rPr lang="en-US" sz="3200" dirty="0" err="1"/>
              <a:t>Setelah</a:t>
            </a:r>
            <a:r>
              <a:rPr lang="en-US" sz="3200" dirty="0"/>
              <a:t> </a:t>
            </a:r>
            <a:r>
              <a:rPr lang="en-US" sz="3200" dirty="0" err="1"/>
              <a:t>itu</a:t>
            </a:r>
            <a:r>
              <a:rPr lang="en-US" sz="3200" dirty="0"/>
              <a:t> , </a:t>
            </a:r>
            <a:r>
              <a:rPr lang="en-US" sz="3200" dirty="0" err="1"/>
              <a:t>dia</a:t>
            </a:r>
            <a:r>
              <a:rPr lang="en-US" sz="3200" dirty="0"/>
              <a:t> </a:t>
            </a:r>
            <a:r>
              <a:rPr lang="en-US" sz="3200" dirty="0" err="1"/>
              <a:t>bertindak</a:t>
            </a:r>
            <a:r>
              <a:rPr lang="en-US" sz="3200" dirty="0"/>
              <a:t> </a:t>
            </a:r>
            <a:r>
              <a:rPr lang="en-US" sz="3200" dirty="0" err="1"/>
              <a:t>sesuai</a:t>
            </a:r>
            <a:r>
              <a:rPr lang="en-US" sz="3200" dirty="0"/>
              <a:t> </a:t>
            </a:r>
            <a:r>
              <a:rPr lang="en-US" sz="3200" dirty="0" err="1"/>
              <a:t>dengan</a:t>
            </a:r>
            <a:r>
              <a:rPr lang="en-US" sz="3200" dirty="0"/>
              <a:t> </a:t>
            </a:r>
            <a:r>
              <a:rPr lang="en-US" sz="3200" dirty="0" err="1"/>
              <a:t>kemaslahatan</a:t>
            </a:r>
            <a:r>
              <a:rPr lang="en-US" sz="3200" dirty="0"/>
              <a:t> </a:t>
            </a:r>
            <a:r>
              <a:rPr lang="en-US" sz="3200" dirty="0" err="1"/>
              <a:t>sebagaian</a:t>
            </a:r>
            <a:r>
              <a:rPr lang="en-US" sz="3200" dirty="0"/>
              <a:t> </a:t>
            </a:r>
            <a:r>
              <a:rPr lang="en-US" sz="3200" dirty="0" err="1"/>
              <a:t>besar</a:t>
            </a:r>
            <a:r>
              <a:rPr lang="en-US" sz="3200" dirty="0"/>
              <a:t> </a:t>
            </a:r>
            <a:r>
              <a:rPr lang="en-US" sz="3200" dirty="0" err="1"/>
              <a:t>rakyatnya</a:t>
            </a:r>
            <a:r>
              <a:rPr lang="en-US" sz="3200" dirty="0"/>
              <a:t>. </a:t>
            </a:r>
            <a:r>
              <a:rPr lang="en-US" sz="3200" dirty="0" err="1"/>
              <a:t>Dalam</a:t>
            </a:r>
            <a:r>
              <a:rPr lang="en-US" sz="3200" dirty="0"/>
              <a:t> Islam </a:t>
            </a:r>
            <a:r>
              <a:rPr lang="en-US" sz="3200" dirty="0" err="1"/>
              <a:t>klasik</a:t>
            </a:r>
            <a:r>
              <a:rPr lang="en-US" sz="3200" dirty="0"/>
              <a:t> , </a:t>
            </a:r>
            <a:r>
              <a:rPr lang="en-US" sz="3200" dirty="0" err="1"/>
              <a:t>lembaga</a:t>
            </a:r>
            <a:r>
              <a:rPr lang="en-US" sz="3200" dirty="0"/>
              <a:t> </a:t>
            </a:r>
            <a:r>
              <a:rPr lang="en-US" sz="3200" dirty="0" err="1"/>
              <a:t>konsultasi</a:t>
            </a:r>
            <a:r>
              <a:rPr lang="en-US" sz="3200" dirty="0"/>
              <a:t> </a:t>
            </a:r>
            <a:r>
              <a:rPr lang="en-US" sz="3200" dirty="0" err="1"/>
              <a:t>itu</a:t>
            </a:r>
            <a:r>
              <a:rPr lang="en-US" sz="3200" dirty="0"/>
              <a:t> </a:t>
            </a:r>
            <a:r>
              <a:rPr lang="en-US" sz="3200" dirty="0" err="1"/>
              <a:t>disebut</a:t>
            </a:r>
            <a:r>
              <a:rPr lang="en-US" sz="3200" dirty="0"/>
              <a:t>  </a:t>
            </a:r>
            <a:r>
              <a:rPr lang="en-US" sz="3200" i="1" dirty="0" err="1"/>
              <a:t>ahl</a:t>
            </a:r>
            <a:r>
              <a:rPr lang="en-US" sz="3200" i="1" dirty="0"/>
              <a:t> al-</a:t>
            </a:r>
            <a:r>
              <a:rPr lang="en-US" sz="3200" i="1" dirty="0" err="1"/>
              <a:t>hal</a:t>
            </a:r>
            <a:r>
              <a:rPr lang="en-US" sz="3200" i="1" dirty="0"/>
              <a:t> </a:t>
            </a:r>
            <a:r>
              <a:rPr lang="en-US" sz="3200" i="1" dirty="0" err="1"/>
              <a:t>wa</a:t>
            </a:r>
            <a:r>
              <a:rPr lang="en-US" sz="3200" i="1" dirty="0"/>
              <a:t> al-</a:t>
            </a:r>
            <a:r>
              <a:rPr lang="en-US" sz="3200" i="1" dirty="0" err="1"/>
              <a:t>aqd</a:t>
            </a:r>
            <a:r>
              <a:rPr lang="en-US" sz="3200" dirty="0"/>
              <a:t>, </a:t>
            </a:r>
            <a:r>
              <a:rPr lang="en-US" sz="3200" dirty="0" err="1"/>
              <a:t>dan</a:t>
            </a:r>
            <a:r>
              <a:rPr lang="en-US" sz="3200" dirty="0"/>
              <a:t> </a:t>
            </a:r>
            <a:r>
              <a:rPr lang="en-US" sz="3200" dirty="0" err="1"/>
              <a:t>lembaga</a:t>
            </a:r>
            <a:r>
              <a:rPr lang="en-US" sz="3200" dirty="0"/>
              <a:t> </a:t>
            </a:r>
            <a:r>
              <a:rPr lang="en-US" sz="3200" dirty="0" err="1"/>
              <a:t>ini</a:t>
            </a:r>
            <a:r>
              <a:rPr lang="en-US" sz="3200" dirty="0"/>
              <a:t> </a:t>
            </a:r>
            <a:r>
              <a:rPr lang="en-US" sz="3200" dirty="0" err="1"/>
              <a:t>diharapkan</a:t>
            </a:r>
            <a:r>
              <a:rPr lang="en-US" sz="3200" dirty="0"/>
              <a:t> </a:t>
            </a:r>
            <a:r>
              <a:rPr lang="en-US" sz="3200" dirty="0" err="1"/>
              <a:t>menjadi</a:t>
            </a:r>
            <a:r>
              <a:rPr lang="en-US" sz="3200" dirty="0"/>
              <a:t> </a:t>
            </a:r>
            <a:r>
              <a:rPr lang="en-US" sz="3200" dirty="0" err="1"/>
              <a:t>perwakilan</a:t>
            </a:r>
            <a:r>
              <a:rPr lang="en-US" sz="3200" dirty="0"/>
              <a:t> </a:t>
            </a:r>
            <a:r>
              <a:rPr lang="en-US" sz="3200" dirty="0" err="1"/>
              <a:t>sebanyak</a:t>
            </a:r>
            <a:r>
              <a:rPr lang="en-US" sz="3200" dirty="0"/>
              <a:t> </a:t>
            </a:r>
            <a:r>
              <a:rPr lang="en-US" sz="3200" dirty="0" err="1"/>
              <a:t>mungkin</a:t>
            </a:r>
            <a:r>
              <a:rPr lang="en-US" sz="3200" dirty="0"/>
              <a:t> </a:t>
            </a:r>
            <a:r>
              <a:rPr lang="en-US" sz="3200" dirty="0" err="1"/>
              <a:t>masyarakat</a:t>
            </a:r>
            <a:r>
              <a:rPr lang="en-US" sz="3200" dirty="0"/>
              <a:t> yang </a:t>
            </a:r>
            <a:r>
              <a:rPr lang="en-US" sz="3200" dirty="0" err="1"/>
              <a:t>didalamnya</a:t>
            </a:r>
            <a:r>
              <a:rPr lang="en-US" sz="3200" dirty="0"/>
              <a:t> </a:t>
            </a:r>
            <a:r>
              <a:rPr lang="en-US" sz="3200" dirty="0" err="1"/>
              <a:t>terdapat</a:t>
            </a:r>
            <a:r>
              <a:rPr lang="en-US" sz="3200" dirty="0"/>
              <a:t> </a:t>
            </a:r>
            <a:r>
              <a:rPr lang="en-US" sz="3200" dirty="0" err="1"/>
              <a:t>ahli</a:t>
            </a:r>
            <a:r>
              <a:rPr lang="en-US" sz="3200" dirty="0"/>
              <a:t> </a:t>
            </a:r>
            <a:r>
              <a:rPr lang="en-US" sz="3200" dirty="0" err="1"/>
              <a:t>hukum</a:t>
            </a:r>
            <a:r>
              <a:rPr lang="en-US" sz="3200" dirty="0"/>
              <a:t> </a:t>
            </a:r>
            <a:r>
              <a:rPr lang="en-US" sz="3200" dirty="0" err="1"/>
              <a:t>dan</a:t>
            </a:r>
            <a:r>
              <a:rPr lang="en-US" sz="3200" dirty="0"/>
              <a:t> orang-orang yang </a:t>
            </a:r>
            <a:r>
              <a:rPr lang="en-US" sz="3200" dirty="0" err="1"/>
              <a:t>memiliki</a:t>
            </a:r>
            <a:r>
              <a:rPr lang="en-US" sz="3200" dirty="0"/>
              <a:t> </a:t>
            </a:r>
            <a:r>
              <a:rPr lang="en-US" sz="3200" dirty="0" err="1"/>
              <a:t>pengaruh</a:t>
            </a:r>
            <a:r>
              <a:rPr lang="en-US" sz="3200" dirty="0"/>
              <a:t> di </a:t>
            </a:r>
            <a:r>
              <a:rPr lang="en-US" sz="3200" dirty="0" err="1"/>
              <a:t>masyarakat</a:t>
            </a:r>
            <a:r>
              <a:rPr lang="en-US" sz="3200" dirty="0"/>
              <a:t>. (p.14)</a:t>
            </a:r>
          </a:p>
          <a:p>
            <a:endParaRPr lang="en-US" dirty="0"/>
          </a:p>
        </p:txBody>
      </p:sp>
    </p:spTree>
    <p:extLst>
      <p:ext uri="{BB962C8B-B14F-4D97-AF65-F5344CB8AC3E}">
        <p14:creationId xmlns:p14="http://schemas.microsoft.com/office/powerpoint/2010/main" val="155062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doctrine of </a:t>
            </a:r>
            <a:r>
              <a:rPr lang="en-US" i="1" dirty="0" err="1"/>
              <a:t>Ilzamiyyat</a:t>
            </a:r>
            <a:r>
              <a:rPr lang="en-US" i="1" dirty="0"/>
              <a:t> al-</a:t>
            </a:r>
            <a:r>
              <a:rPr lang="en-US" i="1" dirty="0" err="1"/>
              <a:t>shura</a:t>
            </a:r>
            <a:endParaRPr lang="en-US" i="1" dirty="0"/>
          </a:p>
        </p:txBody>
      </p:sp>
      <p:sp>
        <p:nvSpPr>
          <p:cNvPr id="3" name="Content Placeholder 2"/>
          <p:cNvSpPr>
            <a:spLocks noGrp="1"/>
          </p:cNvSpPr>
          <p:nvPr>
            <p:ph idx="1"/>
          </p:nvPr>
        </p:nvSpPr>
        <p:spPr/>
        <p:txBody>
          <a:bodyPr/>
          <a:lstStyle/>
          <a:p>
            <a:r>
              <a:rPr lang="en-US" dirty="0"/>
              <a:t>There is substantial disagreement in the classical sources, however, on whether upon concluding the consultative process, the ruler is duty bound to adhere to the judgment of the majority, or whether he may act upon his own discretion, even if his opinion is contrary to the view expressed by the majority. This doctrine was known as </a:t>
            </a:r>
            <a:r>
              <a:rPr lang="en-US" i="1" dirty="0" err="1"/>
              <a:t>ilzamiyyat</a:t>
            </a:r>
            <a:r>
              <a:rPr lang="en-US" i="1" dirty="0"/>
              <a:t> al-</a:t>
            </a:r>
            <a:r>
              <a:rPr lang="en-US" i="1" dirty="0" err="1"/>
              <a:t>shura</a:t>
            </a:r>
            <a:r>
              <a:rPr lang="en-US" dirty="0"/>
              <a:t>. </a:t>
            </a:r>
            <a:r>
              <a:rPr lang="en-US" b="1" dirty="0"/>
              <a:t>There was a strong consensus among the classical scholars that in principle, consultation itself is mandatory, but they disagreed on the extent to which a ruler is free to act in contradiction to the will of the majority as expressed in the consultative process.</a:t>
            </a:r>
            <a:r>
              <a:rPr lang="en-US" dirty="0"/>
              <a:t> (p.14)</a:t>
            </a:r>
          </a:p>
          <a:p>
            <a:endParaRPr lang="en-US" dirty="0"/>
          </a:p>
        </p:txBody>
      </p:sp>
    </p:spTree>
    <p:extLst>
      <p:ext uri="{BB962C8B-B14F-4D97-AF65-F5344CB8AC3E}">
        <p14:creationId xmlns:p14="http://schemas.microsoft.com/office/powerpoint/2010/main" val="832864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Doktrin</a:t>
            </a:r>
            <a:r>
              <a:rPr lang="en-US" i="1" dirty="0"/>
              <a:t> </a:t>
            </a:r>
            <a:r>
              <a:rPr lang="en-US" i="1" dirty="0" err="1"/>
              <a:t>tentang</a:t>
            </a:r>
            <a:r>
              <a:rPr lang="en-US" i="1" dirty="0"/>
              <a:t> </a:t>
            </a:r>
            <a:r>
              <a:rPr lang="en-US" i="1" dirty="0" err="1"/>
              <a:t>daya</a:t>
            </a:r>
            <a:r>
              <a:rPr lang="en-US" i="1" dirty="0"/>
              <a:t> </a:t>
            </a:r>
            <a:r>
              <a:rPr lang="en-US" i="1" dirty="0" err="1"/>
              <a:t>ikat</a:t>
            </a:r>
            <a:r>
              <a:rPr lang="en-US" i="1" dirty="0"/>
              <a:t> </a:t>
            </a:r>
            <a:r>
              <a:rPr lang="en-US" i="1" dirty="0" err="1"/>
              <a:t>syuro</a:t>
            </a:r>
            <a:r>
              <a:rPr lang="en-US" i="1" dirty="0"/>
              <a:t> (</a:t>
            </a:r>
            <a:r>
              <a:rPr lang="en-US" i="1" dirty="0" err="1"/>
              <a:t>ilzamiyyat</a:t>
            </a:r>
            <a:r>
              <a:rPr lang="en-US" i="1" dirty="0"/>
              <a:t> al-</a:t>
            </a:r>
            <a:r>
              <a:rPr lang="en-US" i="1" dirty="0" err="1"/>
              <a:t>syuro</a:t>
            </a:r>
            <a:r>
              <a:rPr lang="en-US" i="1" dirty="0"/>
              <a:t>)</a:t>
            </a:r>
          </a:p>
        </p:txBody>
      </p:sp>
      <p:sp>
        <p:nvSpPr>
          <p:cNvPr id="3" name="Content Placeholder 2"/>
          <p:cNvSpPr>
            <a:spLocks noGrp="1"/>
          </p:cNvSpPr>
          <p:nvPr>
            <p:ph idx="1"/>
          </p:nvPr>
        </p:nvSpPr>
        <p:spPr/>
        <p:txBody>
          <a:bodyPr>
            <a:normAutofit/>
          </a:bodyPr>
          <a:lstStyle/>
          <a:p>
            <a:r>
              <a:rPr lang="en-US" dirty="0" err="1"/>
              <a:t>Dalam</a:t>
            </a:r>
            <a:r>
              <a:rPr lang="en-US" dirty="0"/>
              <a:t> </a:t>
            </a:r>
            <a:r>
              <a:rPr lang="en-US" dirty="0" err="1"/>
              <a:t>sumber</a:t>
            </a:r>
            <a:r>
              <a:rPr lang="en-US" dirty="0"/>
              <a:t> </a:t>
            </a:r>
            <a:r>
              <a:rPr lang="en-US" dirty="0" err="1"/>
              <a:t>klasik</a:t>
            </a:r>
            <a:r>
              <a:rPr lang="en-US" dirty="0"/>
              <a:t> </a:t>
            </a:r>
            <a:r>
              <a:rPr lang="en-US" dirty="0" err="1"/>
              <a:t>terdapat</a:t>
            </a:r>
            <a:r>
              <a:rPr lang="en-US" dirty="0"/>
              <a:t> </a:t>
            </a:r>
            <a:r>
              <a:rPr lang="en-US" dirty="0" err="1"/>
              <a:t>perbedaan</a:t>
            </a:r>
            <a:r>
              <a:rPr lang="en-US" dirty="0"/>
              <a:t> </a:t>
            </a:r>
            <a:r>
              <a:rPr lang="en-US" dirty="0" err="1"/>
              <a:t>substansial</a:t>
            </a:r>
            <a:r>
              <a:rPr lang="en-US" dirty="0"/>
              <a:t> , </a:t>
            </a:r>
            <a:r>
              <a:rPr lang="en-US" dirty="0" err="1"/>
              <a:t>tentang</a:t>
            </a:r>
            <a:r>
              <a:rPr lang="en-US" dirty="0"/>
              <a:t> </a:t>
            </a:r>
            <a:r>
              <a:rPr lang="en-US" dirty="0" err="1"/>
              <a:t>apakah</a:t>
            </a:r>
            <a:r>
              <a:rPr lang="en-US" dirty="0"/>
              <a:t> </a:t>
            </a:r>
            <a:r>
              <a:rPr lang="en-US" dirty="0" err="1"/>
              <a:t>setelah</a:t>
            </a:r>
            <a:r>
              <a:rPr lang="en-US" dirty="0"/>
              <a:t> </a:t>
            </a:r>
            <a:r>
              <a:rPr lang="en-US" dirty="0" err="1"/>
              <a:t>melakukan</a:t>
            </a:r>
            <a:r>
              <a:rPr lang="en-US" dirty="0"/>
              <a:t> </a:t>
            </a:r>
            <a:r>
              <a:rPr lang="en-US" dirty="0" err="1"/>
              <a:t>musyawarah</a:t>
            </a:r>
            <a:r>
              <a:rPr lang="en-US" dirty="0"/>
              <a:t> , </a:t>
            </a:r>
            <a:r>
              <a:rPr lang="en-US" dirty="0" err="1"/>
              <a:t>seorang</a:t>
            </a:r>
            <a:r>
              <a:rPr lang="en-US" dirty="0"/>
              <a:t> </a:t>
            </a:r>
            <a:r>
              <a:rPr lang="en-US" dirty="0" err="1"/>
              <a:t>penguasa</a:t>
            </a:r>
            <a:r>
              <a:rPr lang="en-US" dirty="0"/>
              <a:t> </a:t>
            </a:r>
            <a:r>
              <a:rPr lang="en-US" dirty="0" err="1"/>
              <a:t>berkewajiban</a:t>
            </a:r>
            <a:r>
              <a:rPr lang="en-US" dirty="0"/>
              <a:t> </a:t>
            </a:r>
            <a:r>
              <a:rPr lang="en-US" dirty="0" err="1"/>
              <a:t>atau</a:t>
            </a:r>
            <a:r>
              <a:rPr lang="en-US" dirty="0"/>
              <a:t> </a:t>
            </a:r>
            <a:r>
              <a:rPr lang="en-US" dirty="0" err="1"/>
              <a:t>terikat</a:t>
            </a:r>
            <a:r>
              <a:rPr lang="en-US" dirty="0"/>
              <a:t> </a:t>
            </a:r>
            <a:r>
              <a:rPr lang="en-US" dirty="0" err="1"/>
              <a:t>dengan</a:t>
            </a:r>
            <a:r>
              <a:rPr lang="en-US" dirty="0"/>
              <a:t> </a:t>
            </a:r>
            <a:r>
              <a:rPr lang="en-US" dirty="0" err="1"/>
              <a:t>keputusan</a:t>
            </a:r>
            <a:r>
              <a:rPr lang="en-US" dirty="0"/>
              <a:t> yang </a:t>
            </a:r>
            <a:r>
              <a:rPr lang="en-US" dirty="0" err="1"/>
              <a:t>diambil</a:t>
            </a:r>
            <a:r>
              <a:rPr lang="en-US" dirty="0"/>
              <a:t> </a:t>
            </a:r>
            <a:r>
              <a:rPr lang="en-US" dirty="0" err="1"/>
              <a:t>oleh</a:t>
            </a:r>
            <a:r>
              <a:rPr lang="en-US" dirty="0"/>
              <a:t> </a:t>
            </a:r>
            <a:r>
              <a:rPr lang="en-US" dirty="0" err="1"/>
              <a:t>mayoritas</a:t>
            </a:r>
            <a:r>
              <a:rPr lang="en-US" dirty="0"/>
              <a:t> </a:t>
            </a:r>
            <a:r>
              <a:rPr lang="en-US" dirty="0" err="1"/>
              <a:t>atau</a:t>
            </a:r>
            <a:r>
              <a:rPr lang="en-US" dirty="0"/>
              <a:t> </a:t>
            </a:r>
            <a:r>
              <a:rPr lang="en-US" dirty="0" err="1"/>
              <a:t>dia</a:t>
            </a:r>
            <a:r>
              <a:rPr lang="en-US" dirty="0"/>
              <a:t> </a:t>
            </a:r>
            <a:r>
              <a:rPr lang="en-US" dirty="0" err="1"/>
              <a:t>boleh</a:t>
            </a:r>
            <a:r>
              <a:rPr lang="en-US" dirty="0"/>
              <a:t> </a:t>
            </a:r>
            <a:r>
              <a:rPr lang="en-US" dirty="0" err="1"/>
              <a:t>bertindak</a:t>
            </a:r>
            <a:r>
              <a:rPr lang="en-US" dirty="0"/>
              <a:t> </a:t>
            </a:r>
            <a:r>
              <a:rPr lang="en-US" dirty="0" err="1"/>
              <a:t>berdasarkan</a:t>
            </a:r>
            <a:r>
              <a:rPr lang="en-US" dirty="0"/>
              <a:t> </a:t>
            </a:r>
            <a:r>
              <a:rPr lang="en-US" dirty="0" err="1"/>
              <a:t>diskresinya</a:t>
            </a:r>
            <a:r>
              <a:rPr lang="en-US" dirty="0"/>
              <a:t> </a:t>
            </a:r>
            <a:r>
              <a:rPr lang="en-US" dirty="0" err="1"/>
              <a:t>sendiri</a:t>
            </a:r>
            <a:r>
              <a:rPr lang="en-US" dirty="0"/>
              <a:t> </a:t>
            </a:r>
            <a:r>
              <a:rPr lang="en-US" dirty="0" err="1"/>
              <a:t>meskipun</a:t>
            </a:r>
            <a:r>
              <a:rPr lang="en-US" dirty="0"/>
              <a:t> </a:t>
            </a:r>
            <a:r>
              <a:rPr lang="en-US" dirty="0" err="1"/>
              <a:t>berlawanan</a:t>
            </a:r>
            <a:r>
              <a:rPr lang="en-US" dirty="0"/>
              <a:t> </a:t>
            </a:r>
            <a:r>
              <a:rPr lang="en-US" dirty="0" err="1"/>
              <a:t>dengan</a:t>
            </a:r>
            <a:r>
              <a:rPr lang="en-US" dirty="0"/>
              <a:t> </a:t>
            </a:r>
            <a:r>
              <a:rPr lang="en-US" dirty="0" err="1"/>
              <a:t>pandangan</a:t>
            </a:r>
            <a:r>
              <a:rPr lang="en-US" dirty="0"/>
              <a:t> yang </a:t>
            </a:r>
            <a:r>
              <a:rPr lang="en-US" dirty="0" err="1"/>
              <a:t>disampaikan</a:t>
            </a:r>
            <a:r>
              <a:rPr lang="en-US" dirty="0"/>
              <a:t> </a:t>
            </a:r>
            <a:r>
              <a:rPr lang="en-US" dirty="0" err="1"/>
              <a:t>oleh</a:t>
            </a:r>
            <a:r>
              <a:rPr lang="en-US" dirty="0"/>
              <a:t> </a:t>
            </a:r>
            <a:r>
              <a:rPr lang="en-US" dirty="0" err="1"/>
              <a:t>mayoritas</a:t>
            </a:r>
            <a:r>
              <a:rPr lang="en-US" dirty="0"/>
              <a:t>. </a:t>
            </a:r>
            <a:r>
              <a:rPr lang="en-US" dirty="0" err="1"/>
              <a:t>Doktrin</a:t>
            </a:r>
            <a:r>
              <a:rPr lang="en-US" dirty="0"/>
              <a:t> </a:t>
            </a:r>
            <a:r>
              <a:rPr lang="en-US" dirty="0" err="1"/>
              <a:t>ini</a:t>
            </a:r>
            <a:r>
              <a:rPr lang="en-US" dirty="0"/>
              <a:t> </a:t>
            </a:r>
            <a:r>
              <a:rPr lang="en-US" dirty="0" err="1"/>
              <a:t>dikenal</a:t>
            </a:r>
            <a:r>
              <a:rPr lang="en-US" dirty="0"/>
              <a:t> </a:t>
            </a:r>
            <a:r>
              <a:rPr lang="en-US" dirty="0" err="1"/>
              <a:t>dengan</a:t>
            </a:r>
            <a:r>
              <a:rPr lang="en-US" dirty="0"/>
              <a:t>  </a:t>
            </a:r>
            <a:r>
              <a:rPr lang="en-US" i="1" dirty="0" err="1"/>
              <a:t>ilzamiyyat</a:t>
            </a:r>
            <a:r>
              <a:rPr lang="en-US" i="1" dirty="0"/>
              <a:t> al-</a:t>
            </a:r>
            <a:r>
              <a:rPr lang="en-US" i="1" dirty="0" err="1"/>
              <a:t>shura</a:t>
            </a:r>
            <a:r>
              <a:rPr lang="en-US" i="1" dirty="0"/>
              <a:t> (</a:t>
            </a:r>
            <a:r>
              <a:rPr lang="en-US" i="1" dirty="0" err="1"/>
              <a:t>daya</a:t>
            </a:r>
            <a:r>
              <a:rPr lang="en-US" i="1" dirty="0"/>
              <a:t> </a:t>
            </a:r>
            <a:r>
              <a:rPr lang="en-US" i="1" dirty="0" err="1"/>
              <a:t>ikat</a:t>
            </a:r>
            <a:r>
              <a:rPr lang="en-US" i="1" dirty="0"/>
              <a:t> </a:t>
            </a:r>
            <a:r>
              <a:rPr lang="en-US" i="1" dirty="0" err="1"/>
              <a:t>musyawarah</a:t>
            </a:r>
            <a:r>
              <a:rPr lang="en-US" i="1" dirty="0"/>
              <a:t>)</a:t>
            </a:r>
            <a:r>
              <a:rPr lang="en-US" dirty="0"/>
              <a:t>. </a:t>
            </a:r>
            <a:r>
              <a:rPr lang="en-US" dirty="0" err="1"/>
              <a:t>Dijumpai</a:t>
            </a:r>
            <a:r>
              <a:rPr lang="en-US" dirty="0"/>
              <a:t> </a:t>
            </a:r>
            <a:r>
              <a:rPr lang="en-US" dirty="0" err="1"/>
              <a:t>konsensus</a:t>
            </a:r>
            <a:r>
              <a:rPr lang="en-US" dirty="0"/>
              <a:t> yang </a:t>
            </a:r>
            <a:r>
              <a:rPr lang="en-US" dirty="0" err="1"/>
              <a:t>cukup</a:t>
            </a:r>
            <a:r>
              <a:rPr lang="en-US" dirty="0"/>
              <a:t> </a:t>
            </a:r>
            <a:r>
              <a:rPr lang="en-US" dirty="0" err="1"/>
              <a:t>kuat</a:t>
            </a:r>
            <a:r>
              <a:rPr lang="en-US" dirty="0"/>
              <a:t> </a:t>
            </a:r>
            <a:r>
              <a:rPr lang="en-US" dirty="0" err="1"/>
              <a:t>diantara</a:t>
            </a:r>
            <a:r>
              <a:rPr lang="en-US" dirty="0"/>
              <a:t> </a:t>
            </a:r>
            <a:r>
              <a:rPr lang="en-US" dirty="0" err="1"/>
              <a:t>pakar</a:t>
            </a:r>
            <a:r>
              <a:rPr lang="en-US" dirty="0"/>
              <a:t> </a:t>
            </a:r>
            <a:r>
              <a:rPr lang="en-US" dirty="0" err="1"/>
              <a:t>klasik</a:t>
            </a:r>
            <a:r>
              <a:rPr lang="en-US" dirty="0"/>
              <a:t> </a:t>
            </a:r>
            <a:r>
              <a:rPr lang="en-US" dirty="0" err="1"/>
              <a:t>bahwa</a:t>
            </a:r>
            <a:r>
              <a:rPr lang="en-US" dirty="0"/>
              <a:t> </a:t>
            </a:r>
            <a:r>
              <a:rPr lang="en-US" dirty="0" err="1"/>
              <a:t>pada</a:t>
            </a:r>
            <a:r>
              <a:rPr lang="en-US" dirty="0"/>
              <a:t> </a:t>
            </a:r>
            <a:r>
              <a:rPr lang="en-US" dirty="0" err="1"/>
              <a:t>prinsipnya</a:t>
            </a:r>
            <a:r>
              <a:rPr lang="en-US" dirty="0"/>
              <a:t> , </a:t>
            </a:r>
            <a:r>
              <a:rPr lang="en-US" dirty="0" err="1"/>
              <a:t>konsultasi</a:t>
            </a:r>
            <a:r>
              <a:rPr lang="en-US" dirty="0"/>
              <a:t> </a:t>
            </a:r>
            <a:r>
              <a:rPr lang="en-US" dirty="0" err="1"/>
              <a:t>atau</a:t>
            </a:r>
            <a:r>
              <a:rPr lang="en-US" dirty="0"/>
              <a:t> </a:t>
            </a:r>
            <a:r>
              <a:rPr lang="en-US" dirty="0" err="1"/>
              <a:t>musyawarah</a:t>
            </a:r>
            <a:r>
              <a:rPr lang="en-US" dirty="0"/>
              <a:t> </a:t>
            </a:r>
            <a:r>
              <a:rPr lang="en-US" dirty="0" err="1"/>
              <a:t>adalah</a:t>
            </a:r>
            <a:r>
              <a:rPr lang="en-US" dirty="0"/>
              <a:t> </a:t>
            </a:r>
            <a:r>
              <a:rPr lang="en-US" dirty="0" err="1"/>
              <a:t>wajib</a:t>
            </a:r>
            <a:r>
              <a:rPr lang="en-US" dirty="0"/>
              <a:t> </a:t>
            </a:r>
            <a:r>
              <a:rPr lang="en-US" dirty="0" err="1"/>
              <a:t>tetapi</a:t>
            </a:r>
            <a:r>
              <a:rPr lang="en-US" dirty="0"/>
              <a:t> </a:t>
            </a:r>
            <a:r>
              <a:rPr lang="en-US" dirty="0" err="1"/>
              <a:t>mereka</a:t>
            </a:r>
            <a:r>
              <a:rPr lang="en-US" dirty="0"/>
              <a:t> </a:t>
            </a:r>
            <a:r>
              <a:rPr lang="en-US" dirty="0" err="1"/>
              <a:t>berbeda</a:t>
            </a:r>
            <a:r>
              <a:rPr lang="en-US" dirty="0"/>
              <a:t> </a:t>
            </a:r>
            <a:r>
              <a:rPr lang="en-US" dirty="0" err="1"/>
              <a:t>pendapat</a:t>
            </a:r>
            <a:r>
              <a:rPr lang="en-US" dirty="0"/>
              <a:t> </a:t>
            </a:r>
            <a:r>
              <a:rPr lang="en-US" b="1" dirty="0" err="1"/>
              <a:t>sejauh</a:t>
            </a:r>
            <a:r>
              <a:rPr lang="en-US" b="1" dirty="0"/>
              <a:t> </a:t>
            </a:r>
            <a:r>
              <a:rPr lang="en-US" b="1" dirty="0" err="1"/>
              <a:t>mana</a:t>
            </a:r>
            <a:r>
              <a:rPr lang="en-US" b="1" dirty="0"/>
              <a:t> </a:t>
            </a:r>
            <a:r>
              <a:rPr lang="en-US" b="1" dirty="0" err="1"/>
              <a:t>seorang</a:t>
            </a:r>
            <a:r>
              <a:rPr lang="en-US" b="1" dirty="0"/>
              <a:t> </a:t>
            </a:r>
            <a:r>
              <a:rPr lang="en-US" b="1" dirty="0" err="1"/>
              <a:t>penguasa</a:t>
            </a:r>
            <a:r>
              <a:rPr lang="en-US" b="1" dirty="0"/>
              <a:t> </a:t>
            </a:r>
            <a:r>
              <a:rPr lang="en-US" b="1" dirty="0" err="1"/>
              <a:t>bebas</a:t>
            </a:r>
            <a:r>
              <a:rPr lang="en-US" b="1" dirty="0"/>
              <a:t> </a:t>
            </a:r>
            <a:r>
              <a:rPr lang="en-US" b="1" dirty="0" err="1"/>
              <a:t>untuk</a:t>
            </a:r>
            <a:r>
              <a:rPr lang="en-US" b="1" dirty="0"/>
              <a:t> </a:t>
            </a:r>
            <a:r>
              <a:rPr lang="en-US" b="1" dirty="0" err="1"/>
              <a:t>bertindak</a:t>
            </a:r>
            <a:r>
              <a:rPr lang="en-US" b="1" dirty="0"/>
              <a:t> </a:t>
            </a:r>
            <a:r>
              <a:rPr lang="en-US" b="1" dirty="0" err="1"/>
              <a:t>dengan</a:t>
            </a:r>
            <a:r>
              <a:rPr lang="en-US" b="1" dirty="0"/>
              <a:t> </a:t>
            </a:r>
            <a:r>
              <a:rPr lang="en-US" b="1" dirty="0" err="1"/>
              <a:t>menyalahi</a:t>
            </a:r>
            <a:r>
              <a:rPr lang="en-US" b="1" dirty="0"/>
              <a:t>  </a:t>
            </a:r>
            <a:r>
              <a:rPr lang="en-US" b="1" dirty="0" err="1"/>
              <a:t>kehendak</a:t>
            </a:r>
            <a:r>
              <a:rPr lang="en-US" b="1" dirty="0"/>
              <a:t> </a:t>
            </a:r>
            <a:r>
              <a:rPr lang="en-US" b="1" dirty="0" err="1"/>
              <a:t>mayoritas</a:t>
            </a:r>
            <a:r>
              <a:rPr lang="en-US" b="1" dirty="0"/>
              <a:t> yang </a:t>
            </a:r>
            <a:r>
              <a:rPr lang="en-US" b="1" dirty="0" err="1"/>
              <a:t>tercermin</a:t>
            </a:r>
            <a:r>
              <a:rPr lang="en-US" b="1" dirty="0"/>
              <a:t> </a:t>
            </a:r>
            <a:r>
              <a:rPr lang="en-US" b="1" dirty="0" err="1"/>
              <a:t>dalam</a:t>
            </a:r>
            <a:r>
              <a:rPr lang="en-US" b="1" dirty="0"/>
              <a:t> proses </a:t>
            </a:r>
            <a:r>
              <a:rPr lang="en-US" b="1" dirty="0" err="1"/>
              <a:t>konsultasi</a:t>
            </a:r>
            <a:r>
              <a:rPr lang="en-US" b="1" dirty="0"/>
              <a:t>.</a:t>
            </a:r>
            <a:r>
              <a:rPr lang="en-US" dirty="0"/>
              <a:t> (p.14)</a:t>
            </a:r>
          </a:p>
          <a:p>
            <a:endParaRPr lang="en-US" dirty="0"/>
          </a:p>
        </p:txBody>
      </p:sp>
    </p:spTree>
    <p:extLst>
      <p:ext uri="{BB962C8B-B14F-4D97-AF65-F5344CB8AC3E}">
        <p14:creationId xmlns:p14="http://schemas.microsoft.com/office/powerpoint/2010/main" val="954170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Khalid </a:t>
            </a:r>
            <a:r>
              <a:rPr lang="en-US" dirty="0" err="1"/>
              <a:t>Abou</a:t>
            </a:r>
            <a:r>
              <a:rPr lang="en-US" dirty="0"/>
              <a:t> El </a:t>
            </a:r>
            <a:r>
              <a:rPr lang="en-US" dirty="0" err="1"/>
              <a:t>Fadl</a:t>
            </a:r>
            <a:r>
              <a:rPr lang="en-US" dirty="0"/>
              <a:t> on Caliphate : dynastic and authoritarian </a:t>
            </a:r>
          </a:p>
        </p:txBody>
      </p:sp>
      <p:sp>
        <p:nvSpPr>
          <p:cNvPr id="3" name="Content Placeholder 2"/>
          <p:cNvSpPr>
            <a:spLocks noGrp="1"/>
          </p:cNvSpPr>
          <p:nvPr>
            <p:ph idx="1"/>
          </p:nvPr>
        </p:nvSpPr>
        <p:spPr/>
        <p:txBody>
          <a:bodyPr>
            <a:normAutofit fontScale="77500" lnSpcReduction="20000"/>
          </a:bodyPr>
          <a:lstStyle/>
          <a:p>
            <a:r>
              <a:rPr lang="en-US" sz="3200" dirty="0"/>
              <a:t>Historically, the prevailing form of government in Islam was known as Caliphate, which in reality was dynastic and authoritarian. </a:t>
            </a:r>
            <a:r>
              <a:rPr lang="en-US" sz="3200" b="1" dirty="0"/>
              <a:t>For about 30 years after the death of the Prophet, Muslims succeeded in establishing a form of government with a strong democratic orientation, but upon the rise of the Umayyad Dynasty the democratic experiment came to an end, and power became concentrated in the hands of particular families or military forces.</a:t>
            </a:r>
            <a:r>
              <a:rPr lang="en-US" sz="3200" dirty="0"/>
              <a:t> (page 14)</a:t>
            </a:r>
          </a:p>
          <a:p>
            <a:endParaRPr lang="en-US" dirty="0"/>
          </a:p>
        </p:txBody>
      </p:sp>
    </p:spTree>
    <p:extLst>
      <p:ext uri="{BB962C8B-B14F-4D97-AF65-F5344CB8AC3E}">
        <p14:creationId xmlns:p14="http://schemas.microsoft.com/office/powerpoint/2010/main" val="651004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Khilafat</a:t>
            </a:r>
            <a:r>
              <a:rPr lang="en-US" dirty="0"/>
              <a:t> </a:t>
            </a:r>
            <a:r>
              <a:rPr lang="en-US" dirty="0" err="1"/>
              <a:t>klasik</a:t>
            </a:r>
            <a:r>
              <a:rPr lang="en-US" dirty="0"/>
              <a:t> </a:t>
            </a:r>
            <a:r>
              <a:rPr lang="en-US" dirty="0" err="1"/>
              <a:t>berbentuk</a:t>
            </a:r>
            <a:r>
              <a:rPr lang="en-US" dirty="0"/>
              <a:t> </a:t>
            </a:r>
            <a:r>
              <a:rPr lang="en-US" dirty="0" err="1"/>
              <a:t>dinasti</a:t>
            </a:r>
            <a:r>
              <a:rPr lang="en-US" dirty="0"/>
              <a:t>  yang </a:t>
            </a:r>
            <a:r>
              <a:rPr lang="en-US" dirty="0" err="1"/>
              <a:t>otoriter</a:t>
            </a:r>
            <a:r>
              <a:rPr lang="en-US" dirty="0"/>
              <a:t>  </a:t>
            </a:r>
          </a:p>
        </p:txBody>
      </p:sp>
      <p:sp>
        <p:nvSpPr>
          <p:cNvPr id="3" name="Content Placeholder 2"/>
          <p:cNvSpPr>
            <a:spLocks noGrp="1"/>
          </p:cNvSpPr>
          <p:nvPr>
            <p:ph idx="1"/>
          </p:nvPr>
        </p:nvSpPr>
        <p:spPr/>
        <p:txBody>
          <a:bodyPr>
            <a:normAutofit fontScale="85000" lnSpcReduction="20000"/>
          </a:bodyPr>
          <a:lstStyle/>
          <a:p>
            <a:r>
              <a:rPr lang="en-US" sz="3200" dirty="0" err="1"/>
              <a:t>Secara</a:t>
            </a:r>
            <a:r>
              <a:rPr lang="en-US" sz="3200" dirty="0"/>
              <a:t> </a:t>
            </a:r>
            <a:r>
              <a:rPr lang="en-US" sz="3200" dirty="0" err="1"/>
              <a:t>historis</a:t>
            </a:r>
            <a:r>
              <a:rPr lang="en-US" sz="3200" dirty="0"/>
              <a:t> , </a:t>
            </a:r>
            <a:r>
              <a:rPr lang="en-US" sz="3200" dirty="0" err="1"/>
              <a:t>bentuk</a:t>
            </a:r>
            <a:r>
              <a:rPr lang="en-US" sz="3200" dirty="0"/>
              <a:t> </a:t>
            </a:r>
            <a:r>
              <a:rPr lang="en-US" sz="3200" dirty="0" err="1"/>
              <a:t>pemerintahan</a:t>
            </a:r>
            <a:r>
              <a:rPr lang="en-US" sz="3200" dirty="0"/>
              <a:t> yang </a:t>
            </a:r>
            <a:r>
              <a:rPr lang="en-US" sz="3200" dirty="0" err="1"/>
              <a:t>ada</a:t>
            </a:r>
            <a:r>
              <a:rPr lang="en-US" sz="3200" dirty="0"/>
              <a:t> </a:t>
            </a:r>
            <a:r>
              <a:rPr lang="en-US" sz="3200" dirty="0" err="1"/>
              <a:t>dalam</a:t>
            </a:r>
            <a:r>
              <a:rPr lang="en-US" sz="3200" dirty="0"/>
              <a:t> Islam </a:t>
            </a:r>
            <a:r>
              <a:rPr lang="en-US" sz="3200" dirty="0" err="1"/>
              <a:t>dikenal</a:t>
            </a:r>
            <a:r>
              <a:rPr lang="en-US" sz="3200" dirty="0"/>
              <a:t> </a:t>
            </a:r>
            <a:r>
              <a:rPr lang="en-US" sz="3200" dirty="0" err="1"/>
              <a:t>dengan</a:t>
            </a:r>
            <a:r>
              <a:rPr lang="en-US" sz="3200" dirty="0"/>
              <a:t> </a:t>
            </a:r>
            <a:r>
              <a:rPr lang="en-US" sz="3200" dirty="0" err="1"/>
              <a:t>khilafat</a:t>
            </a:r>
            <a:r>
              <a:rPr lang="en-US" sz="3200" dirty="0"/>
              <a:t> , yang </a:t>
            </a:r>
            <a:r>
              <a:rPr lang="en-US" sz="3200" dirty="0" err="1"/>
              <a:t>dalam</a:t>
            </a:r>
            <a:r>
              <a:rPr lang="en-US" sz="3200" dirty="0"/>
              <a:t> </a:t>
            </a:r>
            <a:r>
              <a:rPr lang="en-US" sz="3200" dirty="0" err="1"/>
              <a:t>realitasnya</a:t>
            </a:r>
            <a:r>
              <a:rPr lang="en-US" sz="3200" dirty="0"/>
              <a:t> </a:t>
            </a:r>
            <a:r>
              <a:rPr lang="en-US" sz="3200" dirty="0" err="1"/>
              <a:t>berbentuk</a:t>
            </a:r>
            <a:r>
              <a:rPr lang="en-US" sz="3200" dirty="0"/>
              <a:t> </a:t>
            </a:r>
            <a:r>
              <a:rPr lang="en-US" sz="3200" dirty="0" err="1"/>
              <a:t>dinasti</a:t>
            </a:r>
            <a:r>
              <a:rPr lang="en-US" sz="3200" dirty="0"/>
              <a:t> </a:t>
            </a:r>
            <a:r>
              <a:rPr lang="en-US" sz="3200" dirty="0" err="1"/>
              <a:t>dan</a:t>
            </a:r>
            <a:r>
              <a:rPr lang="en-US" sz="3200" dirty="0"/>
              <a:t> </a:t>
            </a:r>
            <a:r>
              <a:rPr lang="en-US" sz="3200" dirty="0" err="1"/>
              <a:t>otoriter</a:t>
            </a:r>
            <a:r>
              <a:rPr lang="en-US" sz="3200" dirty="0"/>
              <a:t>. </a:t>
            </a:r>
            <a:r>
              <a:rPr lang="en-US" sz="3200" dirty="0" err="1"/>
              <a:t>Selama</a:t>
            </a:r>
            <a:r>
              <a:rPr lang="en-US" sz="3200" dirty="0"/>
              <a:t> </a:t>
            </a:r>
            <a:r>
              <a:rPr lang="en-US" sz="3200" dirty="0" err="1"/>
              <a:t>sekitar</a:t>
            </a:r>
            <a:r>
              <a:rPr lang="en-US" sz="3200" dirty="0"/>
              <a:t> 30 </a:t>
            </a:r>
            <a:r>
              <a:rPr lang="en-US" sz="3200" dirty="0" err="1"/>
              <a:t>tahun</a:t>
            </a:r>
            <a:r>
              <a:rPr lang="en-US" sz="3200" dirty="0"/>
              <a:t> </a:t>
            </a:r>
            <a:r>
              <a:rPr lang="en-US" sz="3200" dirty="0" err="1"/>
              <a:t>paska</a:t>
            </a:r>
            <a:r>
              <a:rPr lang="en-US" sz="3200" dirty="0"/>
              <a:t> </a:t>
            </a:r>
            <a:r>
              <a:rPr lang="en-US" sz="3200" dirty="0" err="1"/>
              <a:t>wafatnya</a:t>
            </a:r>
            <a:r>
              <a:rPr lang="en-US" sz="3200" dirty="0"/>
              <a:t> </a:t>
            </a:r>
            <a:r>
              <a:rPr lang="en-US" sz="3200" dirty="0" err="1"/>
              <a:t>Nabi</a:t>
            </a:r>
            <a:r>
              <a:rPr lang="en-US" sz="3200" dirty="0"/>
              <a:t>, </a:t>
            </a:r>
            <a:r>
              <a:rPr lang="en-US" sz="3200" dirty="0" err="1"/>
              <a:t>kaum</a:t>
            </a:r>
            <a:r>
              <a:rPr lang="en-US" sz="3200" dirty="0"/>
              <a:t> </a:t>
            </a:r>
            <a:r>
              <a:rPr lang="en-US" sz="3200" dirty="0" err="1"/>
              <a:t>Muslimin</a:t>
            </a:r>
            <a:r>
              <a:rPr lang="en-US" sz="3200" dirty="0"/>
              <a:t> </a:t>
            </a:r>
            <a:r>
              <a:rPr lang="en-US" sz="3200" dirty="0" err="1"/>
              <a:t>berhasil</a:t>
            </a:r>
            <a:r>
              <a:rPr lang="en-US" sz="3200" dirty="0"/>
              <a:t> </a:t>
            </a:r>
            <a:r>
              <a:rPr lang="en-US" sz="3200" dirty="0" err="1"/>
              <a:t>membangun</a:t>
            </a:r>
            <a:r>
              <a:rPr lang="en-US" sz="3200" dirty="0"/>
              <a:t> </a:t>
            </a:r>
            <a:r>
              <a:rPr lang="en-US" sz="3200" dirty="0" err="1"/>
              <a:t>bentuk</a:t>
            </a:r>
            <a:r>
              <a:rPr lang="en-US" sz="3200" dirty="0"/>
              <a:t> </a:t>
            </a:r>
            <a:r>
              <a:rPr lang="en-US" sz="3200" dirty="0" err="1"/>
              <a:t>pemerintahan</a:t>
            </a:r>
            <a:r>
              <a:rPr lang="en-US" sz="3200" dirty="0"/>
              <a:t> yang </a:t>
            </a:r>
            <a:r>
              <a:rPr lang="en-US" sz="3200" dirty="0" err="1"/>
              <a:t>memiliki</a:t>
            </a:r>
            <a:r>
              <a:rPr lang="en-US" sz="3200" dirty="0"/>
              <a:t> </a:t>
            </a:r>
            <a:r>
              <a:rPr lang="en-US" sz="3200" dirty="0" err="1"/>
              <a:t>orientasi</a:t>
            </a:r>
            <a:r>
              <a:rPr lang="en-US" sz="3200" dirty="0"/>
              <a:t> </a:t>
            </a:r>
            <a:r>
              <a:rPr lang="en-US" sz="3200" dirty="0" err="1"/>
              <a:t>demoktarik</a:t>
            </a:r>
            <a:r>
              <a:rPr lang="en-US" sz="3200" dirty="0"/>
              <a:t> yang </a:t>
            </a:r>
            <a:r>
              <a:rPr lang="en-US" sz="3200" dirty="0" err="1"/>
              <a:t>cukup</a:t>
            </a:r>
            <a:r>
              <a:rPr lang="en-US" sz="3200" dirty="0"/>
              <a:t> </a:t>
            </a:r>
            <a:r>
              <a:rPr lang="en-US" sz="3200" dirty="0" err="1"/>
              <a:t>kuat</a:t>
            </a:r>
            <a:r>
              <a:rPr lang="en-US" sz="3200" dirty="0"/>
              <a:t> , </a:t>
            </a:r>
            <a:r>
              <a:rPr lang="en-US" sz="3200" dirty="0" err="1"/>
              <a:t>tetapi</a:t>
            </a:r>
            <a:r>
              <a:rPr lang="en-US" sz="3200" dirty="0"/>
              <a:t> </a:t>
            </a:r>
            <a:r>
              <a:rPr lang="en-US" sz="3200" dirty="0" err="1"/>
              <a:t>setelah</a:t>
            </a:r>
            <a:r>
              <a:rPr lang="en-US" sz="3200" dirty="0"/>
              <a:t> </a:t>
            </a:r>
            <a:r>
              <a:rPr lang="en-US" sz="3200" dirty="0" err="1"/>
              <a:t>munculnya</a:t>
            </a:r>
            <a:r>
              <a:rPr lang="en-US" sz="3200" dirty="0"/>
              <a:t> </a:t>
            </a:r>
            <a:r>
              <a:rPr lang="en-US" sz="3200" dirty="0" err="1"/>
              <a:t>dinasti</a:t>
            </a:r>
            <a:r>
              <a:rPr lang="en-US" sz="3200" dirty="0"/>
              <a:t> </a:t>
            </a:r>
            <a:r>
              <a:rPr lang="en-US" sz="3200" dirty="0" err="1"/>
              <a:t>Umayyah</a:t>
            </a:r>
            <a:r>
              <a:rPr lang="en-US" sz="3200" dirty="0"/>
              <a:t> , </a:t>
            </a:r>
            <a:r>
              <a:rPr lang="en-US" sz="3200" dirty="0" err="1"/>
              <a:t>eksperimen</a:t>
            </a:r>
            <a:r>
              <a:rPr lang="en-US" sz="3200" dirty="0"/>
              <a:t> </a:t>
            </a:r>
            <a:r>
              <a:rPr lang="en-US" sz="3200" dirty="0" err="1"/>
              <a:t>demokrasi</a:t>
            </a:r>
            <a:r>
              <a:rPr lang="en-US" sz="3200" dirty="0"/>
              <a:t> </a:t>
            </a:r>
            <a:r>
              <a:rPr lang="en-US" sz="3200" dirty="0" err="1"/>
              <a:t>berakhir</a:t>
            </a:r>
            <a:r>
              <a:rPr lang="en-US" sz="3200" dirty="0"/>
              <a:t> , </a:t>
            </a:r>
            <a:r>
              <a:rPr lang="en-US" sz="3200" dirty="0" err="1"/>
              <a:t>dan</a:t>
            </a:r>
            <a:r>
              <a:rPr lang="en-US" sz="3200" dirty="0"/>
              <a:t> </a:t>
            </a:r>
            <a:r>
              <a:rPr lang="en-US" sz="3200" dirty="0" err="1"/>
              <a:t>kekuasaan</a:t>
            </a:r>
            <a:r>
              <a:rPr lang="en-US" sz="3200" dirty="0"/>
              <a:t> </a:t>
            </a:r>
            <a:r>
              <a:rPr lang="en-US" sz="3200" dirty="0" err="1"/>
              <a:t>terkonsentrasi</a:t>
            </a:r>
            <a:r>
              <a:rPr lang="en-US" sz="3200" dirty="0"/>
              <a:t> di </a:t>
            </a:r>
            <a:r>
              <a:rPr lang="en-US" sz="3200" dirty="0" err="1"/>
              <a:t>tangan</a:t>
            </a:r>
            <a:r>
              <a:rPr lang="en-US" sz="3200" dirty="0"/>
              <a:t> </a:t>
            </a:r>
            <a:r>
              <a:rPr lang="en-US" sz="3200" dirty="0" err="1"/>
              <a:t>keluarga</a:t>
            </a:r>
            <a:r>
              <a:rPr lang="en-US" sz="3200" dirty="0"/>
              <a:t> </a:t>
            </a:r>
            <a:r>
              <a:rPr lang="en-US" sz="3200" dirty="0" err="1"/>
              <a:t>dan</a:t>
            </a:r>
            <a:r>
              <a:rPr lang="en-US" sz="3200" dirty="0"/>
              <a:t> </a:t>
            </a:r>
            <a:r>
              <a:rPr lang="en-US" sz="3200" dirty="0" err="1"/>
              <a:t>kekuatan</a:t>
            </a:r>
            <a:r>
              <a:rPr lang="en-US" sz="3200" dirty="0"/>
              <a:t> </a:t>
            </a:r>
            <a:r>
              <a:rPr lang="en-US" sz="3200" dirty="0" err="1"/>
              <a:t>militer</a:t>
            </a:r>
            <a:r>
              <a:rPr lang="en-US" sz="3200" dirty="0"/>
              <a:t> </a:t>
            </a:r>
            <a:r>
              <a:rPr lang="en-US" sz="3200" dirty="0" err="1"/>
              <a:t>tertentu</a:t>
            </a:r>
            <a:r>
              <a:rPr lang="en-US" sz="3200" dirty="0"/>
              <a:t>. (page 14)</a:t>
            </a:r>
          </a:p>
          <a:p>
            <a:endParaRPr lang="en-US" dirty="0"/>
          </a:p>
        </p:txBody>
      </p:sp>
    </p:spTree>
    <p:extLst>
      <p:ext uri="{BB962C8B-B14F-4D97-AF65-F5344CB8AC3E}">
        <p14:creationId xmlns:p14="http://schemas.microsoft.com/office/powerpoint/2010/main" val="28658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Relasi</a:t>
            </a:r>
            <a:r>
              <a:rPr lang="en-US" dirty="0"/>
              <a:t> </a:t>
            </a:r>
            <a:r>
              <a:rPr lang="en-US" dirty="0" err="1"/>
              <a:t>islam</a:t>
            </a:r>
            <a:r>
              <a:rPr lang="en-US" dirty="0"/>
              <a:t> </a:t>
            </a:r>
            <a:r>
              <a:rPr lang="en-US" dirty="0" err="1"/>
              <a:t>dan</a:t>
            </a:r>
            <a:r>
              <a:rPr lang="en-US" dirty="0"/>
              <a:t> </a:t>
            </a:r>
            <a:r>
              <a:rPr lang="en-US" dirty="0" err="1"/>
              <a:t>negara</a:t>
            </a:r>
            <a:endParaRPr lang="en-US" dirty="0"/>
          </a:p>
        </p:txBody>
      </p:sp>
      <p:sp>
        <p:nvSpPr>
          <p:cNvPr id="3" name="Content Placeholder 2"/>
          <p:cNvSpPr>
            <a:spLocks noGrp="1"/>
          </p:cNvSpPr>
          <p:nvPr>
            <p:ph idx="1"/>
          </p:nvPr>
        </p:nvSpPr>
        <p:spPr/>
        <p:txBody>
          <a:bodyPr>
            <a:noAutofit/>
          </a:bodyPr>
          <a:lstStyle/>
          <a:p>
            <a:r>
              <a:rPr lang="en-US" sz="2400" dirty="0" err="1"/>
              <a:t>Dalam</a:t>
            </a:r>
            <a:r>
              <a:rPr lang="en-US" sz="2400" dirty="0"/>
              <a:t> </a:t>
            </a:r>
            <a:r>
              <a:rPr lang="en-US" sz="2400" dirty="0" err="1"/>
              <a:t>teori</a:t>
            </a:r>
            <a:r>
              <a:rPr lang="en-US" sz="2400" dirty="0"/>
              <a:t> </a:t>
            </a:r>
            <a:r>
              <a:rPr lang="en-US" sz="2400" dirty="0" err="1"/>
              <a:t>maupun</a:t>
            </a:r>
            <a:r>
              <a:rPr lang="en-US" sz="2400" dirty="0"/>
              <a:t>  </a:t>
            </a:r>
            <a:r>
              <a:rPr lang="en-US" sz="2400" dirty="0" err="1"/>
              <a:t>praktek</a:t>
            </a:r>
            <a:r>
              <a:rPr lang="en-US" sz="2400" dirty="0"/>
              <a:t>, </a:t>
            </a:r>
            <a:r>
              <a:rPr lang="en-US" sz="2400" dirty="0" err="1"/>
              <a:t>relasi</a:t>
            </a:r>
            <a:r>
              <a:rPr lang="en-US" sz="2400" dirty="0"/>
              <a:t> Islam </a:t>
            </a:r>
            <a:r>
              <a:rPr lang="en-US" sz="2400" dirty="0" err="1"/>
              <a:t>dan</a:t>
            </a:r>
            <a:r>
              <a:rPr lang="en-US" sz="2400" dirty="0"/>
              <a:t> </a:t>
            </a:r>
            <a:r>
              <a:rPr lang="en-US" sz="2400" dirty="0" err="1"/>
              <a:t>negara</a:t>
            </a:r>
            <a:r>
              <a:rPr lang="en-US" sz="2400" dirty="0"/>
              <a:t> </a:t>
            </a:r>
            <a:r>
              <a:rPr lang="en-US" sz="2400" dirty="0" err="1"/>
              <a:t>itu</a:t>
            </a:r>
            <a:r>
              <a:rPr lang="en-US" sz="2400" dirty="0"/>
              <a:t> </a:t>
            </a:r>
            <a:r>
              <a:rPr lang="en-US" sz="2400" b="1" dirty="0" err="1"/>
              <a:t>komplek</a:t>
            </a:r>
            <a:r>
              <a:rPr lang="en-US" sz="2400" b="1" dirty="0"/>
              <a:t> </a:t>
            </a:r>
            <a:r>
              <a:rPr lang="en-US" sz="2400" b="1" dirty="0" err="1"/>
              <a:t>banyak</a:t>
            </a:r>
            <a:r>
              <a:rPr lang="en-US" sz="2400" b="1" dirty="0"/>
              <a:t> </a:t>
            </a:r>
            <a:r>
              <a:rPr lang="en-US" sz="2400" b="1" dirty="0" err="1"/>
              <a:t>seginya</a:t>
            </a:r>
            <a:r>
              <a:rPr lang="en-US" sz="2400" b="1" dirty="0"/>
              <a:t>. </a:t>
            </a:r>
          </a:p>
          <a:p>
            <a:r>
              <a:rPr lang="en-US" sz="2400" dirty="0"/>
              <a:t>Islam, </a:t>
            </a:r>
            <a:r>
              <a:rPr lang="en-US" sz="2400" dirty="0" err="1"/>
              <a:t>sebagai</a:t>
            </a:r>
            <a:r>
              <a:rPr lang="en-US" sz="2400" dirty="0"/>
              <a:t> </a:t>
            </a:r>
            <a:r>
              <a:rPr lang="en-US" sz="2400" dirty="0" err="1"/>
              <a:t>sistem</a:t>
            </a:r>
            <a:r>
              <a:rPr lang="en-US" sz="2400" dirty="0"/>
              <a:t> </a:t>
            </a:r>
            <a:r>
              <a:rPr lang="en-US" sz="2400" dirty="0" err="1"/>
              <a:t>kepercayaan</a:t>
            </a:r>
            <a:r>
              <a:rPr lang="en-US" sz="2400" dirty="0"/>
              <a:t> yang </a:t>
            </a:r>
            <a:r>
              <a:rPr lang="en-US" sz="2400" dirty="0" err="1"/>
              <a:t>membentuk</a:t>
            </a:r>
            <a:r>
              <a:rPr lang="en-US" sz="2400" dirty="0"/>
              <a:t>  </a:t>
            </a:r>
            <a:r>
              <a:rPr lang="en-US" sz="2400" dirty="0" err="1"/>
              <a:t>banyak</a:t>
            </a:r>
            <a:r>
              <a:rPr lang="en-US" sz="2400" dirty="0"/>
              <a:t> </a:t>
            </a:r>
            <a:r>
              <a:rPr lang="en-US" sz="2400" dirty="0" err="1"/>
              <a:t>prinsip-prinsip</a:t>
            </a:r>
            <a:r>
              <a:rPr lang="en-US" sz="2400" dirty="0"/>
              <a:t> moral </a:t>
            </a:r>
            <a:r>
              <a:rPr lang="en-US" sz="2400" dirty="0" err="1"/>
              <a:t>dan</a:t>
            </a:r>
            <a:r>
              <a:rPr lang="en-US" sz="2400" dirty="0"/>
              <a:t> </a:t>
            </a:r>
            <a:r>
              <a:rPr lang="en-US" sz="2400" dirty="0" err="1"/>
              <a:t>etika</a:t>
            </a:r>
            <a:r>
              <a:rPr lang="en-US" sz="2400" dirty="0"/>
              <a:t>, </a:t>
            </a:r>
            <a:r>
              <a:rPr lang="en-US" sz="2400" dirty="0" err="1"/>
              <a:t>telah</a:t>
            </a:r>
            <a:r>
              <a:rPr lang="en-US" sz="2400" dirty="0"/>
              <a:t> </a:t>
            </a:r>
            <a:r>
              <a:rPr lang="en-US" sz="2400" dirty="0" err="1"/>
              <a:t>mengilhami</a:t>
            </a:r>
            <a:r>
              <a:rPr lang="en-US" sz="2400" dirty="0"/>
              <a:t> </a:t>
            </a:r>
            <a:r>
              <a:rPr lang="en-US" sz="2400" dirty="0" err="1"/>
              <a:t>berbagai</a:t>
            </a:r>
            <a:r>
              <a:rPr lang="en-US" sz="2400" dirty="0"/>
              <a:t> </a:t>
            </a:r>
            <a:r>
              <a:rPr lang="en-US" sz="2400" dirty="0" err="1"/>
              <a:t>praktek-praktek</a:t>
            </a:r>
            <a:r>
              <a:rPr lang="en-US" sz="2400" dirty="0"/>
              <a:t> </a:t>
            </a:r>
            <a:r>
              <a:rPr lang="en-US" sz="2400" dirty="0" err="1"/>
              <a:t>sosial</a:t>
            </a:r>
            <a:r>
              <a:rPr lang="en-US" sz="2400" dirty="0"/>
              <a:t> </a:t>
            </a:r>
            <a:r>
              <a:rPr lang="en-US" sz="2400" dirty="0" err="1"/>
              <a:t>dan</a:t>
            </a:r>
            <a:r>
              <a:rPr lang="en-US" sz="2400" dirty="0"/>
              <a:t> </a:t>
            </a:r>
            <a:r>
              <a:rPr lang="en-US" sz="2400" dirty="0" err="1"/>
              <a:t>politik</a:t>
            </a:r>
            <a:r>
              <a:rPr lang="en-US" sz="2400" dirty="0"/>
              <a:t>,. Dan </a:t>
            </a:r>
            <a:r>
              <a:rPr lang="en-US" sz="2400" dirty="0" err="1"/>
              <a:t>ia</a:t>
            </a:r>
            <a:r>
              <a:rPr lang="en-US" sz="2400" dirty="0"/>
              <a:t> </a:t>
            </a:r>
            <a:r>
              <a:rPr lang="en-US" sz="2400" dirty="0" err="1"/>
              <a:t>juga</a:t>
            </a:r>
            <a:r>
              <a:rPr lang="en-US" sz="2400" dirty="0"/>
              <a:t> </a:t>
            </a:r>
            <a:r>
              <a:rPr lang="en-US" sz="2400" dirty="0" err="1"/>
              <a:t>membentuk</a:t>
            </a:r>
            <a:r>
              <a:rPr lang="en-US" sz="2400" dirty="0"/>
              <a:t>  </a:t>
            </a:r>
            <a:r>
              <a:rPr lang="en-US" sz="2400" dirty="0" err="1"/>
              <a:t>seperangkat</a:t>
            </a:r>
            <a:r>
              <a:rPr lang="en-US" sz="2400" dirty="0"/>
              <a:t> </a:t>
            </a:r>
            <a:r>
              <a:rPr lang="en-US" sz="2400" dirty="0" err="1"/>
              <a:t>interpretasi</a:t>
            </a:r>
            <a:r>
              <a:rPr lang="en-US" sz="2400" dirty="0"/>
              <a:t> </a:t>
            </a:r>
            <a:r>
              <a:rPr lang="en-US" sz="2400" dirty="0" err="1"/>
              <a:t>hukum</a:t>
            </a:r>
            <a:r>
              <a:rPr lang="en-US" sz="2400" dirty="0"/>
              <a:t> </a:t>
            </a:r>
            <a:r>
              <a:rPr lang="en-US" sz="2400" dirty="0" err="1"/>
              <a:t>dan</a:t>
            </a:r>
            <a:r>
              <a:rPr lang="en-US" sz="2400" dirty="0"/>
              <a:t> </a:t>
            </a:r>
            <a:r>
              <a:rPr lang="en-US" sz="2400" dirty="0" err="1"/>
              <a:t>ketentuan</a:t>
            </a:r>
            <a:r>
              <a:rPr lang="en-US" sz="2400" dirty="0"/>
              <a:t> lain yang  </a:t>
            </a:r>
            <a:r>
              <a:rPr lang="en-US" sz="2400" dirty="0" err="1"/>
              <a:t>dikenal</a:t>
            </a:r>
            <a:r>
              <a:rPr lang="en-US" sz="2400" dirty="0"/>
              <a:t> </a:t>
            </a:r>
            <a:r>
              <a:rPr lang="en-US" sz="2400" dirty="0" err="1"/>
              <a:t>secara</a:t>
            </a:r>
            <a:r>
              <a:rPr lang="en-US" sz="2400" dirty="0"/>
              <a:t> </a:t>
            </a:r>
            <a:r>
              <a:rPr lang="en-US" sz="2400" dirty="0" err="1"/>
              <a:t>kolektif</a:t>
            </a:r>
            <a:r>
              <a:rPr lang="en-US" sz="2400" dirty="0"/>
              <a:t> </a:t>
            </a:r>
            <a:r>
              <a:rPr lang="en-US" sz="2400" dirty="0" err="1"/>
              <a:t>sebagai</a:t>
            </a:r>
            <a:r>
              <a:rPr lang="en-US" sz="2400" dirty="0"/>
              <a:t> </a:t>
            </a:r>
            <a:r>
              <a:rPr lang="en-US" sz="2400" dirty="0" err="1"/>
              <a:t>syariat</a:t>
            </a:r>
            <a:r>
              <a:rPr lang="en-US" sz="2400" dirty="0"/>
              <a:t> </a:t>
            </a:r>
            <a:r>
              <a:rPr lang="en-US" sz="2400" dirty="0" err="1"/>
              <a:t>atau</a:t>
            </a:r>
            <a:r>
              <a:rPr lang="en-US" sz="2400" dirty="0"/>
              <a:t> </a:t>
            </a:r>
            <a:r>
              <a:rPr lang="en-US" sz="2400" dirty="0" err="1"/>
              <a:t>fiqh</a:t>
            </a:r>
            <a:r>
              <a:rPr lang="en-US" sz="2400" dirty="0"/>
              <a:t>.</a:t>
            </a:r>
          </a:p>
        </p:txBody>
      </p:sp>
    </p:spTree>
    <p:extLst>
      <p:ext uri="{BB962C8B-B14F-4D97-AF65-F5344CB8AC3E}">
        <p14:creationId xmlns:p14="http://schemas.microsoft.com/office/powerpoint/2010/main" val="2110759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consultative body in pre modern practice is the product of political patronage </a:t>
            </a:r>
          </a:p>
        </p:txBody>
      </p:sp>
      <p:sp>
        <p:nvSpPr>
          <p:cNvPr id="3" name="Content Placeholder 2"/>
          <p:cNvSpPr>
            <a:spLocks noGrp="1"/>
          </p:cNvSpPr>
          <p:nvPr>
            <p:ph idx="1"/>
          </p:nvPr>
        </p:nvSpPr>
        <p:spPr/>
        <p:txBody>
          <a:bodyPr>
            <a:normAutofit fontScale="85000" lnSpcReduction="10000"/>
          </a:bodyPr>
          <a:lstStyle/>
          <a:p>
            <a:r>
              <a:rPr lang="en-US" sz="3600" dirty="0"/>
              <a:t>In pre modern practice, to the extent that rulers adhered to the process of consultation at all, the consultative body was usually not representative of the governed, and membership in such a body was typically </a:t>
            </a:r>
            <a:r>
              <a:rPr lang="en-US" sz="3600" b="1" dirty="0"/>
              <a:t>the product of political patronage and not the outcome of a democratic elective process. (p.15)</a:t>
            </a:r>
          </a:p>
          <a:p>
            <a:endParaRPr lang="en-US" dirty="0"/>
          </a:p>
        </p:txBody>
      </p:sp>
    </p:spTree>
    <p:extLst>
      <p:ext uri="{BB962C8B-B14F-4D97-AF65-F5344CB8AC3E}">
        <p14:creationId xmlns:p14="http://schemas.microsoft.com/office/powerpoint/2010/main" val="11685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consultative body in pre modern practice is the product of political patronage </a:t>
            </a:r>
          </a:p>
        </p:txBody>
      </p:sp>
      <p:sp>
        <p:nvSpPr>
          <p:cNvPr id="3" name="Content Placeholder 2"/>
          <p:cNvSpPr>
            <a:spLocks noGrp="1"/>
          </p:cNvSpPr>
          <p:nvPr>
            <p:ph idx="1"/>
          </p:nvPr>
        </p:nvSpPr>
        <p:spPr/>
        <p:txBody>
          <a:bodyPr>
            <a:noAutofit/>
          </a:bodyPr>
          <a:lstStyle/>
          <a:p>
            <a:r>
              <a:rPr lang="en-US" sz="3200" dirty="0" err="1"/>
              <a:t>Praktek</a:t>
            </a:r>
            <a:r>
              <a:rPr lang="en-US" sz="3200" dirty="0"/>
              <a:t> di era </a:t>
            </a:r>
            <a:r>
              <a:rPr lang="en-US" sz="3200" dirty="0" err="1"/>
              <a:t>sebelum</a:t>
            </a:r>
            <a:r>
              <a:rPr lang="en-US" sz="3200" dirty="0"/>
              <a:t> modern </a:t>
            </a:r>
            <a:r>
              <a:rPr lang="en-US" sz="3200" dirty="0" err="1"/>
              <a:t>adalah</a:t>
            </a:r>
            <a:r>
              <a:rPr lang="en-US" sz="3200" dirty="0"/>
              <a:t> </a:t>
            </a:r>
            <a:r>
              <a:rPr lang="en-US" sz="3200" dirty="0" err="1"/>
              <a:t>bahwa</a:t>
            </a:r>
            <a:r>
              <a:rPr lang="en-US" sz="3200" dirty="0"/>
              <a:t> </a:t>
            </a:r>
            <a:r>
              <a:rPr lang="en-US" sz="3200" dirty="0" err="1"/>
              <a:t>penguasa</a:t>
            </a:r>
            <a:r>
              <a:rPr lang="en-US" sz="3200" dirty="0"/>
              <a:t> </a:t>
            </a:r>
            <a:r>
              <a:rPr lang="en-US" sz="3200" dirty="0" err="1"/>
              <a:t>sampai</a:t>
            </a:r>
            <a:r>
              <a:rPr lang="en-US" sz="3200" dirty="0"/>
              <a:t> </a:t>
            </a:r>
            <a:r>
              <a:rPr lang="en-US" sz="3200" dirty="0" err="1"/>
              <a:t>batas</a:t>
            </a:r>
            <a:r>
              <a:rPr lang="en-US" sz="3200" dirty="0"/>
              <a:t> </a:t>
            </a:r>
            <a:r>
              <a:rPr lang="en-US" sz="3200" dirty="0" err="1"/>
              <a:t>tertentu</a:t>
            </a:r>
            <a:r>
              <a:rPr lang="en-US" sz="3200" dirty="0"/>
              <a:t>, </a:t>
            </a:r>
            <a:r>
              <a:rPr lang="en-US" sz="3200" dirty="0" err="1"/>
              <a:t>menjalani</a:t>
            </a:r>
            <a:r>
              <a:rPr lang="en-US" sz="3200" dirty="0"/>
              <a:t> proses </a:t>
            </a:r>
            <a:r>
              <a:rPr lang="en-US" sz="3200" dirty="0" err="1"/>
              <a:t>konsultasi</a:t>
            </a:r>
            <a:r>
              <a:rPr lang="en-US" sz="3200" dirty="0"/>
              <a:t> , </a:t>
            </a:r>
            <a:r>
              <a:rPr lang="en-US" sz="3200" dirty="0" err="1"/>
              <a:t>tapi</a:t>
            </a:r>
            <a:r>
              <a:rPr lang="en-US" sz="3200" dirty="0"/>
              <a:t> </a:t>
            </a:r>
            <a:r>
              <a:rPr lang="en-US" sz="3200" dirty="0" err="1"/>
              <a:t>lembaga</a:t>
            </a:r>
            <a:r>
              <a:rPr lang="en-US" sz="3200" dirty="0"/>
              <a:t> </a:t>
            </a:r>
            <a:r>
              <a:rPr lang="en-US" sz="3200" dirty="0" err="1"/>
              <a:t>konsultasi</a:t>
            </a:r>
            <a:r>
              <a:rPr lang="en-US" sz="3200" dirty="0"/>
              <a:t> (</a:t>
            </a:r>
            <a:r>
              <a:rPr lang="en-US" sz="3200" i="1" dirty="0" err="1"/>
              <a:t>ahl</a:t>
            </a:r>
            <a:r>
              <a:rPr lang="en-US" sz="3200" i="1" dirty="0"/>
              <a:t> al-hall </a:t>
            </a:r>
            <a:r>
              <a:rPr lang="en-US" sz="3200" i="1" dirty="0" err="1"/>
              <a:t>wa</a:t>
            </a:r>
            <a:r>
              <a:rPr lang="en-US" sz="3200" i="1" dirty="0"/>
              <a:t> al-</a:t>
            </a:r>
            <a:r>
              <a:rPr lang="en-US" sz="3200" i="1" dirty="0" err="1"/>
              <a:t>aqd</a:t>
            </a:r>
            <a:r>
              <a:rPr lang="en-US" sz="3200" i="1" dirty="0"/>
              <a:t>)</a:t>
            </a:r>
            <a:r>
              <a:rPr lang="en-US" sz="3200" dirty="0"/>
              <a:t> </a:t>
            </a:r>
            <a:r>
              <a:rPr lang="en-US" sz="3200" dirty="0" err="1"/>
              <a:t>itu</a:t>
            </a:r>
            <a:r>
              <a:rPr lang="en-US" sz="3200" dirty="0"/>
              <a:t> </a:t>
            </a:r>
            <a:r>
              <a:rPr lang="en-US" sz="3200" dirty="0" err="1"/>
              <a:t>selalu</a:t>
            </a:r>
            <a:r>
              <a:rPr lang="en-US" sz="3200" dirty="0"/>
              <a:t> </a:t>
            </a:r>
            <a:r>
              <a:rPr lang="en-US" sz="3200" dirty="0" err="1"/>
              <a:t>tidak</a:t>
            </a:r>
            <a:r>
              <a:rPr lang="en-US" sz="3200" dirty="0"/>
              <a:t> </a:t>
            </a:r>
            <a:r>
              <a:rPr lang="en-US" sz="3200" dirty="0" err="1"/>
              <a:t>mencerminkan</a:t>
            </a:r>
            <a:r>
              <a:rPr lang="en-US" sz="3200" dirty="0"/>
              <a:t> </a:t>
            </a:r>
            <a:r>
              <a:rPr lang="en-US" sz="3200" dirty="0" err="1"/>
              <a:t>rakyat</a:t>
            </a:r>
            <a:r>
              <a:rPr lang="en-US" sz="3200" dirty="0"/>
              <a:t> yang </a:t>
            </a:r>
            <a:r>
              <a:rPr lang="en-US" sz="3200" dirty="0" err="1"/>
              <a:t>diperintah</a:t>
            </a:r>
            <a:r>
              <a:rPr lang="en-US" sz="3200" dirty="0"/>
              <a:t> </a:t>
            </a:r>
            <a:r>
              <a:rPr lang="en-US" sz="3200" dirty="0" err="1"/>
              <a:t>dan</a:t>
            </a:r>
            <a:r>
              <a:rPr lang="en-US" sz="3200" dirty="0"/>
              <a:t> </a:t>
            </a:r>
            <a:r>
              <a:rPr lang="en-US" sz="3200" dirty="0" err="1"/>
              <a:t>anggota</a:t>
            </a:r>
            <a:r>
              <a:rPr lang="en-US" sz="3200" dirty="0"/>
              <a:t> </a:t>
            </a:r>
            <a:r>
              <a:rPr lang="en-US" sz="3200" dirty="0" err="1"/>
              <a:t>lembaga</a:t>
            </a:r>
            <a:r>
              <a:rPr lang="en-US" sz="3200" dirty="0"/>
              <a:t> </a:t>
            </a:r>
            <a:r>
              <a:rPr lang="en-US" sz="3200" dirty="0" err="1"/>
              <a:t>itu</a:t>
            </a:r>
            <a:r>
              <a:rPr lang="en-US" sz="3200" dirty="0"/>
              <a:t> </a:t>
            </a:r>
            <a:r>
              <a:rPr lang="en-US" sz="3200" dirty="0" err="1"/>
              <a:t>diambil</a:t>
            </a:r>
            <a:r>
              <a:rPr lang="en-US" sz="3200" dirty="0"/>
              <a:t> </a:t>
            </a:r>
            <a:r>
              <a:rPr lang="en-US" sz="3200" dirty="0" err="1"/>
              <a:t>dari</a:t>
            </a:r>
            <a:r>
              <a:rPr lang="en-US" sz="3200" dirty="0"/>
              <a:t> </a:t>
            </a:r>
            <a:r>
              <a:rPr lang="en-US" sz="3200" dirty="0" err="1"/>
              <a:t>politik</a:t>
            </a:r>
            <a:r>
              <a:rPr lang="en-US" sz="3200" dirty="0"/>
              <a:t> patron </a:t>
            </a:r>
            <a:r>
              <a:rPr lang="en-US" sz="3200" dirty="0" err="1"/>
              <a:t>bukan</a:t>
            </a:r>
            <a:r>
              <a:rPr lang="en-US" sz="3200" dirty="0"/>
              <a:t> </a:t>
            </a:r>
            <a:r>
              <a:rPr lang="en-US" sz="3200" dirty="0" err="1"/>
              <a:t>diambil</a:t>
            </a:r>
            <a:r>
              <a:rPr lang="en-US" sz="3200" dirty="0"/>
              <a:t> </a:t>
            </a:r>
            <a:r>
              <a:rPr lang="en-US" sz="3200" dirty="0" err="1"/>
              <a:t>dari</a:t>
            </a:r>
            <a:r>
              <a:rPr lang="en-US" sz="3200" dirty="0"/>
              <a:t> proses </a:t>
            </a:r>
            <a:r>
              <a:rPr lang="en-US" sz="3200" dirty="0" err="1"/>
              <a:t>pemilihan</a:t>
            </a:r>
            <a:r>
              <a:rPr lang="en-US" sz="3200" dirty="0"/>
              <a:t> yang </a:t>
            </a:r>
            <a:r>
              <a:rPr lang="en-US" sz="3200" dirty="0" err="1"/>
              <a:t>demokratik</a:t>
            </a:r>
            <a:r>
              <a:rPr lang="en-US" sz="3200" dirty="0"/>
              <a:t>.</a:t>
            </a:r>
            <a:endParaRPr lang="en-US" sz="3200" b="1" dirty="0"/>
          </a:p>
          <a:p>
            <a:endParaRPr lang="en-US" sz="3200" dirty="0"/>
          </a:p>
        </p:txBody>
      </p:sp>
    </p:spTree>
    <p:extLst>
      <p:ext uri="{BB962C8B-B14F-4D97-AF65-F5344CB8AC3E}">
        <p14:creationId xmlns:p14="http://schemas.microsoft.com/office/powerpoint/2010/main" val="1520990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Islam and state after independence </a:t>
            </a:r>
          </a:p>
        </p:txBody>
      </p:sp>
      <p:sp>
        <p:nvSpPr>
          <p:cNvPr id="3" name="Content Placeholder 2"/>
          <p:cNvSpPr>
            <a:spLocks noGrp="1"/>
          </p:cNvSpPr>
          <p:nvPr>
            <p:ph idx="1"/>
          </p:nvPr>
        </p:nvSpPr>
        <p:spPr/>
        <p:txBody>
          <a:bodyPr>
            <a:normAutofit fontScale="70000" lnSpcReduction="20000"/>
          </a:bodyPr>
          <a:lstStyle/>
          <a:p>
            <a:r>
              <a:rPr lang="en-US" sz="3600" dirty="0"/>
              <a:t>In the period between the 1940s and 1960s, most Muslim countries opted for a </a:t>
            </a:r>
            <a:r>
              <a:rPr lang="en-US" sz="3600" b="1" dirty="0"/>
              <a:t>nationalist republican secular model</a:t>
            </a:r>
            <a:r>
              <a:rPr lang="en-US" sz="3600" dirty="0"/>
              <a:t> in which there is a very strong executive power supported by weaker legislative and judicial branches of government. Some countries, such as Saudi Arabia, continued to be governed by a strong royal family, a consultative branch of limited powers, and a judiciary that implemented a mixture of customary law and </a:t>
            </a:r>
            <a:r>
              <a:rPr lang="en-US" sz="3600" dirty="0" err="1"/>
              <a:t>shari`a</a:t>
            </a:r>
            <a:r>
              <a:rPr lang="en-US" sz="3600" dirty="0"/>
              <a:t>-based law. </a:t>
            </a:r>
            <a:r>
              <a:rPr lang="en-US" dirty="0"/>
              <a:t>(p.15)</a:t>
            </a:r>
          </a:p>
          <a:p>
            <a:endParaRPr lang="en-US" dirty="0"/>
          </a:p>
        </p:txBody>
      </p:sp>
    </p:spTree>
    <p:extLst>
      <p:ext uri="{BB962C8B-B14F-4D97-AF65-F5344CB8AC3E}">
        <p14:creationId xmlns:p14="http://schemas.microsoft.com/office/powerpoint/2010/main" val="976598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Islam and state after independence (</a:t>
            </a:r>
            <a:r>
              <a:rPr lang="en-US" dirty="0" err="1"/>
              <a:t>Relasi</a:t>
            </a:r>
            <a:r>
              <a:rPr lang="en-US" dirty="0"/>
              <a:t> </a:t>
            </a:r>
            <a:r>
              <a:rPr lang="en-US" dirty="0" err="1"/>
              <a:t>islam</a:t>
            </a:r>
            <a:r>
              <a:rPr lang="en-US" dirty="0"/>
              <a:t> </a:t>
            </a:r>
            <a:r>
              <a:rPr lang="en-US" dirty="0" err="1"/>
              <a:t>dan</a:t>
            </a:r>
            <a:r>
              <a:rPr lang="en-US" dirty="0"/>
              <a:t> </a:t>
            </a:r>
            <a:r>
              <a:rPr lang="en-US" dirty="0" err="1"/>
              <a:t>negara</a:t>
            </a:r>
            <a:r>
              <a:rPr lang="en-US" dirty="0"/>
              <a:t> </a:t>
            </a:r>
            <a:r>
              <a:rPr lang="en-US" dirty="0" err="1"/>
              <a:t>pada</a:t>
            </a:r>
            <a:r>
              <a:rPr lang="en-US" dirty="0"/>
              <a:t> masa </a:t>
            </a:r>
            <a:r>
              <a:rPr lang="en-US" dirty="0" err="1"/>
              <a:t>kemerdekaan</a:t>
            </a:r>
            <a:r>
              <a:rPr lang="en-US" dirty="0"/>
              <a:t>)</a:t>
            </a:r>
          </a:p>
        </p:txBody>
      </p:sp>
      <p:sp>
        <p:nvSpPr>
          <p:cNvPr id="3" name="Content Placeholder 2"/>
          <p:cNvSpPr>
            <a:spLocks noGrp="1"/>
          </p:cNvSpPr>
          <p:nvPr>
            <p:ph idx="1"/>
          </p:nvPr>
        </p:nvSpPr>
        <p:spPr/>
        <p:txBody>
          <a:bodyPr>
            <a:normAutofit/>
          </a:bodyPr>
          <a:lstStyle/>
          <a:p>
            <a:r>
              <a:rPr lang="en-US" sz="2400" dirty="0" err="1"/>
              <a:t>Pada</a:t>
            </a:r>
            <a:r>
              <a:rPr lang="en-US" sz="2400" dirty="0"/>
              <a:t> </a:t>
            </a:r>
            <a:r>
              <a:rPr lang="en-US" sz="2400" dirty="0" err="1"/>
              <a:t>periode</a:t>
            </a:r>
            <a:r>
              <a:rPr lang="en-US" sz="2400" dirty="0"/>
              <a:t> </a:t>
            </a:r>
            <a:r>
              <a:rPr lang="en-US" sz="2400" dirty="0" err="1"/>
              <a:t>antara</a:t>
            </a:r>
            <a:r>
              <a:rPr lang="en-US" sz="2400" dirty="0"/>
              <a:t> </a:t>
            </a:r>
            <a:r>
              <a:rPr lang="en-US" sz="2400" dirty="0" err="1"/>
              <a:t>tahun</a:t>
            </a:r>
            <a:r>
              <a:rPr lang="en-US" sz="2400" dirty="0"/>
              <a:t> 1940-an </a:t>
            </a:r>
            <a:r>
              <a:rPr lang="en-US" sz="2400" dirty="0" err="1"/>
              <a:t>dan</a:t>
            </a:r>
            <a:r>
              <a:rPr lang="en-US" sz="2400" dirty="0"/>
              <a:t> 1960-an, </a:t>
            </a:r>
            <a:r>
              <a:rPr lang="en-US" sz="2400" dirty="0" err="1"/>
              <a:t>sebagian</a:t>
            </a:r>
            <a:r>
              <a:rPr lang="en-US" sz="2400" dirty="0"/>
              <a:t> </a:t>
            </a:r>
            <a:r>
              <a:rPr lang="en-US" sz="2400" dirty="0" err="1"/>
              <a:t>besar</a:t>
            </a:r>
            <a:r>
              <a:rPr lang="en-US" sz="2400" dirty="0"/>
              <a:t> </a:t>
            </a:r>
            <a:r>
              <a:rPr lang="en-US" sz="2400" dirty="0" err="1"/>
              <a:t>negara-negara</a:t>
            </a:r>
            <a:r>
              <a:rPr lang="en-US" sz="2400" dirty="0"/>
              <a:t> Muslim </a:t>
            </a:r>
            <a:r>
              <a:rPr lang="en-US" sz="2400" dirty="0" err="1"/>
              <a:t>memilih</a:t>
            </a:r>
            <a:r>
              <a:rPr lang="en-US" sz="2400" dirty="0"/>
              <a:t> </a:t>
            </a:r>
            <a:r>
              <a:rPr lang="en-US" sz="2400" dirty="0" err="1"/>
              <a:t>bentuk</a:t>
            </a:r>
            <a:r>
              <a:rPr lang="en-US" sz="2400" dirty="0"/>
              <a:t>/</a:t>
            </a:r>
            <a:r>
              <a:rPr lang="en-US" sz="2400" b="1" dirty="0"/>
              <a:t>model  </a:t>
            </a:r>
            <a:r>
              <a:rPr lang="en-US" sz="2400" b="1" dirty="0" err="1"/>
              <a:t>republik</a:t>
            </a:r>
            <a:r>
              <a:rPr lang="en-US" sz="2400" b="1" dirty="0"/>
              <a:t> </a:t>
            </a:r>
            <a:r>
              <a:rPr lang="en-US" sz="2400" b="1" dirty="0" err="1"/>
              <a:t>nasionalis</a:t>
            </a:r>
            <a:r>
              <a:rPr lang="en-US" sz="2400" b="1" dirty="0"/>
              <a:t> </a:t>
            </a:r>
            <a:r>
              <a:rPr lang="en-US" sz="2400" b="1" dirty="0" err="1"/>
              <a:t>sekuler</a:t>
            </a:r>
            <a:r>
              <a:rPr lang="en-US" sz="2400" dirty="0"/>
              <a:t> di </a:t>
            </a:r>
            <a:r>
              <a:rPr lang="en-US" sz="2400" dirty="0" err="1"/>
              <a:t>mana</a:t>
            </a:r>
            <a:r>
              <a:rPr lang="en-US" sz="2400" dirty="0"/>
              <a:t> </a:t>
            </a:r>
            <a:r>
              <a:rPr lang="en-US" sz="2400" dirty="0" err="1"/>
              <a:t>terdapat</a:t>
            </a:r>
            <a:r>
              <a:rPr lang="en-US" sz="2400" dirty="0"/>
              <a:t> </a:t>
            </a:r>
            <a:r>
              <a:rPr lang="en-US" sz="2400" dirty="0" err="1"/>
              <a:t>kekuasaan</a:t>
            </a:r>
            <a:r>
              <a:rPr lang="en-US" sz="2400" dirty="0"/>
              <a:t> </a:t>
            </a:r>
            <a:r>
              <a:rPr lang="en-US" sz="2400" dirty="0" err="1"/>
              <a:t>eksekutif</a:t>
            </a:r>
            <a:r>
              <a:rPr lang="en-US" sz="2400" dirty="0"/>
              <a:t> yang </a:t>
            </a:r>
            <a:r>
              <a:rPr lang="en-US" sz="2400" dirty="0" err="1"/>
              <a:t>sangat</a:t>
            </a:r>
            <a:r>
              <a:rPr lang="en-US" sz="2400" dirty="0"/>
              <a:t> </a:t>
            </a:r>
            <a:r>
              <a:rPr lang="en-US" sz="2400" dirty="0" err="1"/>
              <a:t>kuat</a:t>
            </a:r>
            <a:r>
              <a:rPr lang="en-US" sz="2400" dirty="0"/>
              <a:t> </a:t>
            </a:r>
            <a:r>
              <a:rPr lang="en-US" sz="2400" dirty="0" err="1"/>
              <a:t>didukung</a:t>
            </a:r>
            <a:r>
              <a:rPr lang="en-US" sz="2400" dirty="0"/>
              <a:t> </a:t>
            </a:r>
            <a:r>
              <a:rPr lang="en-US" sz="2400" dirty="0" err="1"/>
              <a:t>oleh</a:t>
            </a:r>
            <a:r>
              <a:rPr lang="en-US" sz="2400" dirty="0"/>
              <a:t> </a:t>
            </a:r>
            <a:r>
              <a:rPr lang="en-US" sz="2400" dirty="0" err="1"/>
              <a:t>kekuasaan</a:t>
            </a:r>
            <a:r>
              <a:rPr lang="en-US" sz="2400" dirty="0"/>
              <a:t> </a:t>
            </a:r>
            <a:r>
              <a:rPr lang="en-US" sz="2400" dirty="0" err="1"/>
              <a:t>legislatif</a:t>
            </a:r>
            <a:r>
              <a:rPr lang="en-US" sz="2400" dirty="0"/>
              <a:t> </a:t>
            </a:r>
            <a:r>
              <a:rPr lang="en-US" sz="2400" dirty="0" err="1"/>
              <a:t>dan</a:t>
            </a:r>
            <a:r>
              <a:rPr lang="en-US" sz="2400" dirty="0"/>
              <a:t> </a:t>
            </a:r>
            <a:r>
              <a:rPr lang="en-US" sz="2400" dirty="0" err="1"/>
              <a:t>yudikatif</a:t>
            </a:r>
            <a:r>
              <a:rPr lang="en-US" sz="2400" dirty="0"/>
              <a:t> yang </a:t>
            </a:r>
            <a:r>
              <a:rPr lang="en-US" sz="2400" dirty="0" err="1"/>
              <a:t>lemah</a:t>
            </a:r>
            <a:r>
              <a:rPr lang="en-US" sz="2400" dirty="0"/>
              <a:t>. </a:t>
            </a:r>
            <a:r>
              <a:rPr lang="en-US" sz="2400" dirty="0" err="1"/>
              <a:t>Beberapa</a:t>
            </a:r>
            <a:r>
              <a:rPr lang="en-US" sz="2400" dirty="0"/>
              <a:t> </a:t>
            </a:r>
            <a:r>
              <a:rPr lang="en-US" sz="2400" dirty="0" err="1"/>
              <a:t>negara</a:t>
            </a:r>
            <a:r>
              <a:rPr lang="en-US" sz="2400" dirty="0"/>
              <a:t>, </a:t>
            </a:r>
            <a:r>
              <a:rPr lang="en-US" sz="2400" dirty="0" err="1"/>
              <a:t>seperti</a:t>
            </a:r>
            <a:r>
              <a:rPr lang="en-US" sz="2400" dirty="0"/>
              <a:t> Arab Saudi, </a:t>
            </a:r>
            <a:r>
              <a:rPr lang="en-US" sz="2400" dirty="0" err="1"/>
              <a:t>terus</a:t>
            </a:r>
            <a:r>
              <a:rPr lang="en-US" sz="2400" dirty="0"/>
              <a:t> </a:t>
            </a:r>
            <a:r>
              <a:rPr lang="en-US" sz="2400" dirty="0" err="1"/>
              <a:t>diatur</a:t>
            </a:r>
            <a:r>
              <a:rPr lang="en-US" sz="2400" dirty="0"/>
              <a:t> </a:t>
            </a:r>
            <a:r>
              <a:rPr lang="en-US" sz="2400" dirty="0" err="1"/>
              <a:t>oleh</a:t>
            </a:r>
            <a:r>
              <a:rPr lang="en-US" sz="2400" dirty="0"/>
              <a:t> </a:t>
            </a:r>
            <a:r>
              <a:rPr lang="en-US" sz="2400" dirty="0" err="1"/>
              <a:t>sebuah</a:t>
            </a:r>
            <a:r>
              <a:rPr lang="en-US" sz="2400" dirty="0"/>
              <a:t> </a:t>
            </a:r>
            <a:r>
              <a:rPr lang="en-US" sz="2400" dirty="0" err="1"/>
              <a:t>keluarga</a:t>
            </a:r>
            <a:r>
              <a:rPr lang="en-US" sz="2400" dirty="0"/>
              <a:t> </a:t>
            </a:r>
            <a:r>
              <a:rPr lang="en-US" sz="2400" dirty="0" err="1"/>
              <a:t>kerajaan</a:t>
            </a:r>
            <a:r>
              <a:rPr lang="en-US" sz="2400" dirty="0"/>
              <a:t> yang </a:t>
            </a:r>
            <a:r>
              <a:rPr lang="en-US" sz="2400" dirty="0" err="1"/>
              <a:t>kuat</a:t>
            </a:r>
            <a:r>
              <a:rPr lang="en-US" sz="2400" dirty="0"/>
              <a:t>, </a:t>
            </a:r>
            <a:r>
              <a:rPr lang="en-US" sz="2400" dirty="0" err="1"/>
              <a:t>cabang</a:t>
            </a:r>
            <a:r>
              <a:rPr lang="en-US" sz="2400" dirty="0"/>
              <a:t> </a:t>
            </a:r>
            <a:r>
              <a:rPr lang="en-US" sz="2400" dirty="0" err="1"/>
              <a:t>konsultatif</a:t>
            </a:r>
            <a:r>
              <a:rPr lang="en-US" sz="2400" dirty="0"/>
              <a:t> </a:t>
            </a:r>
            <a:r>
              <a:rPr lang="en-US" sz="2400" dirty="0" err="1"/>
              <a:t>dengan</a:t>
            </a:r>
            <a:r>
              <a:rPr lang="en-US" sz="2400" dirty="0"/>
              <a:t> </a:t>
            </a:r>
            <a:r>
              <a:rPr lang="en-US" sz="2400" dirty="0" err="1"/>
              <a:t>kekuasaan</a:t>
            </a:r>
            <a:r>
              <a:rPr lang="en-US" sz="2400" dirty="0"/>
              <a:t> </a:t>
            </a:r>
            <a:r>
              <a:rPr lang="en-US" sz="2400" dirty="0" err="1"/>
              <a:t>terbatas</a:t>
            </a:r>
            <a:r>
              <a:rPr lang="en-US" sz="2400" dirty="0"/>
              <a:t>, </a:t>
            </a:r>
            <a:r>
              <a:rPr lang="en-US" sz="2400" dirty="0" err="1"/>
              <a:t>dan</a:t>
            </a:r>
            <a:r>
              <a:rPr lang="en-US" sz="2400" dirty="0"/>
              <a:t> </a:t>
            </a:r>
            <a:r>
              <a:rPr lang="en-US" sz="2400" dirty="0" err="1"/>
              <a:t>peradilan</a:t>
            </a:r>
            <a:r>
              <a:rPr lang="en-US" sz="2400" dirty="0"/>
              <a:t> yang </a:t>
            </a:r>
            <a:r>
              <a:rPr lang="en-US" sz="2400" dirty="0" err="1"/>
              <a:t>melaksanakan</a:t>
            </a:r>
            <a:r>
              <a:rPr lang="en-US" sz="2400" dirty="0"/>
              <a:t> </a:t>
            </a:r>
            <a:r>
              <a:rPr lang="en-US" sz="2400" dirty="0" err="1"/>
              <a:t>hukum</a:t>
            </a:r>
            <a:r>
              <a:rPr lang="en-US" sz="2400" dirty="0"/>
              <a:t> </a:t>
            </a:r>
            <a:r>
              <a:rPr lang="en-US" sz="2400" dirty="0" err="1"/>
              <a:t>campuran</a:t>
            </a:r>
            <a:r>
              <a:rPr lang="en-US" sz="2400" dirty="0"/>
              <a:t> </a:t>
            </a:r>
            <a:r>
              <a:rPr lang="en-US" sz="2400" dirty="0" err="1"/>
              <a:t>antara</a:t>
            </a:r>
            <a:r>
              <a:rPr lang="en-US" sz="2400" dirty="0"/>
              <a:t>  </a:t>
            </a:r>
            <a:r>
              <a:rPr lang="en-US" sz="2400" dirty="0" err="1"/>
              <a:t>hukum</a:t>
            </a:r>
            <a:r>
              <a:rPr lang="en-US" sz="2400" dirty="0"/>
              <a:t> </a:t>
            </a:r>
            <a:r>
              <a:rPr lang="en-US" sz="2400" dirty="0" err="1"/>
              <a:t>adat</a:t>
            </a:r>
            <a:r>
              <a:rPr lang="en-US" sz="2400" dirty="0"/>
              <a:t> </a:t>
            </a:r>
            <a:r>
              <a:rPr lang="en-US" sz="2400" dirty="0" err="1"/>
              <a:t>dan</a:t>
            </a:r>
            <a:r>
              <a:rPr lang="en-US" sz="2400" dirty="0"/>
              <a:t> </a:t>
            </a:r>
            <a:r>
              <a:rPr lang="en-US" sz="2400" dirty="0" err="1"/>
              <a:t>hukum</a:t>
            </a:r>
            <a:r>
              <a:rPr lang="en-US" sz="2400" dirty="0"/>
              <a:t> </a:t>
            </a:r>
            <a:r>
              <a:rPr lang="en-US" sz="2400" dirty="0" err="1"/>
              <a:t>berbasis</a:t>
            </a:r>
            <a:r>
              <a:rPr lang="en-US" sz="2400" dirty="0"/>
              <a:t> </a:t>
            </a:r>
            <a:r>
              <a:rPr lang="en-US" sz="2400" dirty="0" err="1"/>
              <a:t>shari`a</a:t>
            </a:r>
            <a:r>
              <a:rPr lang="en-US" sz="2400" dirty="0"/>
              <a:t>.</a:t>
            </a:r>
          </a:p>
        </p:txBody>
      </p:sp>
    </p:spTree>
    <p:extLst>
      <p:ext uri="{BB962C8B-B14F-4D97-AF65-F5344CB8AC3E}">
        <p14:creationId xmlns:p14="http://schemas.microsoft.com/office/powerpoint/2010/main" val="1412731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and common law system</a:t>
            </a:r>
          </a:p>
        </p:txBody>
      </p:sp>
      <p:sp>
        <p:nvSpPr>
          <p:cNvPr id="3" name="Content Placeholder 2"/>
          <p:cNvSpPr>
            <a:spLocks noGrp="1"/>
          </p:cNvSpPr>
          <p:nvPr>
            <p:ph idx="1"/>
          </p:nvPr>
        </p:nvSpPr>
        <p:spPr/>
        <p:txBody>
          <a:bodyPr>
            <a:normAutofit fontScale="77500" lnSpcReduction="20000"/>
          </a:bodyPr>
          <a:lstStyle/>
          <a:p>
            <a:r>
              <a:rPr lang="en-US" sz="4000" dirty="0"/>
              <a:t>Most Muslim countries, including Egypt, Iraq, and Kuwait, imported the French civil and criminal codes and organized their legal systems according to the civil- law legal tradition. A few countries, such as Pakistan, Indonesia, and Malaysia, were influenced by the British common-law system, which they supplemented with various statutory laws enacted in specific fields. (p.15)</a:t>
            </a:r>
          </a:p>
          <a:p>
            <a:endParaRPr lang="en-US" dirty="0"/>
          </a:p>
        </p:txBody>
      </p:sp>
    </p:spTree>
    <p:extLst>
      <p:ext uri="{BB962C8B-B14F-4D97-AF65-F5344CB8AC3E}">
        <p14:creationId xmlns:p14="http://schemas.microsoft.com/office/powerpoint/2010/main" val="471425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and common law system (</a:t>
            </a:r>
            <a:r>
              <a:rPr lang="en-US" dirty="0" err="1"/>
              <a:t>dimana</a:t>
            </a:r>
            <a:r>
              <a:rPr lang="en-US" dirty="0"/>
              <a:t> </a:t>
            </a:r>
            <a:r>
              <a:rPr lang="en-US" dirty="0" err="1"/>
              <a:t>Posisi</a:t>
            </a:r>
            <a:r>
              <a:rPr lang="en-US" dirty="0"/>
              <a:t> </a:t>
            </a:r>
            <a:r>
              <a:rPr lang="en-US" dirty="0" err="1"/>
              <a:t>Hukum</a:t>
            </a:r>
            <a:r>
              <a:rPr lang="en-US" dirty="0"/>
              <a:t> Islam)</a:t>
            </a:r>
          </a:p>
        </p:txBody>
      </p:sp>
      <p:sp>
        <p:nvSpPr>
          <p:cNvPr id="3" name="Content Placeholder 2"/>
          <p:cNvSpPr>
            <a:spLocks noGrp="1"/>
          </p:cNvSpPr>
          <p:nvPr>
            <p:ph idx="1"/>
          </p:nvPr>
        </p:nvSpPr>
        <p:spPr/>
        <p:txBody>
          <a:bodyPr>
            <a:noAutofit/>
          </a:bodyPr>
          <a:lstStyle/>
          <a:p>
            <a:pPr marL="0" lvl="0" indent="0">
              <a:lnSpc>
                <a:spcPct val="100000"/>
              </a:lnSpc>
              <a:spcBef>
                <a:spcPts val="0"/>
              </a:spcBef>
              <a:buClrTx/>
              <a:buSzTx/>
              <a:buNone/>
            </a:pPr>
            <a:r>
              <a:rPr lang="en-US" sz="2800" dirty="0" err="1"/>
              <a:t>Sebagian</a:t>
            </a:r>
            <a:r>
              <a:rPr lang="en-US" sz="2800" dirty="0"/>
              <a:t> </a:t>
            </a:r>
            <a:r>
              <a:rPr lang="en-US" sz="2800" dirty="0" err="1"/>
              <a:t>besar</a:t>
            </a:r>
            <a:r>
              <a:rPr lang="en-US" sz="2800" dirty="0"/>
              <a:t> </a:t>
            </a:r>
            <a:r>
              <a:rPr lang="en-US" sz="2800" dirty="0" err="1"/>
              <a:t>negara-negara</a:t>
            </a:r>
            <a:r>
              <a:rPr lang="en-US" sz="2800" dirty="0"/>
              <a:t> Muslim, </a:t>
            </a:r>
            <a:r>
              <a:rPr lang="en-US" sz="2800" dirty="0" err="1"/>
              <a:t>termasuk</a:t>
            </a:r>
            <a:r>
              <a:rPr lang="en-US" sz="2800" dirty="0"/>
              <a:t> </a:t>
            </a:r>
            <a:r>
              <a:rPr lang="en-US" sz="2800" dirty="0" err="1"/>
              <a:t>Mesir</a:t>
            </a:r>
            <a:r>
              <a:rPr lang="en-US" sz="2800" dirty="0"/>
              <a:t>, </a:t>
            </a:r>
            <a:r>
              <a:rPr lang="en-US" sz="2800" dirty="0" err="1"/>
              <a:t>Irak</a:t>
            </a:r>
            <a:r>
              <a:rPr lang="en-US" sz="2800" dirty="0"/>
              <a:t>, </a:t>
            </a:r>
            <a:r>
              <a:rPr lang="en-US" sz="2800" dirty="0" err="1"/>
              <a:t>dan</a:t>
            </a:r>
            <a:r>
              <a:rPr lang="en-US" sz="2800" dirty="0"/>
              <a:t> Kuwait, </a:t>
            </a:r>
            <a:r>
              <a:rPr lang="en-US" sz="2800" dirty="0" err="1"/>
              <a:t>mengimpor</a:t>
            </a:r>
            <a:r>
              <a:rPr lang="en-US" sz="2800" dirty="0"/>
              <a:t> </a:t>
            </a:r>
            <a:r>
              <a:rPr lang="en-US" sz="2800" dirty="0" err="1"/>
              <a:t>hukum</a:t>
            </a:r>
            <a:r>
              <a:rPr lang="en-US" sz="2800" dirty="0"/>
              <a:t> </a:t>
            </a:r>
            <a:r>
              <a:rPr lang="en-US" sz="2800" dirty="0" err="1"/>
              <a:t>perdata</a:t>
            </a:r>
            <a:r>
              <a:rPr lang="en-US" sz="2800" dirty="0"/>
              <a:t> </a:t>
            </a:r>
            <a:r>
              <a:rPr lang="en-US" sz="2800" dirty="0" err="1"/>
              <a:t>dan</a:t>
            </a:r>
            <a:r>
              <a:rPr lang="en-US" sz="2800" dirty="0"/>
              <a:t> </a:t>
            </a:r>
            <a:r>
              <a:rPr lang="en-US" sz="2800" dirty="0" err="1"/>
              <a:t>pidana</a:t>
            </a:r>
            <a:r>
              <a:rPr lang="en-US" sz="2800" dirty="0"/>
              <a:t> </a:t>
            </a:r>
            <a:r>
              <a:rPr lang="en-US" sz="2800" dirty="0" err="1"/>
              <a:t>Perancis</a:t>
            </a:r>
            <a:r>
              <a:rPr lang="en-US" sz="2800" dirty="0"/>
              <a:t> </a:t>
            </a:r>
            <a:r>
              <a:rPr lang="en-US" sz="2800" dirty="0" err="1"/>
              <a:t>dan</a:t>
            </a:r>
            <a:r>
              <a:rPr lang="en-US" sz="2800" dirty="0"/>
              <a:t> </a:t>
            </a:r>
            <a:r>
              <a:rPr lang="en-US" sz="2800" dirty="0" err="1"/>
              <a:t>mengorganisir</a:t>
            </a:r>
            <a:r>
              <a:rPr lang="en-US" sz="2800" dirty="0"/>
              <a:t> </a:t>
            </a:r>
            <a:r>
              <a:rPr lang="en-US" sz="2800" dirty="0" err="1"/>
              <a:t>sistem</a:t>
            </a:r>
            <a:r>
              <a:rPr lang="en-US" sz="2800" dirty="0"/>
              <a:t> </a:t>
            </a:r>
            <a:r>
              <a:rPr lang="en-US" sz="2800" dirty="0" err="1"/>
              <a:t>hukum</a:t>
            </a:r>
            <a:r>
              <a:rPr lang="en-US" sz="2800" dirty="0"/>
              <a:t> </a:t>
            </a:r>
            <a:r>
              <a:rPr lang="en-US" sz="2800" dirty="0" err="1"/>
              <a:t>mereka</a:t>
            </a:r>
            <a:r>
              <a:rPr lang="en-US" sz="2800" dirty="0"/>
              <a:t> </a:t>
            </a:r>
            <a:r>
              <a:rPr lang="en-US" sz="2800" dirty="0" err="1"/>
              <a:t>sesuai</a:t>
            </a:r>
            <a:r>
              <a:rPr lang="en-US" sz="2800" dirty="0"/>
              <a:t> </a:t>
            </a:r>
            <a:r>
              <a:rPr lang="en-US" sz="2800" dirty="0" err="1"/>
              <a:t>dengan</a:t>
            </a:r>
            <a:r>
              <a:rPr lang="en-US" sz="2800" dirty="0"/>
              <a:t> </a:t>
            </a:r>
            <a:r>
              <a:rPr lang="en-US" sz="2800" dirty="0" err="1"/>
              <a:t>tradisi</a:t>
            </a:r>
            <a:r>
              <a:rPr lang="en-US" sz="2800" dirty="0"/>
              <a:t> </a:t>
            </a:r>
            <a:r>
              <a:rPr lang="en-US" sz="2800" dirty="0" err="1"/>
              <a:t>hukum</a:t>
            </a:r>
            <a:r>
              <a:rPr lang="en-US" sz="2800" dirty="0"/>
              <a:t>  </a:t>
            </a:r>
            <a:r>
              <a:rPr lang="en-US" sz="2800" dirty="0" err="1"/>
              <a:t>sipil</a:t>
            </a:r>
            <a:r>
              <a:rPr lang="en-US" sz="2800" dirty="0"/>
              <a:t> (</a:t>
            </a:r>
            <a:r>
              <a:rPr lang="en-US" sz="2800" i="1" dirty="0"/>
              <a:t>civil law legal tradition</a:t>
            </a:r>
            <a:r>
              <a:rPr lang="en-US" sz="2800" dirty="0"/>
              <a:t>). </a:t>
            </a:r>
            <a:r>
              <a:rPr lang="en-US" sz="2800" dirty="0" err="1"/>
              <a:t>Beberapa</a:t>
            </a:r>
            <a:r>
              <a:rPr lang="en-US" sz="2800" dirty="0"/>
              <a:t> </a:t>
            </a:r>
            <a:r>
              <a:rPr lang="en-US" sz="2800" dirty="0" err="1"/>
              <a:t>negara</a:t>
            </a:r>
            <a:r>
              <a:rPr lang="en-US" sz="2800" dirty="0"/>
              <a:t>, </a:t>
            </a:r>
            <a:r>
              <a:rPr lang="en-US" sz="2800" dirty="0" err="1"/>
              <a:t>seperti</a:t>
            </a:r>
            <a:r>
              <a:rPr lang="en-US" sz="2800" dirty="0"/>
              <a:t> Pakistan, Indonesia, </a:t>
            </a:r>
            <a:r>
              <a:rPr lang="en-US" sz="2800" dirty="0" err="1"/>
              <a:t>dan</a:t>
            </a:r>
            <a:r>
              <a:rPr lang="en-US" sz="2800" dirty="0"/>
              <a:t> Malaysia, </a:t>
            </a:r>
            <a:r>
              <a:rPr lang="en-US" sz="2800" dirty="0" err="1"/>
              <a:t>dipengaruhi</a:t>
            </a:r>
            <a:r>
              <a:rPr lang="en-US" sz="2800" dirty="0"/>
              <a:t> </a:t>
            </a:r>
            <a:r>
              <a:rPr lang="en-US" sz="2800" dirty="0" err="1"/>
              <a:t>oleh</a:t>
            </a:r>
            <a:r>
              <a:rPr lang="en-US" sz="2800" dirty="0"/>
              <a:t> </a:t>
            </a:r>
            <a:r>
              <a:rPr lang="en-US" sz="2800" dirty="0" err="1"/>
              <a:t>sistem</a:t>
            </a:r>
            <a:r>
              <a:rPr lang="en-US" sz="2800" dirty="0"/>
              <a:t> </a:t>
            </a:r>
            <a:r>
              <a:rPr lang="en-US" sz="2800" i="1" dirty="0"/>
              <a:t>common law </a:t>
            </a:r>
            <a:r>
              <a:rPr lang="en-US" sz="2800" i="1" dirty="0" err="1"/>
              <a:t>In</a:t>
            </a:r>
            <a:r>
              <a:rPr lang="en-US" sz="2800" dirty="0" err="1"/>
              <a:t>ggris</a:t>
            </a:r>
            <a:r>
              <a:rPr lang="en-US" sz="2800" dirty="0"/>
              <a:t>, yang </a:t>
            </a:r>
            <a:r>
              <a:rPr lang="en-US" sz="2800" dirty="0" err="1"/>
              <a:t>dilengkapi</a:t>
            </a:r>
            <a:r>
              <a:rPr lang="en-US" sz="2800" dirty="0"/>
              <a:t> </a:t>
            </a:r>
            <a:r>
              <a:rPr lang="en-US" sz="2800" dirty="0" err="1"/>
              <a:t>dengan</a:t>
            </a:r>
            <a:r>
              <a:rPr lang="en-US" sz="2800" dirty="0"/>
              <a:t> </a:t>
            </a:r>
            <a:r>
              <a:rPr lang="en-US" sz="2800" dirty="0" err="1"/>
              <a:t>berbagai</a:t>
            </a:r>
            <a:r>
              <a:rPr lang="en-US" sz="2800" dirty="0"/>
              <a:t> </a:t>
            </a:r>
            <a:r>
              <a:rPr lang="en-US" sz="2800" dirty="0" err="1"/>
              <a:t>undang-undang</a:t>
            </a:r>
            <a:r>
              <a:rPr lang="en-US" sz="2800" dirty="0"/>
              <a:t> </a:t>
            </a:r>
            <a:r>
              <a:rPr lang="en-US" sz="2800" dirty="0" err="1"/>
              <a:t>hukum</a:t>
            </a:r>
            <a:r>
              <a:rPr lang="en-US" sz="2800" dirty="0"/>
              <a:t> yang </a:t>
            </a:r>
            <a:r>
              <a:rPr lang="en-US" sz="2800" dirty="0" err="1"/>
              <a:t>berlaku</a:t>
            </a:r>
            <a:r>
              <a:rPr lang="en-US" sz="2800" dirty="0"/>
              <a:t> di </a:t>
            </a:r>
            <a:r>
              <a:rPr lang="en-US" sz="2800" dirty="0" err="1"/>
              <a:t>bidang</a:t>
            </a:r>
            <a:r>
              <a:rPr lang="en-US" sz="2800" dirty="0"/>
              <a:t> </a:t>
            </a:r>
            <a:r>
              <a:rPr lang="en-US" sz="2800" dirty="0" err="1"/>
              <a:t>tertentu</a:t>
            </a:r>
            <a:r>
              <a:rPr lang="en-US" sz="2800" dirty="0"/>
              <a:t>.</a:t>
            </a:r>
          </a:p>
        </p:txBody>
      </p:sp>
    </p:spTree>
    <p:extLst>
      <p:ext uri="{BB962C8B-B14F-4D97-AF65-F5344CB8AC3E}">
        <p14:creationId xmlns:p14="http://schemas.microsoft.com/office/powerpoint/2010/main" val="127550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of separate jurisdiction</a:t>
            </a:r>
          </a:p>
        </p:txBody>
      </p:sp>
      <p:sp>
        <p:nvSpPr>
          <p:cNvPr id="3" name="Content Placeholder 2"/>
          <p:cNvSpPr>
            <a:spLocks noGrp="1"/>
          </p:cNvSpPr>
          <p:nvPr>
            <p:ph idx="1"/>
          </p:nvPr>
        </p:nvSpPr>
        <p:spPr/>
        <p:txBody>
          <a:bodyPr>
            <a:normAutofit fontScale="92500"/>
          </a:bodyPr>
          <a:lstStyle/>
          <a:p>
            <a:r>
              <a:rPr lang="en-US" sz="3600" dirty="0"/>
              <a:t>Most Muslim countries created courts of separate jurisdiction to handle matters related to inheritance, divorce, and marriage. In these fields, judges typically implement statutory laws, which were enacted as codifications of Islamic laws. (p.15)</a:t>
            </a:r>
          </a:p>
          <a:p>
            <a:endParaRPr lang="en-US" sz="3600" dirty="0"/>
          </a:p>
          <a:p>
            <a:endParaRPr lang="en-US" dirty="0"/>
          </a:p>
        </p:txBody>
      </p:sp>
    </p:spTree>
    <p:extLst>
      <p:ext uri="{BB962C8B-B14F-4D97-AF65-F5344CB8AC3E}">
        <p14:creationId xmlns:p14="http://schemas.microsoft.com/office/powerpoint/2010/main" val="1173221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err="1"/>
              <a:t>peradilan</a:t>
            </a:r>
            <a:r>
              <a:rPr lang="en-US" dirty="0"/>
              <a:t> </a:t>
            </a:r>
            <a:r>
              <a:rPr lang="en-US" dirty="0" err="1"/>
              <a:t>dengan</a:t>
            </a:r>
            <a:r>
              <a:rPr lang="en-US" dirty="0"/>
              <a:t> </a:t>
            </a:r>
            <a:r>
              <a:rPr lang="en-US" dirty="0" err="1"/>
              <a:t>jurisdiksi</a:t>
            </a:r>
            <a:r>
              <a:rPr lang="en-US" dirty="0"/>
              <a:t> </a:t>
            </a:r>
            <a:r>
              <a:rPr lang="en-US" dirty="0" err="1"/>
              <a:t>terpisah</a:t>
            </a:r>
            <a:endParaRPr lang="en-US" dirty="0"/>
          </a:p>
        </p:txBody>
      </p:sp>
      <p:sp>
        <p:nvSpPr>
          <p:cNvPr id="3" name="Content Placeholder 2"/>
          <p:cNvSpPr>
            <a:spLocks noGrp="1"/>
          </p:cNvSpPr>
          <p:nvPr>
            <p:ph idx="1"/>
          </p:nvPr>
        </p:nvSpPr>
        <p:spPr/>
        <p:txBody>
          <a:bodyPr>
            <a:noAutofit/>
          </a:bodyPr>
          <a:lstStyle/>
          <a:p>
            <a:r>
              <a:rPr lang="en-US" sz="3200" dirty="0" err="1"/>
              <a:t>Sebagian</a:t>
            </a:r>
            <a:r>
              <a:rPr lang="en-US" sz="3200" dirty="0"/>
              <a:t> </a:t>
            </a:r>
            <a:r>
              <a:rPr lang="en-US" sz="3200" dirty="0" err="1"/>
              <a:t>besar</a:t>
            </a:r>
            <a:r>
              <a:rPr lang="en-US" sz="3200" dirty="0"/>
              <a:t> </a:t>
            </a:r>
            <a:r>
              <a:rPr lang="en-US" sz="3200" dirty="0" err="1"/>
              <a:t>negara-negara</a:t>
            </a:r>
            <a:r>
              <a:rPr lang="en-US" sz="3200" dirty="0"/>
              <a:t> Muslim </a:t>
            </a:r>
            <a:r>
              <a:rPr lang="en-US" sz="3200" dirty="0" err="1"/>
              <a:t>menciptakan</a:t>
            </a:r>
            <a:r>
              <a:rPr lang="en-US" sz="3200" dirty="0"/>
              <a:t> </a:t>
            </a:r>
            <a:r>
              <a:rPr lang="en-US" sz="3200" dirty="0" err="1"/>
              <a:t>peradilan</a:t>
            </a:r>
            <a:r>
              <a:rPr lang="en-US" sz="3200" dirty="0"/>
              <a:t> yang </a:t>
            </a:r>
            <a:r>
              <a:rPr lang="en-US" sz="3200" dirty="0" err="1"/>
              <a:t>terpisah</a:t>
            </a:r>
            <a:r>
              <a:rPr lang="en-US" sz="3200" dirty="0"/>
              <a:t> </a:t>
            </a:r>
            <a:r>
              <a:rPr lang="en-US" sz="3200" dirty="0" err="1"/>
              <a:t>untuk</a:t>
            </a:r>
            <a:r>
              <a:rPr lang="en-US" sz="3200" dirty="0"/>
              <a:t> </a:t>
            </a:r>
            <a:r>
              <a:rPr lang="en-US" sz="3200" dirty="0" err="1"/>
              <a:t>menangani</a:t>
            </a:r>
            <a:r>
              <a:rPr lang="en-US" sz="3200" dirty="0"/>
              <a:t> </a:t>
            </a:r>
            <a:r>
              <a:rPr lang="en-US" sz="3200" dirty="0" err="1"/>
              <a:t>hal</a:t>
            </a:r>
            <a:r>
              <a:rPr lang="en-US" sz="3200" dirty="0"/>
              <a:t> yang </a:t>
            </a:r>
            <a:r>
              <a:rPr lang="en-US" sz="3200" dirty="0" err="1"/>
              <a:t>berkaitan</a:t>
            </a:r>
            <a:r>
              <a:rPr lang="en-US" sz="3200" dirty="0"/>
              <a:t> </a:t>
            </a:r>
            <a:r>
              <a:rPr lang="en-US" sz="3200" dirty="0" err="1"/>
              <a:t>dengan</a:t>
            </a:r>
            <a:r>
              <a:rPr lang="en-US" sz="3200" dirty="0"/>
              <a:t> </a:t>
            </a:r>
            <a:r>
              <a:rPr lang="en-US" sz="3200" dirty="0" err="1"/>
              <a:t>warisan</a:t>
            </a:r>
            <a:r>
              <a:rPr lang="en-US" sz="3200" dirty="0"/>
              <a:t>, </a:t>
            </a:r>
            <a:r>
              <a:rPr lang="en-US" sz="3200" dirty="0" err="1"/>
              <a:t>perceraian</a:t>
            </a:r>
            <a:r>
              <a:rPr lang="en-US" sz="3200" dirty="0"/>
              <a:t>, </a:t>
            </a:r>
            <a:r>
              <a:rPr lang="en-US" sz="3200" dirty="0" err="1"/>
              <a:t>dan</a:t>
            </a:r>
            <a:r>
              <a:rPr lang="en-US" sz="3200" dirty="0"/>
              <a:t> </a:t>
            </a:r>
            <a:r>
              <a:rPr lang="en-US" sz="3200" dirty="0" err="1"/>
              <a:t>pernikahan</a:t>
            </a:r>
            <a:r>
              <a:rPr lang="en-US" sz="3200" dirty="0"/>
              <a:t>. </a:t>
            </a:r>
            <a:r>
              <a:rPr lang="en-US" sz="3200" dirty="0" err="1"/>
              <a:t>Dalam</a:t>
            </a:r>
            <a:r>
              <a:rPr lang="en-US" sz="3200" dirty="0"/>
              <a:t> </a:t>
            </a:r>
            <a:r>
              <a:rPr lang="en-US" sz="3200" dirty="0" err="1"/>
              <a:t>bidang</a:t>
            </a:r>
            <a:r>
              <a:rPr lang="en-US" sz="3200" dirty="0"/>
              <a:t> </a:t>
            </a:r>
            <a:r>
              <a:rPr lang="en-US" sz="3200" dirty="0" err="1"/>
              <a:t>ini</a:t>
            </a:r>
            <a:r>
              <a:rPr lang="en-US" sz="3200" dirty="0"/>
              <a:t>, hakim </a:t>
            </a:r>
            <a:r>
              <a:rPr lang="en-US" sz="3200" dirty="0" err="1"/>
              <a:t>biasanya</a:t>
            </a:r>
            <a:r>
              <a:rPr lang="en-US" sz="3200" dirty="0"/>
              <a:t> </a:t>
            </a:r>
            <a:r>
              <a:rPr lang="en-US" sz="3200" dirty="0" err="1"/>
              <a:t>menerapkan</a:t>
            </a:r>
            <a:r>
              <a:rPr lang="en-US" sz="3200" dirty="0"/>
              <a:t> </a:t>
            </a:r>
            <a:r>
              <a:rPr lang="en-US" sz="3200" dirty="0" err="1"/>
              <a:t>hukum</a:t>
            </a:r>
            <a:r>
              <a:rPr lang="en-US" sz="3200" dirty="0"/>
              <a:t> </a:t>
            </a:r>
            <a:r>
              <a:rPr lang="en-US" sz="3200" dirty="0" err="1"/>
              <a:t>atau</a:t>
            </a:r>
            <a:r>
              <a:rPr lang="en-US" sz="3200" dirty="0"/>
              <a:t> </a:t>
            </a:r>
            <a:r>
              <a:rPr lang="en-US" sz="3200" dirty="0" err="1"/>
              <a:t>aturan</a:t>
            </a:r>
            <a:r>
              <a:rPr lang="en-US" sz="3200" dirty="0"/>
              <a:t> , yang </a:t>
            </a:r>
            <a:r>
              <a:rPr lang="en-US" sz="3200" dirty="0" err="1"/>
              <a:t>diberlakukan</a:t>
            </a:r>
            <a:r>
              <a:rPr lang="en-US" sz="3200" dirty="0"/>
              <a:t> </a:t>
            </a:r>
            <a:r>
              <a:rPr lang="en-US" sz="3200" dirty="0" err="1"/>
              <a:t>dalam</a:t>
            </a:r>
            <a:r>
              <a:rPr lang="en-US" sz="3200" dirty="0"/>
              <a:t> </a:t>
            </a:r>
            <a:r>
              <a:rPr lang="en-US" sz="3200" dirty="0" err="1"/>
              <a:t>bentuk</a:t>
            </a:r>
            <a:r>
              <a:rPr lang="en-US" sz="3200" dirty="0"/>
              <a:t> </a:t>
            </a:r>
            <a:r>
              <a:rPr lang="en-US" sz="3200" dirty="0" err="1"/>
              <a:t>kodifikasi</a:t>
            </a:r>
            <a:r>
              <a:rPr lang="en-US" sz="3200" dirty="0"/>
              <a:t> </a:t>
            </a:r>
            <a:r>
              <a:rPr lang="en-US" sz="3200" dirty="0" err="1"/>
              <a:t>hukum</a:t>
            </a:r>
            <a:r>
              <a:rPr lang="en-US" sz="3200" dirty="0"/>
              <a:t> Islam.</a:t>
            </a:r>
          </a:p>
        </p:txBody>
      </p:sp>
    </p:spTree>
    <p:extLst>
      <p:ext uri="{BB962C8B-B14F-4D97-AF65-F5344CB8AC3E}">
        <p14:creationId xmlns:p14="http://schemas.microsoft.com/office/powerpoint/2010/main" val="763625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emergence of fundamentalist </a:t>
            </a:r>
            <a:r>
              <a:rPr lang="en-US" i="1" dirty="0"/>
              <a:t>al-</a:t>
            </a:r>
            <a:r>
              <a:rPr lang="en-US" i="1" dirty="0" err="1"/>
              <a:t>hakimiyya</a:t>
            </a:r>
            <a:r>
              <a:rPr lang="en-US" i="1" dirty="0"/>
              <a:t> </a:t>
            </a:r>
            <a:r>
              <a:rPr lang="en-US" i="1" dirty="0" err="1"/>
              <a:t>lillah</a:t>
            </a:r>
            <a:r>
              <a:rPr lang="en-US" i="1" dirty="0"/>
              <a:t> </a:t>
            </a:r>
            <a:endParaRPr lang="en-US" dirty="0"/>
          </a:p>
        </p:txBody>
      </p:sp>
      <p:sp>
        <p:nvSpPr>
          <p:cNvPr id="3" name="Content Placeholder 2"/>
          <p:cNvSpPr>
            <a:spLocks noGrp="1"/>
          </p:cNvSpPr>
          <p:nvPr>
            <p:ph idx="1"/>
          </p:nvPr>
        </p:nvSpPr>
        <p:spPr/>
        <p:txBody>
          <a:bodyPr>
            <a:normAutofit lnSpcReduction="10000"/>
          </a:bodyPr>
          <a:lstStyle/>
          <a:p>
            <a:r>
              <a:rPr lang="en-US" dirty="0"/>
              <a:t>The periods between the 1960s and 1970s witnessed the emergence of fundamentalist Islamic movements that materially affected the constitutional place of Islam in the various Muslim states. Building on the positions of some </a:t>
            </a:r>
            <a:r>
              <a:rPr lang="en-US" dirty="0" err="1"/>
              <a:t>premodern</a:t>
            </a:r>
            <a:r>
              <a:rPr lang="en-US" dirty="0"/>
              <a:t> theological orientations, most fundamentalist groups, but not all, contended that </a:t>
            </a:r>
            <a:r>
              <a:rPr lang="en-US" b="1" dirty="0"/>
              <a:t>sovereignty belongs only to God</a:t>
            </a:r>
            <a:r>
              <a:rPr lang="en-US" dirty="0"/>
              <a:t> (</a:t>
            </a:r>
            <a:r>
              <a:rPr lang="en-US" i="1" dirty="0"/>
              <a:t>al-</a:t>
            </a:r>
            <a:r>
              <a:rPr lang="en-US" i="1" dirty="0" err="1"/>
              <a:t>hakimiyya</a:t>
            </a:r>
            <a:r>
              <a:rPr lang="en-US" i="1" dirty="0"/>
              <a:t> </a:t>
            </a:r>
            <a:r>
              <a:rPr lang="en-US" i="1" dirty="0" err="1"/>
              <a:t>li’llah</a:t>
            </a:r>
            <a:r>
              <a:rPr lang="en-US" dirty="0"/>
              <a:t>), that governments ought to represent and give effect to the Divine Will, and that there ought to be a strict adherence to the detailed determinations of religious scholars. The fundamentalist orientations of those decades are most accurately understood as oppositional nationalistic movements dissatisfied with the status quo, and utilizing religious symbolism as a means of claiming authenticity and legitimacy.  (p.16)</a:t>
            </a:r>
          </a:p>
          <a:p>
            <a:endParaRPr lang="en-US" dirty="0"/>
          </a:p>
        </p:txBody>
      </p:sp>
    </p:spTree>
    <p:extLst>
      <p:ext uri="{BB962C8B-B14F-4D97-AF65-F5344CB8AC3E}">
        <p14:creationId xmlns:p14="http://schemas.microsoft.com/office/powerpoint/2010/main" val="137088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Kemunculan</a:t>
            </a:r>
            <a:r>
              <a:rPr lang="en-US" dirty="0"/>
              <a:t> </a:t>
            </a:r>
            <a:r>
              <a:rPr lang="en-US" dirty="0" err="1"/>
              <a:t>kaum</a:t>
            </a:r>
            <a:r>
              <a:rPr lang="en-US" dirty="0"/>
              <a:t> </a:t>
            </a:r>
            <a:r>
              <a:rPr lang="en-US" dirty="0" err="1"/>
              <a:t>fundamentalis</a:t>
            </a:r>
            <a:r>
              <a:rPr lang="en-US" dirty="0"/>
              <a:t> </a:t>
            </a:r>
            <a:r>
              <a:rPr lang="en-US" i="1" dirty="0"/>
              <a:t>al-</a:t>
            </a:r>
            <a:r>
              <a:rPr lang="en-US" i="1" dirty="0" err="1"/>
              <a:t>hakimiyya</a:t>
            </a:r>
            <a:r>
              <a:rPr lang="en-US" i="1" dirty="0"/>
              <a:t> </a:t>
            </a:r>
            <a:r>
              <a:rPr lang="en-US" i="1" dirty="0" err="1"/>
              <a:t>lillah</a:t>
            </a:r>
            <a:r>
              <a:rPr lang="en-US" i="1" dirty="0"/>
              <a:t> </a:t>
            </a:r>
            <a:r>
              <a:rPr lang="en-US" dirty="0"/>
              <a:t> (</a:t>
            </a:r>
            <a:r>
              <a:rPr lang="en-US" dirty="0" err="1"/>
              <a:t>Kedaulatan</a:t>
            </a:r>
            <a:r>
              <a:rPr lang="en-US" dirty="0"/>
              <a:t> </a:t>
            </a:r>
            <a:r>
              <a:rPr lang="en-US" dirty="0" err="1"/>
              <a:t>hanya</a:t>
            </a:r>
            <a:r>
              <a:rPr lang="en-US" dirty="0"/>
              <a:t> </a:t>
            </a:r>
            <a:r>
              <a:rPr lang="en-US" dirty="0" err="1"/>
              <a:t>milik</a:t>
            </a:r>
            <a:r>
              <a:rPr lang="en-US" dirty="0"/>
              <a:t> </a:t>
            </a:r>
            <a:r>
              <a:rPr lang="en-US" dirty="0" err="1"/>
              <a:t>allah</a:t>
            </a:r>
            <a:r>
              <a:rPr lang="en-US" dirty="0"/>
              <a:t>)  </a:t>
            </a:r>
          </a:p>
        </p:txBody>
      </p:sp>
      <p:sp>
        <p:nvSpPr>
          <p:cNvPr id="3" name="Content Placeholder 2"/>
          <p:cNvSpPr>
            <a:spLocks noGrp="1"/>
          </p:cNvSpPr>
          <p:nvPr>
            <p:ph idx="1"/>
          </p:nvPr>
        </p:nvSpPr>
        <p:spPr/>
        <p:txBody>
          <a:bodyPr>
            <a:normAutofit/>
          </a:bodyPr>
          <a:lstStyle/>
          <a:p>
            <a:r>
              <a:rPr lang="en-US" dirty="0" err="1"/>
              <a:t>Periode</a:t>
            </a:r>
            <a:r>
              <a:rPr lang="en-US" dirty="0"/>
              <a:t> </a:t>
            </a:r>
            <a:r>
              <a:rPr lang="en-US" dirty="0" err="1"/>
              <a:t>antara</a:t>
            </a:r>
            <a:r>
              <a:rPr lang="en-US" dirty="0"/>
              <a:t> 1960-an </a:t>
            </a:r>
            <a:r>
              <a:rPr lang="en-US" dirty="0" err="1"/>
              <a:t>dan</a:t>
            </a:r>
            <a:r>
              <a:rPr lang="en-US" dirty="0"/>
              <a:t> 1970-an </a:t>
            </a:r>
            <a:r>
              <a:rPr lang="en-US" dirty="0" err="1"/>
              <a:t>menyaksikan</a:t>
            </a:r>
            <a:r>
              <a:rPr lang="en-US" dirty="0"/>
              <a:t> </a:t>
            </a:r>
            <a:r>
              <a:rPr lang="en-US" dirty="0" err="1"/>
              <a:t>munculnya</a:t>
            </a:r>
            <a:r>
              <a:rPr lang="en-US" dirty="0"/>
              <a:t> </a:t>
            </a:r>
            <a:r>
              <a:rPr lang="en-US" dirty="0" err="1"/>
              <a:t>gerakan-gerakan</a:t>
            </a:r>
            <a:r>
              <a:rPr lang="en-US" dirty="0"/>
              <a:t> Islam </a:t>
            </a:r>
            <a:r>
              <a:rPr lang="en-US" dirty="0" err="1"/>
              <a:t>fundamentalis</a:t>
            </a:r>
            <a:r>
              <a:rPr lang="en-US" dirty="0"/>
              <a:t> yang </a:t>
            </a:r>
            <a:r>
              <a:rPr lang="en-US" dirty="0" err="1"/>
              <a:t>secara</a:t>
            </a:r>
            <a:r>
              <a:rPr lang="en-US" dirty="0"/>
              <a:t> material </a:t>
            </a:r>
            <a:r>
              <a:rPr lang="en-US" dirty="0" err="1"/>
              <a:t>mempengaruhi</a:t>
            </a:r>
            <a:r>
              <a:rPr lang="en-US" dirty="0"/>
              <a:t> </a:t>
            </a:r>
            <a:r>
              <a:rPr lang="en-US" dirty="0" err="1"/>
              <a:t>posisi</a:t>
            </a:r>
            <a:r>
              <a:rPr lang="en-US" dirty="0"/>
              <a:t> Islam </a:t>
            </a:r>
            <a:r>
              <a:rPr lang="en-US" dirty="0" err="1"/>
              <a:t>dalam</a:t>
            </a:r>
            <a:r>
              <a:rPr lang="en-US" dirty="0"/>
              <a:t> </a:t>
            </a:r>
            <a:r>
              <a:rPr lang="en-US" dirty="0" err="1"/>
              <a:t>konstitusi</a:t>
            </a:r>
            <a:r>
              <a:rPr lang="en-US" dirty="0"/>
              <a:t> </a:t>
            </a:r>
            <a:r>
              <a:rPr lang="en-US" dirty="0" err="1"/>
              <a:t>berbagai</a:t>
            </a:r>
            <a:r>
              <a:rPr lang="en-US" dirty="0"/>
              <a:t> </a:t>
            </a:r>
            <a:r>
              <a:rPr lang="en-US" dirty="0" err="1"/>
              <a:t>negara</a:t>
            </a:r>
            <a:r>
              <a:rPr lang="en-US" dirty="0"/>
              <a:t> Muslim. </a:t>
            </a:r>
            <a:r>
              <a:rPr lang="en-US" dirty="0" err="1"/>
              <a:t>Sebagian</a:t>
            </a:r>
            <a:r>
              <a:rPr lang="en-US" dirty="0"/>
              <a:t> </a:t>
            </a:r>
            <a:r>
              <a:rPr lang="en-US" dirty="0" err="1"/>
              <a:t>besar</a:t>
            </a:r>
            <a:r>
              <a:rPr lang="en-US" dirty="0"/>
              <a:t> </a:t>
            </a:r>
            <a:r>
              <a:rPr lang="en-US" dirty="0" err="1"/>
              <a:t>kelompok</a:t>
            </a:r>
            <a:r>
              <a:rPr lang="en-US" dirty="0"/>
              <a:t> </a:t>
            </a:r>
            <a:r>
              <a:rPr lang="en-US" dirty="0" err="1"/>
              <a:t>fundamentalis</a:t>
            </a:r>
            <a:r>
              <a:rPr lang="en-US" dirty="0"/>
              <a:t>, </a:t>
            </a:r>
            <a:r>
              <a:rPr lang="en-US" dirty="0" err="1"/>
              <a:t>tapi</a:t>
            </a:r>
            <a:r>
              <a:rPr lang="en-US" dirty="0"/>
              <a:t> </a:t>
            </a:r>
            <a:r>
              <a:rPr lang="en-US" dirty="0" err="1"/>
              <a:t>tidak</a:t>
            </a:r>
            <a:r>
              <a:rPr lang="en-US" dirty="0"/>
              <a:t> </a:t>
            </a:r>
            <a:r>
              <a:rPr lang="en-US" dirty="0" err="1"/>
              <a:t>semua</a:t>
            </a:r>
            <a:r>
              <a:rPr lang="en-US" dirty="0"/>
              <a:t>, </a:t>
            </a:r>
            <a:r>
              <a:rPr lang="en-US" dirty="0" err="1"/>
              <a:t>berorientasi</a:t>
            </a:r>
            <a:r>
              <a:rPr lang="en-US" dirty="0"/>
              <a:t> </a:t>
            </a:r>
            <a:r>
              <a:rPr lang="en-US" dirty="0" err="1"/>
              <a:t>pada</a:t>
            </a:r>
            <a:r>
              <a:rPr lang="en-US" dirty="0"/>
              <a:t> </a:t>
            </a:r>
            <a:r>
              <a:rPr lang="en-US" dirty="0" err="1"/>
              <a:t>teologi</a:t>
            </a:r>
            <a:r>
              <a:rPr lang="en-US" dirty="0"/>
              <a:t> </a:t>
            </a:r>
            <a:r>
              <a:rPr lang="en-US" dirty="0" err="1"/>
              <a:t>pra</a:t>
            </a:r>
            <a:r>
              <a:rPr lang="en-US" dirty="0"/>
              <a:t>-modern. </a:t>
            </a:r>
            <a:r>
              <a:rPr lang="en-US" dirty="0" err="1"/>
              <a:t>Mereka</a:t>
            </a:r>
            <a:r>
              <a:rPr lang="en-US" dirty="0"/>
              <a:t> </a:t>
            </a:r>
            <a:r>
              <a:rPr lang="en-US" dirty="0" err="1"/>
              <a:t>berpendapat</a:t>
            </a:r>
            <a:r>
              <a:rPr lang="en-US" dirty="0"/>
              <a:t> </a:t>
            </a:r>
            <a:r>
              <a:rPr lang="en-US" dirty="0" err="1"/>
              <a:t>bahwa</a:t>
            </a:r>
            <a:r>
              <a:rPr lang="en-US" dirty="0"/>
              <a:t> </a:t>
            </a:r>
            <a:r>
              <a:rPr lang="en-US" b="1" dirty="0" err="1"/>
              <a:t>kedaulatan</a:t>
            </a:r>
            <a:r>
              <a:rPr lang="en-US" b="1" dirty="0"/>
              <a:t> </a:t>
            </a:r>
            <a:r>
              <a:rPr lang="en-US" b="1" dirty="0" err="1"/>
              <a:t>hanya</a:t>
            </a:r>
            <a:r>
              <a:rPr lang="en-US" b="1" dirty="0"/>
              <a:t> </a:t>
            </a:r>
            <a:r>
              <a:rPr lang="en-US" b="1" dirty="0" err="1"/>
              <a:t>milik</a:t>
            </a:r>
            <a:r>
              <a:rPr lang="en-US" b="1" dirty="0"/>
              <a:t> Allah</a:t>
            </a:r>
            <a:r>
              <a:rPr lang="en-US" dirty="0"/>
              <a:t> (</a:t>
            </a:r>
            <a:r>
              <a:rPr lang="en-US" b="1" i="1" dirty="0"/>
              <a:t>al-</a:t>
            </a:r>
            <a:r>
              <a:rPr lang="en-US" b="1" i="1" dirty="0" err="1"/>
              <a:t>hakimiyya</a:t>
            </a:r>
            <a:r>
              <a:rPr lang="en-US" b="1" i="1" dirty="0"/>
              <a:t> </a:t>
            </a:r>
            <a:r>
              <a:rPr lang="en-US" b="1" i="1" dirty="0" err="1"/>
              <a:t>li'llah</a:t>
            </a:r>
            <a:r>
              <a:rPr lang="en-US" dirty="0"/>
              <a:t>). </a:t>
            </a:r>
            <a:r>
              <a:rPr lang="en-US" dirty="0" err="1"/>
              <a:t>Pemerintah</a:t>
            </a:r>
            <a:r>
              <a:rPr lang="en-US" dirty="0"/>
              <a:t> </a:t>
            </a:r>
            <a:r>
              <a:rPr lang="en-US" dirty="0" err="1"/>
              <a:t>harus</a:t>
            </a:r>
            <a:r>
              <a:rPr lang="en-US" dirty="0"/>
              <a:t> </a:t>
            </a:r>
            <a:r>
              <a:rPr lang="en-US" dirty="0" err="1"/>
              <a:t>mewakili</a:t>
            </a:r>
            <a:r>
              <a:rPr lang="en-US" dirty="0"/>
              <a:t> </a:t>
            </a:r>
            <a:r>
              <a:rPr lang="en-US" dirty="0" err="1"/>
              <a:t>atau</a:t>
            </a:r>
            <a:r>
              <a:rPr lang="en-US" dirty="0"/>
              <a:t> </a:t>
            </a:r>
            <a:r>
              <a:rPr lang="en-US" dirty="0" err="1"/>
              <a:t>mencerminkan</a:t>
            </a:r>
            <a:r>
              <a:rPr lang="en-US" dirty="0"/>
              <a:t>  </a:t>
            </a:r>
            <a:r>
              <a:rPr lang="en-US" dirty="0" err="1"/>
              <a:t>Kehendak</a:t>
            </a:r>
            <a:r>
              <a:rPr lang="en-US" dirty="0"/>
              <a:t> </a:t>
            </a:r>
            <a:r>
              <a:rPr lang="en-US" dirty="0" err="1"/>
              <a:t>Tuhan</a:t>
            </a:r>
            <a:r>
              <a:rPr lang="en-US" dirty="0"/>
              <a:t>.  </a:t>
            </a:r>
            <a:r>
              <a:rPr lang="en-US" dirty="0" err="1"/>
              <a:t>Pemerintah</a:t>
            </a:r>
            <a:r>
              <a:rPr lang="en-US" dirty="0"/>
              <a:t> </a:t>
            </a:r>
            <a:r>
              <a:rPr lang="en-US" dirty="0" err="1"/>
              <a:t>harus</a:t>
            </a:r>
            <a:r>
              <a:rPr lang="en-US" dirty="0"/>
              <a:t> </a:t>
            </a:r>
            <a:r>
              <a:rPr lang="en-US" dirty="0" err="1"/>
              <a:t>mentaati</a:t>
            </a:r>
            <a:r>
              <a:rPr lang="en-US" dirty="0"/>
              <a:t> </a:t>
            </a:r>
            <a:r>
              <a:rPr lang="en-US" dirty="0" err="1"/>
              <a:t>secara</a:t>
            </a:r>
            <a:r>
              <a:rPr lang="en-US" dirty="0"/>
              <a:t> </a:t>
            </a:r>
            <a:r>
              <a:rPr lang="en-US" dirty="0" err="1"/>
              <a:t>ketat</a:t>
            </a:r>
            <a:r>
              <a:rPr lang="en-US" dirty="0"/>
              <a:t> </a:t>
            </a:r>
            <a:r>
              <a:rPr lang="en-US" dirty="0" err="1"/>
              <a:t>aturan-aturan</a:t>
            </a:r>
            <a:r>
              <a:rPr lang="en-US" dirty="0"/>
              <a:t> yang </a:t>
            </a:r>
            <a:r>
              <a:rPr lang="en-US" dirty="0" err="1"/>
              <a:t>ditentukan</a:t>
            </a:r>
            <a:r>
              <a:rPr lang="en-US" dirty="0"/>
              <a:t> </a:t>
            </a:r>
            <a:r>
              <a:rPr lang="en-US" dirty="0" err="1"/>
              <a:t>secara</a:t>
            </a:r>
            <a:r>
              <a:rPr lang="en-US" dirty="0"/>
              <a:t>  </a:t>
            </a:r>
            <a:r>
              <a:rPr lang="en-US" dirty="0" err="1"/>
              <a:t>rinci</a:t>
            </a:r>
            <a:r>
              <a:rPr lang="en-US" dirty="0"/>
              <a:t> </a:t>
            </a:r>
            <a:r>
              <a:rPr lang="en-US" dirty="0" err="1"/>
              <a:t>oleh</a:t>
            </a:r>
            <a:r>
              <a:rPr lang="en-US" dirty="0"/>
              <a:t> </a:t>
            </a:r>
            <a:r>
              <a:rPr lang="en-US" dirty="0" err="1"/>
              <a:t>ulama</a:t>
            </a:r>
            <a:r>
              <a:rPr lang="en-US" dirty="0"/>
              <a:t>. </a:t>
            </a:r>
            <a:r>
              <a:rPr lang="en-US" dirty="0" err="1"/>
              <a:t>Orientasi</a:t>
            </a:r>
            <a:r>
              <a:rPr lang="en-US" dirty="0"/>
              <a:t> </a:t>
            </a:r>
            <a:r>
              <a:rPr lang="en-US" dirty="0" err="1"/>
              <a:t>kaum</a:t>
            </a:r>
            <a:r>
              <a:rPr lang="en-US" dirty="0"/>
              <a:t> </a:t>
            </a:r>
            <a:r>
              <a:rPr lang="en-US" dirty="0" err="1"/>
              <a:t>fundamentalis</a:t>
            </a:r>
            <a:r>
              <a:rPr lang="en-US" dirty="0"/>
              <a:t> </a:t>
            </a:r>
            <a:r>
              <a:rPr lang="en-US" dirty="0" err="1"/>
              <a:t>pada</a:t>
            </a:r>
            <a:r>
              <a:rPr lang="en-US" dirty="0"/>
              <a:t> </a:t>
            </a:r>
            <a:r>
              <a:rPr lang="en-US" dirty="0" err="1"/>
              <a:t>dekade</a:t>
            </a:r>
            <a:r>
              <a:rPr lang="en-US" dirty="0"/>
              <a:t> </a:t>
            </a:r>
            <a:r>
              <a:rPr lang="en-US" dirty="0" err="1"/>
              <a:t>itu</a:t>
            </a:r>
            <a:r>
              <a:rPr lang="en-US" dirty="0"/>
              <a:t> </a:t>
            </a:r>
            <a:r>
              <a:rPr lang="en-US" dirty="0" err="1"/>
              <a:t>dapat</a:t>
            </a:r>
            <a:r>
              <a:rPr lang="en-US" dirty="0"/>
              <a:t> </a:t>
            </a:r>
            <a:r>
              <a:rPr lang="en-US" dirty="0" err="1"/>
              <a:t>dipahami</a:t>
            </a:r>
            <a:r>
              <a:rPr lang="en-US" dirty="0"/>
              <a:t> </a:t>
            </a:r>
            <a:r>
              <a:rPr lang="en-US" dirty="0" err="1"/>
              <a:t>sebagai</a:t>
            </a:r>
            <a:r>
              <a:rPr lang="en-US" dirty="0"/>
              <a:t> </a:t>
            </a:r>
            <a:r>
              <a:rPr lang="en-US" dirty="0" err="1"/>
              <a:t>gerakan</a:t>
            </a:r>
            <a:r>
              <a:rPr lang="en-US" dirty="0"/>
              <a:t> </a:t>
            </a:r>
            <a:r>
              <a:rPr lang="en-US" dirty="0" err="1"/>
              <a:t>oposisi</a:t>
            </a:r>
            <a:r>
              <a:rPr lang="en-US" dirty="0"/>
              <a:t> </a:t>
            </a:r>
            <a:r>
              <a:rPr lang="en-US" dirty="0" err="1"/>
              <a:t>nasionalis</a:t>
            </a:r>
            <a:r>
              <a:rPr lang="en-US" dirty="0"/>
              <a:t> yang </a:t>
            </a:r>
            <a:r>
              <a:rPr lang="en-US" dirty="0" err="1"/>
              <a:t>tidak</a:t>
            </a:r>
            <a:r>
              <a:rPr lang="en-US" dirty="0"/>
              <a:t> </a:t>
            </a:r>
            <a:r>
              <a:rPr lang="en-US" dirty="0" err="1"/>
              <a:t>puas</a:t>
            </a:r>
            <a:r>
              <a:rPr lang="en-US" dirty="0"/>
              <a:t> </a:t>
            </a:r>
            <a:r>
              <a:rPr lang="en-US" dirty="0" err="1"/>
              <a:t>dengan</a:t>
            </a:r>
            <a:r>
              <a:rPr lang="en-US" dirty="0"/>
              <a:t> status quo, </a:t>
            </a:r>
            <a:r>
              <a:rPr lang="en-US" dirty="0" err="1"/>
              <a:t>dan</a:t>
            </a:r>
            <a:r>
              <a:rPr lang="en-US" dirty="0"/>
              <a:t> </a:t>
            </a:r>
            <a:r>
              <a:rPr lang="en-US" dirty="0" err="1"/>
              <a:t>memanfaatkan</a:t>
            </a:r>
            <a:r>
              <a:rPr lang="en-US" dirty="0"/>
              <a:t> </a:t>
            </a:r>
            <a:r>
              <a:rPr lang="en-US" dirty="0" err="1"/>
              <a:t>simbolisme</a:t>
            </a:r>
            <a:r>
              <a:rPr lang="en-US" dirty="0"/>
              <a:t> agama </a:t>
            </a:r>
            <a:r>
              <a:rPr lang="en-US" dirty="0" err="1"/>
              <a:t>sebagai</a:t>
            </a:r>
            <a:r>
              <a:rPr lang="en-US" dirty="0"/>
              <a:t> </a:t>
            </a:r>
            <a:r>
              <a:rPr lang="en-US" dirty="0" err="1"/>
              <a:t>sarana</a:t>
            </a:r>
            <a:r>
              <a:rPr lang="en-US" dirty="0"/>
              <a:t> </a:t>
            </a:r>
            <a:r>
              <a:rPr lang="en-US" dirty="0" err="1"/>
              <a:t>mengklaim</a:t>
            </a:r>
            <a:r>
              <a:rPr lang="en-US" dirty="0"/>
              <a:t> </a:t>
            </a:r>
            <a:r>
              <a:rPr lang="en-US" dirty="0" err="1"/>
              <a:t>keaslian</a:t>
            </a:r>
            <a:r>
              <a:rPr lang="en-US" dirty="0"/>
              <a:t> </a:t>
            </a:r>
            <a:r>
              <a:rPr lang="en-US" dirty="0" err="1"/>
              <a:t>dan</a:t>
            </a:r>
            <a:r>
              <a:rPr lang="en-US" dirty="0"/>
              <a:t> </a:t>
            </a:r>
            <a:r>
              <a:rPr lang="en-US" dirty="0" err="1"/>
              <a:t>legitimasi</a:t>
            </a:r>
            <a:r>
              <a:rPr lang="en-US" dirty="0"/>
              <a:t>. (P.16)</a:t>
            </a:r>
          </a:p>
        </p:txBody>
      </p:sp>
    </p:spTree>
    <p:extLst>
      <p:ext uri="{BB962C8B-B14F-4D97-AF65-F5344CB8AC3E}">
        <p14:creationId xmlns:p14="http://schemas.microsoft.com/office/powerpoint/2010/main" val="347205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Syariat</a:t>
            </a:r>
            <a:r>
              <a:rPr lang="en-US" dirty="0"/>
              <a:t> /</a:t>
            </a:r>
            <a:r>
              <a:rPr lang="en-US" dirty="0" err="1"/>
              <a:t>hukum</a:t>
            </a:r>
            <a:r>
              <a:rPr lang="en-US" dirty="0"/>
              <a:t> </a:t>
            </a:r>
            <a:r>
              <a:rPr lang="en-US" dirty="0" err="1"/>
              <a:t>islam</a:t>
            </a:r>
            <a:endParaRPr lang="en-US" dirty="0"/>
          </a:p>
        </p:txBody>
      </p:sp>
      <p:sp>
        <p:nvSpPr>
          <p:cNvPr id="3" name="Content Placeholder 2"/>
          <p:cNvSpPr>
            <a:spLocks noGrp="1"/>
          </p:cNvSpPr>
          <p:nvPr>
            <p:ph idx="1"/>
          </p:nvPr>
        </p:nvSpPr>
        <p:spPr/>
        <p:txBody>
          <a:bodyPr>
            <a:normAutofit/>
          </a:bodyPr>
          <a:lstStyle/>
          <a:p>
            <a:r>
              <a:rPr lang="en-US" sz="2800" dirty="0" err="1"/>
              <a:t>Syariat</a:t>
            </a:r>
            <a:r>
              <a:rPr lang="en-US" sz="2800" dirty="0"/>
              <a:t>  (yang </a:t>
            </a:r>
            <a:r>
              <a:rPr lang="en-US" sz="2800" dirty="0" err="1"/>
              <a:t>secara</a:t>
            </a:r>
            <a:r>
              <a:rPr lang="en-US" sz="2800" dirty="0"/>
              <a:t> </a:t>
            </a:r>
            <a:r>
              <a:rPr lang="en-US" sz="2800" dirty="0" err="1"/>
              <a:t>harfiah</a:t>
            </a:r>
            <a:r>
              <a:rPr lang="en-US" sz="2800" dirty="0"/>
              <a:t> </a:t>
            </a:r>
            <a:r>
              <a:rPr lang="en-US" sz="2800" dirty="0" err="1"/>
              <a:t>berarti</a:t>
            </a:r>
            <a:r>
              <a:rPr lang="en-US" sz="2800" dirty="0"/>
              <a:t> </a:t>
            </a:r>
            <a:r>
              <a:rPr lang="en-US" sz="2800" dirty="0" err="1"/>
              <a:t>jalan</a:t>
            </a:r>
            <a:r>
              <a:rPr lang="en-US" sz="2800" dirty="0"/>
              <a:t> </a:t>
            </a:r>
            <a:r>
              <a:rPr lang="en-US" sz="2800" dirty="0" err="1"/>
              <a:t>menuju</a:t>
            </a:r>
            <a:r>
              <a:rPr lang="en-US" sz="2800" dirty="0"/>
              <a:t> </a:t>
            </a:r>
            <a:r>
              <a:rPr lang="en-US" sz="2800" dirty="0" err="1"/>
              <a:t>Tuhan</a:t>
            </a:r>
            <a:r>
              <a:rPr lang="en-US" sz="2800" dirty="0"/>
              <a:t> </a:t>
            </a:r>
            <a:r>
              <a:rPr lang="en-US" sz="2800" dirty="0" err="1"/>
              <a:t>atau</a:t>
            </a:r>
            <a:r>
              <a:rPr lang="en-US" sz="2800" dirty="0"/>
              <a:t> air </a:t>
            </a:r>
            <a:r>
              <a:rPr lang="en-US" sz="2800" dirty="0" err="1"/>
              <a:t>mancur</a:t>
            </a:r>
            <a:r>
              <a:rPr lang="en-US" sz="2800" dirty="0"/>
              <a:t> </a:t>
            </a:r>
            <a:r>
              <a:rPr lang="en-US" sz="2800" dirty="0" err="1"/>
              <a:t>dan</a:t>
            </a:r>
            <a:r>
              <a:rPr lang="en-US" sz="2800" dirty="0"/>
              <a:t> </a:t>
            </a:r>
            <a:r>
              <a:rPr lang="en-US" sz="2800" dirty="0" err="1"/>
              <a:t>musim</a:t>
            </a:r>
            <a:r>
              <a:rPr lang="en-US" sz="2800" dirty="0"/>
              <a:t> semi </a:t>
            </a:r>
            <a:r>
              <a:rPr lang="en-US" sz="2800" dirty="0" err="1"/>
              <a:t>sumber</a:t>
            </a:r>
            <a:r>
              <a:rPr lang="en-US" sz="2800" dirty="0"/>
              <a:t> </a:t>
            </a:r>
            <a:r>
              <a:rPr lang="en-US" sz="2800" dirty="0" err="1"/>
              <a:t>kebaikan</a:t>
            </a:r>
            <a:r>
              <a:rPr lang="en-US" sz="2800" dirty="0"/>
              <a:t>) </a:t>
            </a:r>
            <a:r>
              <a:rPr lang="en-US" sz="2800" dirty="0" err="1"/>
              <a:t>adalah</a:t>
            </a:r>
            <a:r>
              <a:rPr lang="en-US" sz="2800" dirty="0"/>
              <a:t> </a:t>
            </a:r>
            <a:r>
              <a:rPr lang="en-US" sz="2800" dirty="0" err="1"/>
              <a:t>kumpulan</a:t>
            </a:r>
            <a:r>
              <a:rPr lang="en-US" sz="2800" dirty="0"/>
              <a:t> </a:t>
            </a:r>
            <a:r>
              <a:rPr lang="en-US" sz="2800" dirty="0" err="1"/>
              <a:t>dari</a:t>
            </a:r>
            <a:r>
              <a:rPr lang="en-US" sz="2800" dirty="0"/>
              <a:t> </a:t>
            </a:r>
            <a:r>
              <a:rPr lang="en-US" sz="2800" dirty="0" err="1"/>
              <a:t>berbagai</a:t>
            </a:r>
            <a:r>
              <a:rPr lang="en-US" sz="2800" dirty="0"/>
              <a:t> </a:t>
            </a:r>
            <a:r>
              <a:rPr lang="en-US" sz="2800" dirty="0" err="1"/>
              <a:t>upaya</a:t>
            </a:r>
            <a:r>
              <a:rPr lang="en-US" sz="2800" dirty="0"/>
              <a:t> </a:t>
            </a:r>
            <a:r>
              <a:rPr lang="en-US" sz="2800" dirty="0" err="1"/>
              <a:t>cendekiawan</a:t>
            </a:r>
            <a:r>
              <a:rPr lang="en-US" sz="2800" dirty="0"/>
              <a:t> Muslim </a:t>
            </a:r>
            <a:r>
              <a:rPr lang="en-US" sz="2800" dirty="0" err="1"/>
              <a:t>untuk</a:t>
            </a:r>
            <a:r>
              <a:rPr lang="en-US" sz="2800" dirty="0"/>
              <a:t> </a:t>
            </a:r>
            <a:r>
              <a:rPr lang="en-US" sz="2800" dirty="0" err="1"/>
              <a:t>menafsirkan</a:t>
            </a:r>
            <a:r>
              <a:rPr lang="en-US" sz="2800" dirty="0"/>
              <a:t> </a:t>
            </a:r>
            <a:r>
              <a:rPr lang="en-US" sz="2800" dirty="0" err="1"/>
              <a:t>dan</a:t>
            </a:r>
            <a:r>
              <a:rPr lang="en-US" sz="2800" dirty="0"/>
              <a:t> </a:t>
            </a:r>
            <a:r>
              <a:rPr lang="en-US" sz="2800" dirty="0" err="1"/>
              <a:t>mencari</a:t>
            </a:r>
            <a:r>
              <a:rPr lang="en-US" sz="2800" dirty="0"/>
              <a:t> </a:t>
            </a:r>
            <a:r>
              <a:rPr lang="en-US" sz="2800" dirty="0" err="1"/>
              <a:t>Kehendak</a:t>
            </a:r>
            <a:r>
              <a:rPr lang="en-US" sz="2800" dirty="0"/>
              <a:t> </a:t>
            </a:r>
            <a:r>
              <a:rPr lang="en-US" sz="2800" dirty="0" err="1"/>
              <a:t>Tuhan</a:t>
            </a:r>
            <a:r>
              <a:rPr lang="en-US" sz="2800" dirty="0"/>
              <a:t> yang </a:t>
            </a:r>
            <a:r>
              <a:rPr lang="en-US" sz="2800" dirty="0" err="1"/>
              <a:t>berasal</a:t>
            </a:r>
            <a:r>
              <a:rPr lang="en-US" sz="2800" dirty="0"/>
              <a:t> </a:t>
            </a:r>
            <a:r>
              <a:rPr lang="en-US" sz="2800" dirty="0" err="1"/>
              <a:t>dari</a:t>
            </a:r>
            <a:r>
              <a:rPr lang="en-US" sz="2800" dirty="0"/>
              <a:t> Al-Qur'an </a:t>
            </a:r>
            <a:r>
              <a:rPr lang="en-US" sz="2800" dirty="0" err="1"/>
              <a:t>dan</a:t>
            </a:r>
            <a:r>
              <a:rPr lang="en-US" sz="2800" dirty="0"/>
              <a:t> Sunnah.</a:t>
            </a:r>
          </a:p>
        </p:txBody>
      </p:sp>
    </p:spTree>
    <p:extLst>
      <p:ext uri="{BB962C8B-B14F-4D97-AF65-F5344CB8AC3E}">
        <p14:creationId xmlns:p14="http://schemas.microsoft.com/office/powerpoint/2010/main" val="1502668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 of fundamentalist</a:t>
            </a:r>
          </a:p>
        </p:txBody>
      </p:sp>
      <p:sp>
        <p:nvSpPr>
          <p:cNvPr id="3" name="Content Placeholder 2"/>
          <p:cNvSpPr>
            <a:spLocks noGrp="1"/>
          </p:cNvSpPr>
          <p:nvPr>
            <p:ph idx="1"/>
          </p:nvPr>
        </p:nvSpPr>
        <p:spPr/>
        <p:txBody>
          <a:bodyPr>
            <a:normAutofit lnSpcReduction="10000"/>
          </a:bodyPr>
          <a:lstStyle/>
          <a:p>
            <a:r>
              <a:rPr lang="en-US" sz="2800" dirty="0"/>
              <a:t>The problem, however, is that fundamentalists tended to treat the </a:t>
            </a:r>
            <a:r>
              <a:rPr lang="en-US" sz="2800" dirty="0" err="1"/>
              <a:t>shari`a</a:t>
            </a:r>
            <a:r>
              <a:rPr lang="en-US" sz="2800" dirty="0"/>
              <a:t> as if it were a code of law containing unitary and uncontested specific legal determinations and also tended to ignore the highly contextual socio-historical nature of most of Islamic jurisprudence. The Islamic legal tradition is too diverse, diffuse, and amorphous to yield to the type of narrow treatment afforded to it by fundamentalists. (p.16)</a:t>
            </a:r>
          </a:p>
          <a:p>
            <a:endParaRPr lang="en-US" dirty="0"/>
          </a:p>
        </p:txBody>
      </p:sp>
    </p:spTree>
    <p:extLst>
      <p:ext uri="{BB962C8B-B14F-4D97-AF65-F5344CB8AC3E}">
        <p14:creationId xmlns:p14="http://schemas.microsoft.com/office/powerpoint/2010/main" val="1945462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a:t>
            </a:r>
            <a:r>
              <a:rPr lang="en-US" dirty="0" err="1"/>
              <a:t>kaum</a:t>
            </a:r>
            <a:r>
              <a:rPr lang="en-US" dirty="0"/>
              <a:t> </a:t>
            </a:r>
            <a:r>
              <a:rPr lang="en-US" dirty="0" err="1"/>
              <a:t>fundamentalis</a:t>
            </a:r>
            <a:r>
              <a:rPr lang="en-US" dirty="0"/>
              <a:t> </a:t>
            </a:r>
          </a:p>
        </p:txBody>
      </p:sp>
      <p:sp>
        <p:nvSpPr>
          <p:cNvPr id="3" name="Content Placeholder 2"/>
          <p:cNvSpPr>
            <a:spLocks noGrp="1"/>
          </p:cNvSpPr>
          <p:nvPr>
            <p:ph idx="1"/>
          </p:nvPr>
        </p:nvSpPr>
        <p:spPr/>
        <p:txBody>
          <a:bodyPr>
            <a:noAutofit/>
          </a:bodyPr>
          <a:lstStyle/>
          <a:p>
            <a:r>
              <a:rPr lang="en-US" sz="2400" dirty="0" err="1"/>
              <a:t>Masalahnya</a:t>
            </a:r>
            <a:r>
              <a:rPr lang="en-US" sz="2400" dirty="0"/>
              <a:t>, </a:t>
            </a:r>
            <a:r>
              <a:rPr lang="en-US" sz="2400" dirty="0" err="1"/>
              <a:t>bagaimanapun</a:t>
            </a:r>
            <a:r>
              <a:rPr lang="en-US" sz="2400" dirty="0"/>
              <a:t>, </a:t>
            </a:r>
            <a:r>
              <a:rPr lang="en-US" sz="2400" dirty="0" err="1"/>
              <a:t>adalah</a:t>
            </a:r>
            <a:r>
              <a:rPr lang="en-US" sz="2400" dirty="0"/>
              <a:t> </a:t>
            </a:r>
            <a:r>
              <a:rPr lang="en-US" sz="2400" dirty="0" err="1"/>
              <a:t>bahwa</a:t>
            </a:r>
            <a:r>
              <a:rPr lang="en-US" sz="2400" dirty="0"/>
              <a:t> </a:t>
            </a:r>
            <a:r>
              <a:rPr lang="en-US" sz="2400" dirty="0" err="1"/>
              <a:t>kaum</a:t>
            </a:r>
            <a:r>
              <a:rPr lang="en-US" sz="2400" dirty="0"/>
              <a:t> </a:t>
            </a:r>
            <a:r>
              <a:rPr lang="en-US" sz="2400" dirty="0" err="1"/>
              <a:t>fundamentalis</a:t>
            </a:r>
            <a:r>
              <a:rPr lang="en-US" sz="2400" dirty="0"/>
              <a:t> </a:t>
            </a:r>
            <a:r>
              <a:rPr lang="en-US" sz="2400" dirty="0" err="1"/>
              <a:t>cenderung</a:t>
            </a:r>
            <a:r>
              <a:rPr lang="en-US" sz="2400" dirty="0"/>
              <a:t> </a:t>
            </a:r>
            <a:r>
              <a:rPr lang="en-US" sz="2400" dirty="0" err="1"/>
              <a:t>memperlakukan</a:t>
            </a:r>
            <a:r>
              <a:rPr lang="en-US" sz="2400" dirty="0"/>
              <a:t> </a:t>
            </a:r>
            <a:r>
              <a:rPr lang="en-US" sz="2400" dirty="0" err="1"/>
              <a:t>syariah</a:t>
            </a:r>
            <a:r>
              <a:rPr lang="en-US" sz="2400" dirty="0"/>
              <a:t> </a:t>
            </a:r>
            <a:r>
              <a:rPr lang="en-US" sz="2400" dirty="0" err="1"/>
              <a:t>seolah-olah</a:t>
            </a:r>
            <a:r>
              <a:rPr lang="en-US" sz="2400" dirty="0"/>
              <a:t> </a:t>
            </a:r>
            <a:r>
              <a:rPr lang="en-US" sz="2400" dirty="0" err="1"/>
              <a:t>merupakan</a:t>
            </a:r>
            <a:r>
              <a:rPr lang="en-US" sz="2400" dirty="0"/>
              <a:t> </a:t>
            </a:r>
            <a:r>
              <a:rPr lang="en-US" sz="2400" dirty="0" err="1"/>
              <a:t>aturan</a:t>
            </a:r>
            <a:r>
              <a:rPr lang="en-US" sz="2400" dirty="0"/>
              <a:t>  </a:t>
            </a:r>
            <a:r>
              <a:rPr lang="en-US" sz="2400" dirty="0" err="1"/>
              <a:t>hukum</a:t>
            </a:r>
            <a:r>
              <a:rPr lang="en-US" sz="2400" dirty="0"/>
              <a:t> yang </a:t>
            </a:r>
            <a:r>
              <a:rPr lang="en-US" sz="2400" dirty="0" err="1"/>
              <a:t>tunggal</a:t>
            </a:r>
            <a:r>
              <a:rPr lang="en-US" sz="2400" dirty="0"/>
              <a:t>, </a:t>
            </a:r>
            <a:r>
              <a:rPr lang="en-US" sz="2400" dirty="0" err="1"/>
              <a:t>tidak</a:t>
            </a:r>
            <a:r>
              <a:rPr lang="en-US" sz="2400" dirty="0"/>
              <a:t> </a:t>
            </a:r>
            <a:r>
              <a:rPr lang="en-US" sz="2400" dirty="0" err="1"/>
              <a:t>boleh</a:t>
            </a:r>
            <a:r>
              <a:rPr lang="en-US" sz="2400" dirty="0"/>
              <a:t> </a:t>
            </a:r>
            <a:r>
              <a:rPr lang="en-US" sz="2400" dirty="0" err="1"/>
              <a:t>dibantah</a:t>
            </a:r>
            <a:r>
              <a:rPr lang="en-US" sz="2400" dirty="0"/>
              <a:t>/</a:t>
            </a:r>
            <a:r>
              <a:rPr lang="en-US" sz="2400" dirty="0" err="1"/>
              <a:t>dikritik</a:t>
            </a:r>
            <a:r>
              <a:rPr lang="en-US" sz="2400" dirty="0"/>
              <a:t> </a:t>
            </a:r>
            <a:r>
              <a:rPr lang="en-US" sz="2400" dirty="0" err="1"/>
              <a:t>atau</a:t>
            </a:r>
            <a:r>
              <a:rPr lang="en-US" sz="2400" dirty="0"/>
              <a:t> </a:t>
            </a:r>
            <a:r>
              <a:rPr lang="en-US" sz="2400" dirty="0" err="1"/>
              <a:t>dirubah</a:t>
            </a:r>
            <a:r>
              <a:rPr lang="en-US" sz="2400" dirty="0"/>
              <a:t>  </a:t>
            </a:r>
            <a:r>
              <a:rPr lang="en-US" sz="2400" dirty="0" err="1"/>
              <a:t>dan</a:t>
            </a:r>
            <a:r>
              <a:rPr lang="en-US" sz="2400" dirty="0"/>
              <a:t> </a:t>
            </a:r>
            <a:r>
              <a:rPr lang="en-US" sz="2400" dirty="0" err="1"/>
              <a:t>juga</a:t>
            </a:r>
            <a:r>
              <a:rPr lang="en-US" sz="2400" dirty="0"/>
              <a:t> </a:t>
            </a:r>
            <a:r>
              <a:rPr lang="en-US" sz="2400" dirty="0" err="1"/>
              <a:t>cenderung</a:t>
            </a:r>
            <a:r>
              <a:rPr lang="en-US" sz="2400" dirty="0"/>
              <a:t> </a:t>
            </a:r>
            <a:r>
              <a:rPr lang="en-US" sz="2400" dirty="0" err="1"/>
              <a:t>mengabaikan</a:t>
            </a:r>
            <a:r>
              <a:rPr lang="en-US" sz="2400" dirty="0"/>
              <a:t> </a:t>
            </a:r>
            <a:r>
              <a:rPr lang="en-US" sz="2400" dirty="0" err="1"/>
              <a:t>sifat</a:t>
            </a:r>
            <a:r>
              <a:rPr lang="en-US" sz="2400" dirty="0"/>
              <a:t> </a:t>
            </a:r>
            <a:r>
              <a:rPr lang="en-US" sz="2400" dirty="0" err="1"/>
              <a:t>sosio-historis</a:t>
            </a:r>
            <a:r>
              <a:rPr lang="en-US" sz="2400" dirty="0"/>
              <a:t> yang </a:t>
            </a:r>
            <a:r>
              <a:rPr lang="en-US" sz="2400" dirty="0" err="1"/>
              <a:t>sangat</a:t>
            </a:r>
            <a:r>
              <a:rPr lang="en-US" sz="2400" dirty="0"/>
              <a:t> </a:t>
            </a:r>
            <a:r>
              <a:rPr lang="en-US" sz="2400" dirty="0" err="1"/>
              <a:t>kontekstual</a:t>
            </a:r>
            <a:r>
              <a:rPr lang="en-US" sz="2400" dirty="0"/>
              <a:t> </a:t>
            </a:r>
            <a:r>
              <a:rPr lang="en-US" sz="2400" dirty="0" err="1"/>
              <a:t>pada</a:t>
            </a:r>
            <a:r>
              <a:rPr lang="en-US" sz="2400" dirty="0"/>
              <a:t> </a:t>
            </a:r>
            <a:r>
              <a:rPr lang="en-US" sz="2400" dirty="0" err="1"/>
              <a:t>sebagian</a:t>
            </a:r>
            <a:r>
              <a:rPr lang="en-US" sz="2400" dirty="0"/>
              <a:t> </a:t>
            </a:r>
            <a:r>
              <a:rPr lang="en-US" sz="2400" dirty="0" err="1"/>
              <a:t>besar</a:t>
            </a:r>
            <a:r>
              <a:rPr lang="en-US" sz="2400" dirty="0"/>
              <a:t> </a:t>
            </a:r>
            <a:r>
              <a:rPr lang="en-US" sz="2400" dirty="0" err="1"/>
              <a:t>hukum</a:t>
            </a:r>
            <a:r>
              <a:rPr lang="en-US" sz="2400" dirty="0"/>
              <a:t> Islam. </a:t>
            </a:r>
            <a:r>
              <a:rPr lang="en-US" sz="2400" dirty="0" err="1"/>
              <a:t>Tradisi</a:t>
            </a:r>
            <a:r>
              <a:rPr lang="en-US" sz="2400" dirty="0"/>
              <a:t> </a:t>
            </a:r>
            <a:r>
              <a:rPr lang="en-US" sz="2400" dirty="0" err="1"/>
              <a:t>hukum</a:t>
            </a:r>
            <a:r>
              <a:rPr lang="en-US" sz="2400" dirty="0"/>
              <a:t> Islam </a:t>
            </a:r>
            <a:r>
              <a:rPr lang="en-US" sz="2400" dirty="0" err="1"/>
              <a:t>terlalu</a:t>
            </a:r>
            <a:r>
              <a:rPr lang="en-US" sz="2400" dirty="0"/>
              <a:t>  </a:t>
            </a:r>
            <a:r>
              <a:rPr lang="en-US" sz="2400" dirty="0" err="1"/>
              <a:t>beragam</a:t>
            </a:r>
            <a:r>
              <a:rPr lang="en-US" sz="2400" dirty="0"/>
              <a:t>, </a:t>
            </a:r>
            <a:r>
              <a:rPr lang="en-US" sz="2400" dirty="0" err="1"/>
              <a:t>untuk</a:t>
            </a:r>
            <a:r>
              <a:rPr lang="en-US" sz="2400" dirty="0"/>
              <a:t> </a:t>
            </a:r>
            <a:r>
              <a:rPr lang="en-US" sz="2400" dirty="0" err="1"/>
              <a:t>bisa</a:t>
            </a:r>
            <a:r>
              <a:rPr lang="en-US" sz="2400" dirty="0"/>
              <a:t>  </a:t>
            </a:r>
            <a:r>
              <a:rPr lang="en-US" sz="2400" dirty="0" err="1"/>
              <a:t>diserahkan</a:t>
            </a:r>
            <a:r>
              <a:rPr lang="en-US" sz="2400" dirty="0"/>
              <a:t> </a:t>
            </a:r>
            <a:r>
              <a:rPr lang="en-US" sz="2400" dirty="0" err="1"/>
              <a:t>kepada</a:t>
            </a:r>
            <a:r>
              <a:rPr lang="en-US" sz="2400" dirty="0"/>
              <a:t> </a:t>
            </a:r>
            <a:r>
              <a:rPr lang="en-US" sz="2400" dirty="0" err="1"/>
              <a:t>kaum</a:t>
            </a:r>
            <a:r>
              <a:rPr lang="en-US" sz="2400" dirty="0"/>
              <a:t> </a:t>
            </a:r>
            <a:r>
              <a:rPr lang="en-US" sz="2400" dirty="0" err="1"/>
              <a:t>fundamentalis</a:t>
            </a:r>
            <a:r>
              <a:rPr lang="en-US" sz="2400" dirty="0"/>
              <a:t> yang </a:t>
            </a:r>
            <a:r>
              <a:rPr lang="en-US" sz="2400" dirty="0" err="1"/>
              <a:t>memperlakukannya</a:t>
            </a:r>
            <a:r>
              <a:rPr lang="en-US" sz="2400" dirty="0"/>
              <a:t> </a:t>
            </a:r>
            <a:r>
              <a:rPr lang="en-US" sz="2400" dirty="0" err="1"/>
              <a:t>secara</a:t>
            </a:r>
            <a:r>
              <a:rPr lang="en-US" sz="2400" dirty="0"/>
              <a:t> </a:t>
            </a:r>
            <a:r>
              <a:rPr lang="en-US" sz="2400" dirty="0" err="1"/>
              <a:t>sempit</a:t>
            </a:r>
            <a:r>
              <a:rPr lang="en-US" sz="2400" dirty="0"/>
              <a:t>. (P.16)</a:t>
            </a:r>
          </a:p>
        </p:txBody>
      </p:sp>
    </p:spTree>
    <p:extLst>
      <p:ext uri="{BB962C8B-B14F-4D97-AF65-F5344CB8AC3E}">
        <p14:creationId xmlns:p14="http://schemas.microsoft.com/office/powerpoint/2010/main" val="3787014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 of fundamentalist</a:t>
            </a:r>
          </a:p>
        </p:txBody>
      </p:sp>
      <p:sp>
        <p:nvSpPr>
          <p:cNvPr id="3" name="Content Placeholder 2"/>
          <p:cNvSpPr>
            <a:spLocks noGrp="1"/>
          </p:cNvSpPr>
          <p:nvPr>
            <p:ph idx="1"/>
          </p:nvPr>
        </p:nvSpPr>
        <p:spPr/>
        <p:txBody>
          <a:bodyPr>
            <a:normAutofit fontScale="77500" lnSpcReduction="20000"/>
          </a:bodyPr>
          <a:lstStyle/>
          <a:p>
            <a:r>
              <a:rPr lang="en-US" sz="3600" dirty="0"/>
              <a:t>Although fundamentalist movements did not achieve direct power in most Muslim countries, they generated political pressure toward what might be described as greater </a:t>
            </a:r>
            <a:r>
              <a:rPr lang="en-US" sz="3600" b="1" dirty="0"/>
              <a:t>symbolic </a:t>
            </a:r>
            <a:r>
              <a:rPr lang="en-US" sz="3600" b="1" dirty="0" err="1"/>
              <a:t>Islamization</a:t>
            </a:r>
            <a:r>
              <a:rPr lang="en-US" sz="3600" b="1" dirty="0"/>
              <a:t>.</a:t>
            </a:r>
            <a:r>
              <a:rPr lang="en-US" sz="3600" dirty="0"/>
              <a:t> As a part of their </a:t>
            </a:r>
            <a:r>
              <a:rPr lang="en-US" sz="3600" dirty="0" err="1"/>
              <a:t>Islamization</a:t>
            </a:r>
            <a:r>
              <a:rPr lang="en-US" sz="3600" dirty="0"/>
              <a:t> efforts, a large number of Muslim countries drafted in their constitutions articles that either stated: “</a:t>
            </a:r>
            <a:r>
              <a:rPr lang="en-US" sz="3600" dirty="0" err="1"/>
              <a:t>Shari`a</a:t>
            </a:r>
            <a:r>
              <a:rPr lang="en-US" sz="3600" dirty="0"/>
              <a:t> is </a:t>
            </a:r>
            <a:r>
              <a:rPr lang="en-US" sz="3600" i="1" dirty="0"/>
              <a:t>the </a:t>
            </a:r>
            <a:r>
              <a:rPr lang="en-US" sz="3600" dirty="0"/>
              <a:t>main source of legislation,” or “</a:t>
            </a:r>
            <a:r>
              <a:rPr lang="en-US" sz="3600" dirty="0" err="1"/>
              <a:t>Shari`a</a:t>
            </a:r>
            <a:r>
              <a:rPr lang="en-US" sz="3600" dirty="0"/>
              <a:t> is </a:t>
            </a:r>
            <a:r>
              <a:rPr lang="en-US" sz="3600" i="1" dirty="0"/>
              <a:t>a </a:t>
            </a:r>
            <a:r>
              <a:rPr lang="en-US" sz="3600" dirty="0"/>
              <a:t>main source of legislation.” </a:t>
            </a:r>
            <a:r>
              <a:rPr lang="en-US" dirty="0"/>
              <a:t>(p.16)</a:t>
            </a:r>
          </a:p>
          <a:p>
            <a:endParaRPr lang="en-US" dirty="0"/>
          </a:p>
        </p:txBody>
      </p:sp>
    </p:spTree>
    <p:extLst>
      <p:ext uri="{BB962C8B-B14F-4D97-AF65-F5344CB8AC3E}">
        <p14:creationId xmlns:p14="http://schemas.microsoft.com/office/powerpoint/2010/main" val="1950485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Efek</a:t>
            </a:r>
            <a:r>
              <a:rPr lang="en-US" dirty="0"/>
              <a:t> </a:t>
            </a:r>
            <a:r>
              <a:rPr lang="en-US" dirty="0" err="1"/>
              <a:t>kaum</a:t>
            </a:r>
            <a:r>
              <a:rPr lang="en-US" dirty="0"/>
              <a:t> </a:t>
            </a:r>
            <a:r>
              <a:rPr lang="en-US" dirty="0" err="1"/>
              <a:t>fundamentalis</a:t>
            </a:r>
            <a:r>
              <a:rPr lang="en-US" dirty="0"/>
              <a:t> </a:t>
            </a:r>
          </a:p>
        </p:txBody>
      </p:sp>
      <p:sp>
        <p:nvSpPr>
          <p:cNvPr id="3" name="Content Placeholder 2"/>
          <p:cNvSpPr>
            <a:spLocks noGrp="1"/>
          </p:cNvSpPr>
          <p:nvPr>
            <p:ph idx="1"/>
          </p:nvPr>
        </p:nvSpPr>
        <p:spPr/>
        <p:txBody>
          <a:bodyPr>
            <a:normAutofit lnSpcReduction="10000"/>
          </a:bodyPr>
          <a:lstStyle/>
          <a:p>
            <a:r>
              <a:rPr lang="en-US" sz="2400" dirty="0" err="1"/>
              <a:t>Meskipun</a:t>
            </a:r>
            <a:r>
              <a:rPr lang="en-US" sz="2400" dirty="0"/>
              <a:t> </a:t>
            </a:r>
            <a:r>
              <a:rPr lang="en-US" sz="2400" dirty="0" err="1"/>
              <a:t>gerakan</a:t>
            </a:r>
            <a:r>
              <a:rPr lang="en-US" sz="2400" dirty="0"/>
              <a:t> </a:t>
            </a:r>
            <a:r>
              <a:rPr lang="en-US" sz="2400" dirty="0" err="1"/>
              <a:t>fundamentalis</a:t>
            </a:r>
            <a:r>
              <a:rPr lang="en-US" sz="2400" dirty="0"/>
              <a:t> </a:t>
            </a:r>
            <a:r>
              <a:rPr lang="en-US" sz="2400" dirty="0" err="1"/>
              <a:t>tidak</a:t>
            </a:r>
            <a:r>
              <a:rPr lang="en-US" sz="2400" dirty="0"/>
              <a:t> </a:t>
            </a:r>
            <a:r>
              <a:rPr lang="en-US" sz="2400" dirty="0" err="1"/>
              <a:t>mencapai</a:t>
            </a:r>
            <a:r>
              <a:rPr lang="en-US" sz="2400" dirty="0"/>
              <a:t> </a:t>
            </a:r>
            <a:r>
              <a:rPr lang="en-US" sz="2400" dirty="0" err="1"/>
              <a:t>kekuasaan</a:t>
            </a:r>
            <a:r>
              <a:rPr lang="en-US" sz="2400" dirty="0"/>
              <a:t> </a:t>
            </a:r>
            <a:r>
              <a:rPr lang="en-US" sz="2400" dirty="0" err="1"/>
              <a:t>langsung</a:t>
            </a:r>
            <a:r>
              <a:rPr lang="en-US" sz="2400" dirty="0"/>
              <a:t> di </a:t>
            </a:r>
            <a:r>
              <a:rPr lang="en-US" sz="2400" dirty="0" err="1"/>
              <a:t>sebagian</a:t>
            </a:r>
            <a:r>
              <a:rPr lang="en-US" sz="2400" dirty="0"/>
              <a:t> </a:t>
            </a:r>
            <a:r>
              <a:rPr lang="en-US" sz="2400" dirty="0" err="1"/>
              <a:t>besar</a:t>
            </a:r>
            <a:r>
              <a:rPr lang="en-US" sz="2400" dirty="0"/>
              <a:t> </a:t>
            </a:r>
            <a:r>
              <a:rPr lang="en-US" sz="2400" dirty="0" err="1"/>
              <a:t>negara-negara</a:t>
            </a:r>
            <a:r>
              <a:rPr lang="en-US" sz="2400" dirty="0"/>
              <a:t> Muslim, </a:t>
            </a:r>
            <a:r>
              <a:rPr lang="en-US" sz="2400" dirty="0" err="1"/>
              <a:t>mereka</a:t>
            </a:r>
            <a:r>
              <a:rPr lang="en-US" sz="2400" dirty="0"/>
              <a:t> </a:t>
            </a:r>
            <a:r>
              <a:rPr lang="en-US" sz="2400" dirty="0" err="1"/>
              <a:t>memberikan</a:t>
            </a:r>
            <a:r>
              <a:rPr lang="en-US" sz="2400" dirty="0"/>
              <a:t> </a:t>
            </a:r>
            <a:r>
              <a:rPr lang="en-US" sz="2400" dirty="0" err="1"/>
              <a:t>tekanan</a:t>
            </a:r>
            <a:r>
              <a:rPr lang="en-US" sz="2400" dirty="0"/>
              <a:t> </a:t>
            </a:r>
            <a:r>
              <a:rPr lang="en-US" sz="2400" dirty="0" err="1"/>
              <a:t>politik</a:t>
            </a:r>
            <a:r>
              <a:rPr lang="en-US" sz="2400" dirty="0"/>
              <a:t> </a:t>
            </a:r>
            <a:r>
              <a:rPr lang="en-US" sz="2400" dirty="0" err="1"/>
              <a:t>terhadap</a:t>
            </a:r>
            <a:r>
              <a:rPr lang="en-US" sz="2400" dirty="0"/>
              <a:t> </a:t>
            </a:r>
            <a:r>
              <a:rPr lang="en-US" sz="2400" dirty="0" err="1"/>
              <a:t>apa</a:t>
            </a:r>
            <a:r>
              <a:rPr lang="en-US" sz="2400" dirty="0"/>
              <a:t> yang </a:t>
            </a:r>
            <a:r>
              <a:rPr lang="en-US" sz="2400" dirty="0" err="1"/>
              <a:t>digambarkan</a:t>
            </a:r>
            <a:r>
              <a:rPr lang="en-US" sz="2400" dirty="0"/>
              <a:t> </a:t>
            </a:r>
            <a:r>
              <a:rPr lang="en-US" sz="2400" dirty="0" err="1"/>
              <a:t>sebagai</a:t>
            </a:r>
            <a:r>
              <a:rPr lang="en-US" sz="2400" dirty="0"/>
              <a:t> </a:t>
            </a:r>
            <a:r>
              <a:rPr lang="en-US" sz="2400" dirty="0" err="1"/>
              <a:t>Islamisasi</a:t>
            </a:r>
            <a:r>
              <a:rPr lang="en-US" sz="2400" dirty="0"/>
              <a:t> </a:t>
            </a:r>
            <a:r>
              <a:rPr lang="en-US" sz="2400" dirty="0" err="1"/>
              <a:t>simbolik</a:t>
            </a:r>
            <a:r>
              <a:rPr lang="en-US" sz="2400" dirty="0"/>
              <a:t> yang </a:t>
            </a:r>
            <a:r>
              <a:rPr lang="en-US" sz="2400" dirty="0" err="1"/>
              <a:t>lebih</a:t>
            </a:r>
            <a:r>
              <a:rPr lang="en-US" sz="2400" dirty="0"/>
              <a:t> </a:t>
            </a:r>
            <a:r>
              <a:rPr lang="en-US" sz="2400" dirty="0" err="1"/>
              <a:t>besar</a:t>
            </a:r>
            <a:r>
              <a:rPr lang="en-US" sz="2400" dirty="0"/>
              <a:t>. </a:t>
            </a:r>
            <a:r>
              <a:rPr lang="en-US" sz="2400" dirty="0" err="1"/>
              <a:t>Sebagai</a:t>
            </a:r>
            <a:r>
              <a:rPr lang="en-US" sz="2400" dirty="0"/>
              <a:t> </a:t>
            </a:r>
            <a:r>
              <a:rPr lang="en-US" sz="2400" dirty="0" err="1"/>
              <a:t>bagian</a:t>
            </a:r>
            <a:r>
              <a:rPr lang="en-US" sz="2400" dirty="0"/>
              <a:t> </a:t>
            </a:r>
            <a:r>
              <a:rPr lang="en-US" sz="2400" dirty="0" err="1"/>
              <a:t>dari</a:t>
            </a:r>
            <a:r>
              <a:rPr lang="en-US" sz="2400" dirty="0"/>
              <a:t> </a:t>
            </a:r>
            <a:r>
              <a:rPr lang="en-US" sz="2400" dirty="0" err="1"/>
              <a:t>upaya</a:t>
            </a:r>
            <a:r>
              <a:rPr lang="en-US" sz="2400" dirty="0"/>
              <a:t> </a:t>
            </a:r>
            <a:r>
              <a:rPr lang="en-US" sz="2400" dirty="0" err="1"/>
              <a:t>Islamisasi</a:t>
            </a:r>
            <a:r>
              <a:rPr lang="en-US" sz="2400" dirty="0"/>
              <a:t> yang </a:t>
            </a:r>
            <a:r>
              <a:rPr lang="en-US" sz="2400" dirty="0" err="1"/>
              <a:t>dilakukan</a:t>
            </a:r>
            <a:r>
              <a:rPr lang="en-US" sz="2400" dirty="0"/>
              <a:t> </a:t>
            </a:r>
            <a:r>
              <a:rPr lang="en-US" sz="2400" dirty="0" err="1"/>
              <a:t>mereka</a:t>
            </a:r>
            <a:r>
              <a:rPr lang="en-US" sz="2400" dirty="0"/>
              <a:t>, </a:t>
            </a:r>
            <a:r>
              <a:rPr lang="en-US" sz="2400" dirty="0" err="1"/>
              <a:t>sejumlah</a:t>
            </a:r>
            <a:r>
              <a:rPr lang="en-US" sz="2400" dirty="0"/>
              <a:t> </a:t>
            </a:r>
            <a:r>
              <a:rPr lang="en-US" sz="2400" dirty="0" err="1"/>
              <a:t>besar</a:t>
            </a:r>
            <a:r>
              <a:rPr lang="en-US" sz="2400" dirty="0"/>
              <a:t> </a:t>
            </a:r>
            <a:r>
              <a:rPr lang="en-US" sz="2400" dirty="0" err="1"/>
              <a:t>negara-negara</a:t>
            </a:r>
            <a:r>
              <a:rPr lang="en-US" sz="2400" dirty="0"/>
              <a:t> Muslim </a:t>
            </a:r>
            <a:r>
              <a:rPr lang="en-US" sz="2400" dirty="0" err="1"/>
              <a:t>dalam</a:t>
            </a:r>
            <a:r>
              <a:rPr lang="en-US" sz="2400" dirty="0"/>
              <a:t> </a:t>
            </a:r>
            <a:r>
              <a:rPr lang="en-US" sz="2400" dirty="0" err="1"/>
              <a:t>menyusun</a:t>
            </a:r>
            <a:r>
              <a:rPr lang="en-US" sz="2400" dirty="0"/>
              <a:t> </a:t>
            </a:r>
            <a:r>
              <a:rPr lang="en-US" sz="2400" dirty="0" err="1"/>
              <a:t>konstitusi</a:t>
            </a:r>
            <a:r>
              <a:rPr lang="en-US" sz="2400" dirty="0"/>
              <a:t> </a:t>
            </a:r>
            <a:r>
              <a:rPr lang="en-US" sz="2400" dirty="0" err="1"/>
              <a:t>mereka</a:t>
            </a:r>
            <a:r>
              <a:rPr lang="en-US" sz="2400" dirty="0"/>
              <a:t> </a:t>
            </a:r>
            <a:r>
              <a:rPr lang="en-US" sz="2400" dirty="0" err="1"/>
              <a:t>dijumpai</a:t>
            </a:r>
            <a:r>
              <a:rPr lang="en-US" sz="2400" dirty="0"/>
              <a:t> </a:t>
            </a:r>
            <a:r>
              <a:rPr lang="en-US" sz="2400" dirty="0" err="1"/>
              <a:t>pasal</a:t>
            </a:r>
            <a:r>
              <a:rPr lang="en-US" sz="2400" dirty="0"/>
              <a:t> yang </a:t>
            </a:r>
            <a:r>
              <a:rPr lang="en-US" sz="2400" dirty="0" err="1"/>
              <a:t>menyatakan</a:t>
            </a:r>
            <a:r>
              <a:rPr lang="en-US" sz="2400" dirty="0"/>
              <a:t>: “</a:t>
            </a:r>
            <a:r>
              <a:rPr lang="en-US" sz="2400" dirty="0" err="1"/>
              <a:t>Syariat</a:t>
            </a:r>
            <a:r>
              <a:rPr lang="en-US" sz="2400" dirty="0"/>
              <a:t> </a:t>
            </a:r>
            <a:r>
              <a:rPr lang="en-US" sz="2400" dirty="0" err="1"/>
              <a:t>adalah</a:t>
            </a:r>
            <a:r>
              <a:rPr lang="en-US" sz="2400" dirty="0"/>
              <a:t> </a:t>
            </a:r>
            <a:r>
              <a:rPr lang="en-US" sz="2400" dirty="0" err="1"/>
              <a:t>sumber</a:t>
            </a:r>
            <a:r>
              <a:rPr lang="en-US" sz="2400" dirty="0"/>
              <a:t> </a:t>
            </a:r>
            <a:r>
              <a:rPr lang="en-US" sz="2400" dirty="0" err="1"/>
              <a:t>utama</a:t>
            </a:r>
            <a:r>
              <a:rPr lang="en-US" sz="2400" dirty="0"/>
              <a:t> </a:t>
            </a:r>
            <a:r>
              <a:rPr lang="en-US" sz="2400" dirty="0" err="1"/>
              <a:t>undang-undang</a:t>
            </a:r>
            <a:r>
              <a:rPr lang="en-US" sz="2400" dirty="0"/>
              <a:t>,” </a:t>
            </a:r>
            <a:r>
              <a:rPr lang="en-US" sz="2400" dirty="0" err="1"/>
              <a:t>atau</a:t>
            </a:r>
            <a:r>
              <a:rPr lang="en-US" sz="2400" dirty="0"/>
              <a:t> “</a:t>
            </a:r>
            <a:r>
              <a:rPr lang="en-US" sz="2400" dirty="0" err="1"/>
              <a:t>Syariat</a:t>
            </a:r>
            <a:r>
              <a:rPr lang="en-US" sz="2400" dirty="0"/>
              <a:t> </a:t>
            </a:r>
            <a:r>
              <a:rPr lang="en-US" sz="2400" dirty="0" err="1"/>
              <a:t>merupakan</a:t>
            </a:r>
            <a:r>
              <a:rPr lang="en-US" sz="2400" dirty="0"/>
              <a:t> </a:t>
            </a:r>
            <a:r>
              <a:rPr lang="en-US" sz="2400" dirty="0" err="1"/>
              <a:t>salah</a:t>
            </a:r>
            <a:r>
              <a:rPr lang="en-US" sz="2400" dirty="0"/>
              <a:t> </a:t>
            </a:r>
            <a:r>
              <a:rPr lang="en-US" sz="2400" dirty="0" err="1"/>
              <a:t>satu</a:t>
            </a:r>
            <a:r>
              <a:rPr lang="en-US" sz="2400" dirty="0"/>
              <a:t> </a:t>
            </a:r>
            <a:r>
              <a:rPr lang="en-US" sz="2400" dirty="0" err="1"/>
              <a:t>sumber</a:t>
            </a:r>
            <a:r>
              <a:rPr lang="en-US" sz="2400" dirty="0"/>
              <a:t> </a:t>
            </a:r>
            <a:r>
              <a:rPr lang="en-US" sz="2400" dirty="0" err="1"/>
              <a:t>utama</a:t>
            </a:r>
            <a:r>
              <a:rPr lang="en-US" sz="2400" dirty="0"/>
              <a:t> </a:t>
            </a:r>
            <a:r>
              <a:rPr lang="en-US" sz="2400" dirty="0" err="1"/>
              <a:t>perundang-undangan</a:t>
            </a:r>
            <a:r>
              <a:rPr lang="en-US" sz="2400" dirty="0"/>
              <a:t>.” (P 0,16)</a:t>
            </a:r>
          </a:p>
          <a:p>
            <a:endParaRPr lang="en-US" dirty="0"/>
          </a:p>
        </p:txBody>
      </p:sp>
    </p:spTree>
    <p:extLst>
      <p:ext uri="{BB962C8B-B14F-4D97-AF65-F5344CB8AC3E}">
        <p14:creationId xmlns:p14="http://schemas.microsoft.com/office/powerpoint/2010/main" val="1351272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 of sharia clauses </a:t>
            </a:r>
          </a:p>
        </p:txBody>
      </p:sp>
      <p:sp>
        <p:nvSpPr>
          <p:cNvPr id="3" name="Content Placeholder 2"/>
          <p:cNvSpPr>
            <a:spLocks noGrp="1"/>
          </p:cNvSpPr>
          <p:nvPr>
            <p:ph idx="1"/>
          </p:nvPr>
        </p:nvSpPr>
        <p:spPr/>
        <p:txBody>
          <a:bodyPr>
            <a:normAutofit fontScale="85000" lnSpcReduction="20000"/>
          </a:bodyPr>
          <a:lstStyle/>
          <a:p>
            <a:r>
              <a:rPr lang="en-US" sz="3600" dirty="0"/>
              <a:t>Effectively, this meant that in most instances the </a:t>
            </a:r>
            <a:r>
              <a:rPr lang="en-US" sz="3600" dirty="0" err="1"/>
              <a:t>shari`a</a:t>
            </a:r>
            <a:r>
              <a:rPr lang="en-US" sz="3600" dirty="0"/>
              <a:t> constitutional clause would remain dormant until made effective by statutory law. Nevertheless, at the political level, </a:t>
            </a:r>
            <a:r>
              <a:rPr lang="en-US" sz="3600" dirty="0" err="1"/>
              <a:t>shari`a</a:t>
            </a:r>
            <a:r>
              <a:rPr lang="en-US" sz="3600" dirty="0"/>
              <a:t> clauses played an important symbolic role. In addition, </a:t>
            </a:r>
            <a:r>
              <a:rPr lang="en-US" sz="3600" dirty="0" err="1"/>
              <a:t>shari`a</a:t>
            </a:r>
            <a:r>
              <a:rPr lang="en-US" sz="3600" dirty="0"/>
              <a:t> clauses were often cited by courts in resolving possible ambiguities in statutory law by referring to the principles of Islamic jurisprudence. (p.16)</a:t>
            </a:r>
          </a:p>
          <a:p>
            <a:endParaRPr lang="en-US" dirty="0"/>
          </a:p>
        </p:txBody>
      </p:sp>
    </p:spTree>
    <p:extLst>
      <p:ext uri="{BB962C8B-B14F-4D97-AF65-F5344CB8AC3E}">
        <p14:creationId xmlns:p14="http://schemas.microsoft.com/office/powerpoint/2010/main" val="464313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Efektifitas</a:t>
            </a:r>
            <a:r>
              <a:rPr lang="en-US" dirty="0"/>
              <a:t>  </a:t>
            </a:r>
            <a:r>
              <a:rPr lang="en-US" dirty="0" err="1"/>
              <a:t>klausul</a:t>
            </a:r>
            <a:r>
              <a:rPr lang="en-US" dirty="0"/>
              <a:t>  sharia  </a:t>
            </a:r>
          </a:p>
        </p:txBody>
      </p:sp>
      <p:sp>
        <p:nvSpPr>
          <p:cNvPr id="3" name="Content Placeholder 2"/>
          <p:cNvSpPr>
            <a:spLocks noGrp="1"/>
          </p:cNvSpPr>
          <p:nvPr>
            <p:ph idx="1"/>
          </p:nvPr>
        </p:nvSpPr>
        <p:spPr/>
        <p:txBody>
          <a:bodyPr>
            <a:noAutofit/>
          </a:bodyPr>
          <a:lstStyle/>
          <a:p>
            <a:r>
              <a:rPr lang="en-US" sz="2400" dirty="0" err="1"/>
              <a:t>Dalam</a:t>
            </a:r>
            <a:r>
              <a:rPr lang="en-US" sz="2400" dirty="0"/>
              <a:t> </a:t>
            </a:r>
            <a:r>
              <a:rPr lang="en-US" sz="2400" dirty="0" err="1"/>
              <a:t>kebanyakan</a:t>
            </a:r>
            <a:r>
              <a:rPr lang="en-US" sz="2400" dirty="0"/>
              <a:t> </a:t>
            </a:r>
            <a:r>
              <a:rPr lang="en-US" sz="2400" dirty="0" err="1"/>
              <a:t>kasus</a:t>
            </a:r>
            <a:r>
              <a:rPr lang="en-US" sz="2400" dirty="0"/>
              <a:t>,  </a:t>
            </a:r>
            <a:r>
              <a:rPr lang="en-US" sz="2400" dirty="0" err="1"/>
              <a:t>klausul</a:t>
            </a:r>
            <a:r>
              <a:rPr lang="en-US" sz="2400" dirty="0"/>
              <a:t> </a:t>
            </a:r>
            <a:r>
              <a:rPr lang="en-US" sz="2400" dirty="0" err="1"/>
              <a:t>syariat</a:t>
            </a:r>
            <a:r>
              <a:rPr lang="en-US" sz="2400" dirty="0"/>
              <a:t> </a:t>
            </a:r>
            <a:r>
              <a:rPr lang="en-US" sz="2400" dirty="0" err="1"/>
              <a:t>dalam</a:t>
            </a:r>
            <a:r>
              <a:rPr lang="en-US" sz="2400" dirty="0"/>
              <a:t>  </a:t>
            </a:r>
            <a:r>
              <a:rPr lang="en-US" sz="2400" dirty="0" err="1"/>
              <a:t>konstitusi</a:t>
            </a:r>
            <a:r>
              <a:rPr lang="en-US" sz="2400" dirty="0"/>
              <a:t> </a:t>
            </a:r>
            <a:r>
              <a:rPr lang="en-US" sz="2400" dirty="0" err="1"/>
              <a:t>akan</a:t>
            </a:r>
            <a:r>
              <a:rPr lang="en-US" sz="2400" dirty="0"/>
              <a:t> </a:t>
            </a:r>
            <a:r>
              <a:rPr lang="en-US" sz="2400" dirty="0" err="1"/>
              <a:t>tetap</a:t>
            </a:r>
            <a:r>
              <a:rPr lang="en-US" sz="2400" dirty="0"/>
              <a:t> </a:t>
            </a:r>
            <a:r>
              <a:rPr lang="en-US" sz="2400" dirty="0" err="1"/>
              <a:t>tidak</a:t>
            </a:r>
            <a:r>
              <a:rPr lang="en-US" sz="2400" dirty="0"/>
              <a:t> </a:t>
            </a:r>
            <a:r>
              <a:rPr lang="en-US" sz="2400" dirty="0" err="1"/>
              <a:t>berfungsi</a:t>
            </a:r>
            <a:r>
              <a:rPr lang="en-US" sz="2400" dirty="0"/>
              <a:t> (</a:t>
            </a:r>
            <a:r>
              <a:rPr lang="en-US" sz="2400" i="1" dirty="0"/>
              <a:t>dormant)</a:t>
            </a:r>
            <a:r>
              <a:rPr lang="en-US" sz="2400" dirty="0"/>
              <a:t> </a:t>
            </a:r>
            <a:r>
              <a:rPr lang="en-US" sz="2400" dirty="0" err="1"/>
              <a:t>sampai</a:t>
            </a:r>
            <a:r>
              <a:rPr lang="en-US" sz="2400" dirty="0"/>
              <a:t> </a:t>
            </a:r>
            <a:r>
              <a:rPr lang="en-US" sz="2400" dirty="0" err="1"/>
              <a:t>dibuat</a:t>
            </a:r>
            <a:r>
              <a:rPr lang="en-US" sz="2400" dirty="0"/>
              <a:t> </a:t>
            </a:r>
            <a:r>
              <a:rPr lang="en-US" sz="2400" dirty="0" err="1"/>
              <a:t>efektif</a:t>
            </a:r>
            <a:r>
              <a:rPr lang="en-US" sz="2400" dirty="0"/>
              <a:t> </a:t>
            </a:r>
            <a:r>
              <a:rPr lang="en-US" sz="2400" dirty="0" err="1"/>
              <a:t>oleh</a:t>
            </a:r>
            <a:r>
              <a:rPr lang="en-US" sz="2400" dirty="0"/>
              <a:t> </a:t>
            </a:r>
            <a:r>
              <a:rPr lang="en-US" sz="2400" dirty="0" err="1"/>
              <a:t>adanya</a:t>
            </a:r>
            <a:r>
              <a:rPr lang="en-US" sz="2400" dirty="0"/>
              <a:t> </a:t>
            </a:r>
            <a:r>
              <a:rPr lang="en-US" sz="2400" dirty="0" err="1"/>
              <a:t>aturan</a:t>
            </a:r>
            <a:r>
              <a:rPr lang="en-US" sz="2400" dirty="0"/>
              <a:t> </a:t>
            </a:r>
            <a:r>
              <a:rPr lang="en-US" sz="2400" dirty="0" err="1"/>
              <a:t>perundang-undangan</a:t>
            </a:r>
            <a:r>
              <a:rPr lang="en-US" sz="2400" dirty="0"/>
              <a:t>. </a:t>
            </a:r>
            <a:r>
              <a:rPr lang="en-US" sz="2400" dirty="0" err="1"/>
              <a:t>Namun</a:t>
            </a:r>
            <a:r>
              <a:rPr lang="en-US" sz="2400" dirty="0"/>
              <a:t> </a:t>
            </a:r>
            <a:r>
              <a:rPr lang="en-US" sz="2400" dirty="0" err="1"/>
              <a:t>demikian</a:t>
            </a:r>
            <a:r>
              <a:rPr lang="en-US" sz="2400" dirty="0"/>
              <a:t>, </a:t>
            </a:r>
            <a:r>
              <a:rPr lang="en-US" sz="2400" dirty="0" err="1"/>
              <a:t>pada</a:t>
            </a:r>
            <a:r>
              <a:rPr lang="en-US" sz="2400" dirty="0"/>
              <a:t> </a:t>
            </a:r>
            <a:r>
              <a:rPr lang="en-US" sz="2400" dirty="0" err="1"/>
              <a:t>tingkat</a:t>
            </a:r>
            <a:r>
              <a:rPr lang="en-US" sz="2400" dirty="0"/>
              <a:t> </a:t>
            </a:r>
            <a:r>
              <a:rPr lang="en-US" sz="2400" dirty="0" err="1"/>
              <a:t>politik</a:t>
            </a:r>
            <a:r>
              <a:rPr lang="en-US" sz="2400" dirty="0"/>
              <a:t>, </a:t>
            </a:r>
            <a:r>
              <a:rPr lang="en-US" sz="2400" dirty="0" err="1"/>
              <a:t>klausul</a:t>
            </a:r>
            <a:r>
              <a:rPr lang="en-US" sz="2400" dirty="0"/>
              <a:t> </a:t>
            </a:r>
            <a:r>
              <a:rPr lang="en-US" sz="2400" dirty="0" err="1"/>
              <a:t>shari`a</a:t>
            </a:r>
            <a:r>
              <a:rPr lang="en-US" sz="2400" dirty="0"/>
              <a:t> </a:t>
            </a:r>
            <a:r>
              <a:rPr lang="en-US" sz="2400" dirty="0" err="1"/>
              <a:t>memainkan</a:t>
            </a:r>
            <a:r>
              <a:rPr lang="en-US" sz="2400" dirty="0"/>
              <a:t> </a:t>
            </a:r>
            <a:r>
              <a:rPr lang="en-US" sz="2400" dirty="0" err="1"/>
              <a:t>peran</a:t>
            </a:r>
            <a:r>
              <a:rPr lang="en-US" sz="2400" dirty="0"/>
              <a:t> </a:t>
            </a:r>
            <a:r>
              <a:rPr lang="en-US" sz="2400" dirty="0" err="1"/>
              <a:t>simbolis</a:t>
            </a:r>
            <a:r>
              <a:rPr lang="en-US" sz="2400" dirty="0"/>
              <a:t> yang </a:t>
            </a:r>
            <a:r>
              <a:rPr lang="en-US" sz="2400" dirty="0" err="1"/>
              <a:t>penting</a:t>
            </a:r>
            <a:r>
              <a:rPr lang="en-US" sz="2400" dirty="0"/>
              <a:t>. </a:t>
            </a:r>
            <a:r>
              <a:rPr lang="en-US" sz="2400" dirty="0" err="1"/>
              <a:t>Selain</a:t>
            </a:r>
            <a:r>
              <a:rPr lang="en-US" sz="2400" dirty="0"/>
              <a:t> </a:t>
            </a:r>
            <a:r>
              <a:rPr lang="en-US" sz="2400" dirty="0" err="1"/>
              <a:t>itu</a:t>
            </a:r>
            <a:r>
              <a:rPr lang="en-US" sz="2400" dirty="0"/>
              <a:t>, </a:t>
            </a:r>
            <a:r>
              <a:rPr lang="en-US" sz="2400" dirty="0" err="1"/>
              <a:t>klausul</a:t>
            </a:r>
            <a:r>
              <a:rPr lang="en-US" sz="2400" dirty="0"/>
              <a:t> </a:t>
            </a:r>
            <a:r>
              <a:rPr lang="en-US" sz="2400" dirty="0" err="1"/>
              <a:t>shari`a</a:t>
            </a:r>
            <a:r>
              <a:rPr lang="en-US" sz="2400" dirty="0"/>
              <a:t> </a:t>
            </a:r>
            <a:r>
              <a:rPr lang="en-US" sz="2400" dirty="0" err="1"/>
              <a:t>sering</a:t>
            </a:r>
            <a:r>
              <a:rPr lang="en-US" sz="2400" dirty="0"/>
              <a:t> </a:t>
            </a:r>
            <a:r>
              <a:rPr lang="en-US" sz="2400" dirty="0" err="1"/>
              <a:t>dikutip</a:t>
            </a:r>
            <a:r>
              <a:rPr lang="en-US" sz="2400" dirty="0"/>
              <a:t> </a:t>
            </a:r>
            <a:r>
              <a:rPr lang="en-US" sz="2400" dirty="0" err="1"/>
              <a:t>oleh</a:t>
            </a:r>
            <a:r>
              <a:rPr lang="en-US" sz="2400" dirty="0"/>
              <a:t> </a:t>
            </a:r>
            <a:r>
              <a:rPr lang="en-US" sz="2400" dirty="0" err="1"/>
              <a:t>pengadilan</a:t>
            </a:r>
            <a:r>
              <a:rPr lang="en-US" sz="2400" dirty="0"/>
              <a:t> </a:t>
            </a:r>
            <a:r>
              <a:rPr lang="en-US" sz="2400" dirty="0" err="1"/>
              <a:t>dalam</a:t>
            </a:r>
            <a:r>
              <a:rPr lang="en-US" sz="2400" dirty="0"/>
              <a:t> </a:t>
            </a:r>
            <a:r>
              <a:rPr lang="en-US" sz="2400" dirty="0" err="1"/>
              <a:t>menyelesaikan</a:t>
            </a:r>
            <a:r>
              <a:rPr lang="en-US" sz="2400" dirty="0"/>
              <a:t> </a:t>
            </a:r>
            <a:r>
              <a:rPr lang="en-US" sz="2400" dirty="0" err="1"/>
              <a:t>aturan</a:t>
            </a:r>
            <a:r>
              <a:rPr lang="en-US" sz="2400" dirty="0"/>
              <a:t> </a:t>
            </a:r>
            <a:r>
              <a:rPr lang="en-US" sz="2400" dirty="0" err="1"/>
              <a:t>hukum</a:t>
            </a:r>
            <a:r>
              <a:rPr lang="en-US" sz="2400" dirty="0"/>
              <a:t> yang  </a:t>
            </a:r>
            <a:r>
              <a:rPr lang="en-US" sz="2400" dirty="0" err="1"/>
              <a:t>mengandung</a:t>
            </a:r>
            <a:r>
              <a:rPr lang="en-US" sz="2400" dirty="0"/>
              <a:t> </a:t>
            </a:r>
            <a:r>
              <a:rPr lang="en-US" sz="2400" dirty="0" err="1"/>
              <a:t>ambiguitas</a:t>
            </a:r>
            <a:r>
              <a:rPr lang="en-US" sz="2400" dirty="0"/>
              <a:t>  </a:t>
            </a:r>
            <a:r>
              <a:rPr lang="en-US" sz="2400" dirty="0" err="1"/>
              <a:t>dengan</a:t>
            </a:r>
            <a:r>
              <a:rPr lang="en-US" sz="2400" dirty="0"/>
              <a:t> </a:t>
            </a:r>
            <a:r>
              <a:rPr lang="en-US" sz="2400" dirty="0" err="1"/>
              <a:t>merujuk</a:t>
            </a:r>
            <a:r>
              <a:rPr lang="en-US" sz="2400" dirty="0"/>
              <a:t> </a:t>
            </a:r>
            <a:r>
              <a:rPr lang="en-US" sz="2400" dirty="0" err="1"/>
              <a:t>pada</a:t>
            </a:r>
            <a:r>
              <a:rPr lang="en-US" sz="2400" dirty="0"/>
              <a:t> </a:t>
            </a:r>
            <a:r>
              <a:rPr lang="en-US" sz="2400" dirty="0" err="1"/>
              <a:t>prinsip-prinsip</a:t>
            </a:r>
            <a:r>
              <a:rPr lang="en-US" sz="2400" dirty="0"/>
              <a:t> </a:t>
            </a:r>
            <a:r>
              <a:rPr lang="en-US" sz="2400" dirty="0" err="1"/>
              <a:t>hukum</a:t>
            </a:r>
            <a:r>
              <a:rPr lang="en-US" sz="2400" dirty="0"/>
              <a:t> Islam.</a:t>
            </a:r>
          </a:p>
        </p:txBody>
      </p:sp>
    </p:spTree>
    <p:extLst>
      <p:ext uri="{BB962C8B-B14F-4D97-AF65-F5344CB8AC3E}">
        <p14:creationId xmlns:p14="http://schemas.microsoft.com/office/powerpoint/2010/main" val="89739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Latihan</a:t>
            </a:r>
            <a:r>
              <a:rPr lang="en-US" dirty="0"/>
              <a:t> 1: </a:t>
            </a:r>
            <a:r>
              <a:rPr lang="en-US" dirty="0" err="1"/>
              <a:t>Pilih</a:t>
            </a:r>
            <a:r>
              <a:rPr lang="en-US" dirty="0"/>
              <a:t> </a:t>
            </a:r>
            <a:r>
              <a:rPr lang="en-US" dirty="0" err="1"/>
              <a:t>mana</a:t>
            </a:r>
            <a:r>
              <a:rPr lang="en-US" dirty="0"/>
              <a:t> </a:t>
            </a:r>
            <a:r>
              <a:rPr lang="en-US" dirty="0" err="1"/>
              <a:t>diantara</a:t>
            </a:r>
            <a:r>
              <a:rPr lang="en-US" dirty="0"/>
              <a:t> </a:t>
            </a:r>
            <a:r>
              <a:rPr lang="en-US" dirty="0" err="1"/>
              <a:t>pernyataan</a:t>
            </a:r>
            <a:r>
              <a:rPr lang="en-US" dirty="0"/>
              <a:t> </a:t>
            </a:r>
            <a:r>
              <a:rPr lang="en-US" dirty="0" err="1"/>
              <a:t>dibawah</a:t>
            </a:r>
            <a:r>
              <a:rPr lang="en-US" dirty="0"/>
              <a:t> </a:t>
            </a:r>
            <a:r>
              <a:rPr lang="en-US" dirty="0" err="1"/>
              <a:t>ini</a:t>
            </a:r>
            <a:r>
              <a:rPr lang="en-US" dirty="0"/>
              <a:t> yang </a:t>
            </a:r>
            <a:r>
              <a:rPr lang="en-US" dirty="0" err="1"/>
              <a:t>tidak</a:t>
            </a:r>
            <a:r>
              <a:rPr lang="en-US" dirty="0"/>
              <a:t> </a:t>
            </a:r>
            <a:r>
              <a:rPr lang="en-US" dirty="0" err="1"/>
              <a:t>benar</a:t>
            </a:r>
            <a:endParaRPr lang="en-US" dirty="0"/>
          </a:p>
        </p:txBody>
      </p:sp>
      <p:sp>
        <p:nvSpPr>
          <p:cNvPr id="3" name="Content Placeholder 2"/>
          <p:cNvSpPr>
            <a:spLocks noGrp="1"/>
          </p:cNvSpPr>
          <p:nvPr>
            <p:ph idx="1"/>
          </p:nvPr>
        </p:nvSpPr>
        <p:spPr/>
        <p:txBody>
          <a:bodyPr/>
          <a:lstStyle/>
          <a:p>
            <a:r>
              <a:rPr lang="en-US" dirty="0"/>
              <a:t>1) </a:t>
            </a:r>
            <a:r>
              <a:rPr lang="en-US" dirty="0" err="1"/>
              <a:t>Dalam</a:t>
            </a:r>
            <a:r>
              <a:rPr lang="en-US" dirty="0"/>
              <a:t> </a:t>
            </a:r>
            <a:r>
              <a:rPr lang="en-US" dirty="0" err="1"/>
              <a:t>teori</a:t>
            </a:r>
            <a:r>
              <a:rPr lang="en-US" dirty="0"/>
              <a:t> </a:t>
            </a:r>
            <a:r>
              <a:rPr lang="en-US" dirty="0" err="1"/>
              <a:t>maupun</a:t>
            </a:r>
            <a:r>
              <a:rPr lang="en-US" dirty="0"/>
              <a:t>  </a:t>
            </a:r>
            <a:r>
              <a:rPr lang="en-US" dirty="0" err="1"/>
              <a:t>praktek</a:t>
            </a:r>
            <a:r>
              <a:rPr lang="en-US" dirty="0"/>
              <a:t>, </a:t>
            </a:r>
            <a:r>
              <a:rPr lang="en-US" dirty="0" err="1"/>
              <a:t>relasi</a:t>
            </a:r>
            <a:r>
              <a:rPr lang="en-US" dirty="0"/>
              <a:t> Islam </a:t>
            </a:r>
            <a:r>
              <a:rPr lang="en-US" dirty="0" err="1"/>
              <a:t>dan</a:t>
            </a:r>
            <a:r>
              <a:rPr lang="en-US" dirty="0"/>
              <a:t> </a:t>
            </a:r>
            <a:r>
              <a:rPr lang="en-US" dirty="0" err="1"/>
              <a:t>negara</a:t>
            </a:r>
            <a:r>
              <a:rPr lang="en-US" dirty="0"/>
              <a:t> </a:t>
            </a:r>
            <a:r>
              <a:rPr lang="en-US" dirty="0" err="1"/>
              <a:t>itu</a:t>
            </a:r>
            <a:r>
              <a:rPr lang="en-US" dirty="0"/>
              <a:t> </a:t>
            </a:r>
            <a:r>
              <a:rPr lang="en-US" dirty="0" err="1"/>
              <a:t>komplek</a:t>
            </a:r>
            <a:r>
              <a:rPr lang="en-US" dirty="0"/>
              <a:t> </a:t>
            </a:r>
            <a:r>
              <a:rPr lang="en-US" dirty="0" err="1"/>
              <a:t>banyak</a:t>
            </a:r>
            <a:r>
              <a:rPr lang="en-US" dirty="0"/>
              <a:t> </a:t>
            </a:r>
            <a:r>
              <a:rPr lang="en-US" dirty="0" err="1"/>
              <a:t>seginya</a:t>
            </a:r>
            <a:r>
              <a:rPr lang="en-US" dirty="0"/>
              <a:t>.</a:t>
            </a:r>
            <a:r>
              <a:rPr lang="en-US" b="1" dirty="0"/>
              <a:t> </a:t>
            </a:r>
          </a:p>
          <a:p>
            <a:r>
              <a:rPr lang="en-US" dirty="0"/>
              <a:t>2)</a:t>
            </a:r>
            <a:r>
              <a:rPr lang="en-US" b="1" dirty="0"/>
              <a:t> </a:t>
            </a:r>
            <a:r>
              <a:rPr lang="en-US" dirty="0" err="1"/>
              <a:t>Sebagai</a:t>
            </a:r>
            <a:r>
              <a:rPr lang="en-US" dirty="0"/>
              <a:t> </a:t>
            </a:r>
            <a:r>
              <a:rPr lang="en-US" dirty="0" err="1"/>
              <a:t>sistem</a:t>
            </a:r>
            <a:r>
              <a:rPr lang="en-US" dirty="0"/>
              <a:t> </a:t>
            </a:r>
            <a:r>
              <a:rPr lang="en-US" dirty="0" err="1"/>
              <a:t>kepercayaan</a:t>
            </a:r>
            <a:r>
              <a:rPr lang="en-US" dirty="0"/>
              <a:t> yang </a:t>
            </a:r>
            <a:r>
              <a:rPr lang="en-US" dirty="0" err="1"/>
              <a:t>membentuk</a:t>
            </a:r>
            <a:r>
              <a:rPr lang="en-US" dirty="0"/>
              <a:t>  </a:t>
            </a:r>
            <a:r>
              <a:rPr lang="en-US" dirty="0" err="1"/>
              <a:t>banyak</a:t>
            </a:r>
            <a:r>
              <a:rPr lang="en-US" dirty="0"/>
              <a:t> </a:t>
            </a:r>
            <a:r>
              <a:rPr lang="en-US" dirty="0" err="1"/>
              <a:t>prinsip-prinsip</a:t>
            </a:r>
            <a:r>
              <a:rPr lang="en-US" dirty="0"/>
              <a:t> moral </a:t>
            </a:r>
            <a:r>
              <a:rPr lang="en-US" dirty="0" err="1"/>
              <a:t>dan</a:t>
            </a:r>
            <a:r>
              <a:rPr lang="en-US" dirty="0"/>
              <a:t> </a:t>
            </a:r>
            <a:r>
              <a:rPr lang="en-US" dirty="0" err="1"/>
              <a:t>etika</a:t>
            </a:r>
            <a:r>
              <a:rPr lang="en-US" dirty="0"/>
              <a:t>, Islam </a:t>
            </a:r>
            <a:r>
              <a:rPr lang="en-US" dirty="0" err="1"/>
              <a:t>telah</a:t>
            </a:r>
            <a:r>
              <a:rPr lang="en-US" dirty="0"/>
              <a:t> </a:t>
            </a:r>
            <a:r>
              <a:rPr lang="en-US" dirty="0" err="1"/>
              <a:t>mengilhami</a:t>
            </a:r>
            <a:r>
              <a:rPr lang="en-US" dirty="0"/>
              <a:t> </a:t>
            </a:r>
            <a:r>
              <a:rPr lang="en-US" dirty="0" err="1"/>
              <a:t>berbagai</a:t>
            </a:r>
            <a:r>
              <a:rPr lang="en-US" dirty="0"/>
              <a:t> </a:t>
            </a:r>
            <a:r>
              <a:rPr lang="en-US" dirty="0" err="1"/>
              <a:t>praktek-praktek</a:t>
            </a:r>
            <a:r>
              <a:rPr lang="en-US" dirty="0"/>
              <a:t> </a:t>
            </a:r>
            <a:r>
              <a:rPr lang="en-US" dirty="0" err="1"/>
              <a:t>sosial</a:t>
            </a:r>
            <a:r>
              <a:rPr lang="en-US" dirty="0"/>
              <a:t> </a:t>
            </a:r>
            <a:r>
              <a:rPr lang="en-US" dirty="0" err="1"/>
              <a:t>dan</a:t>
            </a:r>
            <a:r>
              <a:rPr lang="en-US" dirty="0"/>
              <a:t> </a:t>
            </a:r>
            <a:r>
              <a:rPr lang="en-US" dirty="0" err="1"/>
              <a:t>politik</a:t>
            </a:r>
            <a:r>
              <a:rPr lang="en-US" dirty="0"/>
              <a:t>.</a:t>
            </a:r>
          </a:p>
          <a:p>
            <a:r>
              <a:rPr lang="en-US" dirty="0"/>
              <a:t>3) </a:t>
            </a:r>
            <a:r>
              <a:rPr lang="en-US" dirty="0" err="1"/>
              <a:t>Sebagai</a:t>
            </a:r>
            <a:r>
              <a:rPr lang="en-US" dirty="0"/>
              <a:t> </a:t>
            </a:r>
            <a:r>
              <a:rPr lang="en-US" dirty="0" err="1"/>
              <a:t>sistem</a:t>
            </a:r>
            <a:r>
              <a:rPr lang="en-US" dirty="0"/>
              <a:t> </a:t>
            </a:r>
            <a:r>
              <a:rPr lang="en-US" dirty="0" err="1"/>
              <a:t>kepercayaan</a:t>
            </a:r>
            <a:r>
              <a:rPr lang="en-US" dirty="0"/>
              <a:t> , Islam </a:t>
            </a:r>
            <a:r>
              <a:rPr lang="en-US" dirty="0" err="1"/>
              <a:t>juga</a:t>
            </a:r>
            <a:r>
              <a:rPr lang="en-US" dirty="0"/>
              <a:t> </a:t>
            </a:r>
            <a:r>
              <a:rPr lang="en-US" dirty="0" err="1"/>
              <a:t>membentuk</a:t>
            </a:r>
            <a:r>
              <a:rPr lang="en-US" dirty="0"/>
              <a:t>  </a:t>
            </a:r>
            <a:r>
              <a:rPr lang="en-US" dirty="0" err="1"/>
              <a:t>seperangkat</a:t>
            </a:r>
            <a:r>
              <a:rPr lang="en-US" dirty="0"/>
              <a:t> </a:t>
            </a:r>
            <a:r>
              <a:rPr lang="en-US" dirty="0" err="1"/>
              <a:t>interpretasi</a:t>
            </a:r>
            <a:r>
              <a:rPr lang="en-US" dirty="0"/>
              <a:t> </a:t>
            </a:r>
            <a:r>
              <a:rPr lang="en-US" dirty="0" err="1"/>
              <a:t>hukum</a:t>
            </a:r>
            <a:r>
              <a:rPr lang="en-US" dirty="0"/>
              <a:t> </a:t>
            </a:r>
            <a:r>
              <a:rPr lang="en-US" dirty="0" err="1"/>
              <a:t>dan</a:t>
            </a:r>
            <a:r>
              <a:rPr lang="en-US" dirty="0"/>
              <a:t> </a:t>
            </a:r>
            <a:r>
              <a:rPr lang="en-US" dirty="0" err="1"/>
              <a:t>ketentuan</a:t>
            </a:r>
            <a:r>
              <a:rPr lang="en-US" dirty="0"/>
              <a:t> lain yang  </a:t>
            </a:r>
            <a:r>
              <a:rPr lang="en-US" dirty="0" err="1"/>
              <a:t>dikenal</a:t>
            </a:r>
            <a:r>
              <a:rPr lang="en-US" dirty="0"/>
              <a:t> </a:t>
            </a:r>
            <a:r>
              <a:rPr lang="en-US" dirty="0" err="1"/>
              <a:t>sebagai</a:t>
            </a:r>
            <a:r>
              <a:rPr lang="en-US" dirty="0"/>
              <a:t> </a:t>
            </a:r>
            <a:r>
              <a:rPr lang="en-US" dirty="0" err="1"/>
              <a:t>syariat</a:t>
            </a:r>
            <a:r>
              <a:rPr lang="en-US" dirty="0"/>
              <a:t> </a:t>
            </a:r>
            <a:r>
              <a:rPr lang="en-US" dirty="0" err="1"/>
              <a:t>atau</a:t>
            </a:r>
            <a:r>
              <a:rPr lang="en-US" dirty="0"/>
              <a:t> </a:t>
            </a:r>
            <a:r>
              <a:rPr lang="en-US" dirty="0" err="1"/>
              <a:t>fiqh</a:t>
            </a:r>
            <a:r>
              <a:rPr lang="en-US" dirty="0"/>
              <a:t>.</a:t>
            </a:r>
          </a:p>
          <a:p>
            <a:r>
              <a:rPr lang="en-US" dirty="0"/>
              <a:t>4) </a:t>
            </a:r>
            <a:r>
              <a:rPr lang="en-US" dirty="0" err="1"/>
              <a:t>Syariat</a:t>
            </a:r>
            <a:r>
              <a:rPr lang="en-US" dirty="0"/>
              <a:t> </a:t>
            </a:r>
            <a:r>
              <a:rPr lang="en-US" dirty="0" err="1"/>
              <a:t>atau</a:t>
            </a:r>
            <a:r>
              <a:rPr lang="en-US" dirty="0"/>
              <a:t> </a:t>
            </a:r>
            <a:r>
              <a:rPr lang="en-US" dirty="0" err="1"/>
              <a:t>fiqh</a:t>
            </a:r>
            <a:r>
              <a:rPr lang="en-US" dirty="0"/>
              <a:t> </a:t>
            </a:r>
            <a:r>
              <a:rPr lang="en-US" dirty="0" err="1"/>
              <a:t>harus</a:t>
            </a:r>
            <a:r>
              <a:rPr lang="en-US" dirty="0"/>
              <a:t> </a:t>
            </a:r>
            <a:r>
              <a:rPr lang="en-US" dirty="0" err="1"/>
              <a:t>dipisahkan</a:t>
            </a:r>
            <a:r>
              <a:rPr lang="en-US" dirty="0"/>
              <a:t> </a:t>
            </a:r>
            <a:r>
              <a:rPr lang="en-US" dirty="0" err="1"/>
              <a:t>dari</a:t>
            </a:r>
            <a:r>
              <a:rPr lang="en-US" dirty="0"/>
              <a:t> </a:t>
            </a:r>
            <a:r>
              <a:rPr lang="en-US" dirty="0" err="1"/>
              <a:t>akidah</a:t>
            </a:r>
            <a:r>
              <a:rPr lang="en-US" dirty="0"/>
              <a:t> </a:t>
            </a:r>
            <a:r>
              <a:rPr lang="en-US" dirty="0" err="1"/>
              <a:t>sebagaimana</a:t>
            </a:r>
            <a:r>
              <a:rPr lang="en-US" dirty="0"/>
              <a:t> agama </a:t>
            </a:r>
            <a:r>
              <a:rPr lang="en-US" dirty="0" err="1"/>
              <a:t>harus</a:t>
            </a:r>
            <a:r>
              <a:rPr lang="en-US" dirty="0"/>
              <a:t> </a:t>
            </a:r>
            <a:r>
              <a:rPr lang="en-US" dirty="0" err="1"/>
              <a:t>dipisahkan</a:t>
            </a:r>
            <a:r>
              <a:rPr lang="en-US" dirty="0"/>
              <a:t> </a:t>
            </a:r>
            <a:r>
              <a:rPr lang="en-US" dirty="0" err="1"/>
              <a:t>dari</a:t>
            </a:r>
            <a:r>
              <a:rPr lang="en-US" dirty="0"/>
              <a:t> </a:t>
            </a:r>
            <a:r>
              <a:rPr lang="en-US" dirty="0" err="1"/>
              <a:t>politik</a:t>
            </a:r>
            <a:r>
              <a:rPr lang="en-US" dirty="0"/>
              <a:t>. </a:t>
            </a:r>
          </a:p>
          <a:p>
            <a:endParaRPr lang="en-US" dirty="0"/>
          </a:p>
        </p:txBody>
      </p:sp>
    </p:spTree>
    <p:extLst>
      <p:ext uri="{BB962C8B-B14F-4D97-AF65-F5344CB8AC3E}">
        <p14:creationId xmlns:p14="http://schemas.microsoft.com/office/powerpoint/2010/main" val="1675760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Latihan</a:t>
            </a:r>
            <a:r>
              <a:rPr lang="en-US" dirty="0"/>
              <a:t> 2: </a:t>
            </a:r>
            <a:r>
              <a:rPr lang="en-US" dirty="0" err="1"/>
              <a:t>Pilih</a:t>
            </a:r>
            <a:r>
              <a:rPr lang="en-US" dirty="0"/>
              <a:t> </a:t>
            </a:r>
            <a:r>
              <a:rPr lang="en-US" dirty="0" err="1"/>
              <a:t>mana</a:t>
            </a:r>
            <a:r>
              <a:rPr lang="en-US" dirty="0"/>
              <a:t> </a:t>
            </a:r>
            <a:r>
              <a:rPr lang="en-US" dirty="0" err="1"/>
              <a:t>diantara</a:t>
            </a:r>
            <a:r>
              <a:rPr lang="en-US" dirty="0"/>
              <a:t> </a:t>
            </a:r>
            <a:r>
              <a:rPr lang="en-US" dirty="0" err="1"/>
              <a:t>pernyataan</a:t>
            </a:r>
            <a:r>
              <a:rPr lang="en-US" dirty="0"/>
              <a:t> </a:t>
            </a:r>
            <a:r>
              <a:rPr lang="en-US" dirty="0" err="1"/>
              <a:t>dibawah</a:t>
            </a:r>
            <a:r>
              <a:rPr lang="en-US" dirty="0"/>
              <a:t> </a:t>
            </a:r>
            <a:r>
              <a:rPr lang="en-US" dirty="0" err="1"/>
              <a:t>ini</a:t>
            </a:r>
            <a:r>
              <a:rPr lang="en-US" dirty="0"/>
              <a:t> yang </a:t>
            </a:r>
            <a:r>
              <a:rPr lang="en-US" dirty="0" err="1"/>
              <a:t>benar</a:t>
            </a:r>
            <a:r>
              <a:rPr lang="en-US" dirty="0"/>
              <a:t>:</a:t>
            </a:r>
            <a:br>
              <a:rPr lang="en-US" dirty="0"/>
            </a:br>
            <a:endParaRPr lang="en-US" dirty="0"/>
          </a:p>
        </p:txBody>
      </p:sp>
      <p:sp>
        <p:nvSpPr>
          <p:cNvPr id="3" name="Content Placeholder 2"/>
          <p:cNvSpPr>
            <a:spLocks noGrp="1"/>
          </p:cNvSpPr>
          <p:nvPr>
            <p:ph idx="1"/>
          </p:nvPr>
        </p:nvSpPr>
        <p:spPr/>
        <p:txBody>
          <a:bodyPr>
            <a:normAutofit/>
          </a:bodyPr>
          <a:lstStyle/>
          <a:p>
            <a:r>
              <a:rPr lang="en-US" b="1" dirty="0"/>
              <a:t>1)</a:t>
            </a:r>
            <a:r>
              <a:rPr lang="en-US" dirty="0"/>
              <a:t> </a:t>
            </a:r>
            <a:r>
              <a:rPr lang="en-US" dirty="0" err="1"/>
              <a:t>Dalam</a:t>
            </a:r>
            <a:r>
              <a:rPr lang="en-US" dirty="0"/>
              <a:t> </a:t>
            </a:r>
            <a:r>
              <a:rPr lang="en-US" dirty="0" err="1"/>
              <a:t>dunia</a:t>
            </a:r>
            <a:r>
              <a:rPr lang="en-US" dirty="0"/>
              <a:t> Islam </a:t>
            </a:r>
            <a:r>
              <a:rPr lang="en-US" dirty="0" err="1"/>
              <a:t>madzhab</a:t>
            </a:r>
            <a:r>
              <a:rPr lang="en-US" dirty="0"/>
              <a:t> yang </a:t>
            </a:r>
            <a:r>
              <a:rPr lang="en-US" dirty="0" err="1"/>
              <a:t>dominan</a:t>
            </a:r>
            <a:r>
              <a:rPr lang="en-US" dirty="0"/>
              <a:t> </a:t>
            </a:r>
            <a:r>
              <a:rPr lang="en-US" dirty="0" err="1"/>
              <a:t>adalah</a:t>
            </a:r>
            <a:r>
              <a:rPr lang="en-US" dirty="0"/>
              <a:t> </a:t>
            </a:r>
            <a:r>
              <a:rPr lang="en-US" dirty="0" err="1"/>
              <a:t>madzhab</a:t>
            </a:r>
            <a:r>
              <a:rPr lang="en-US" dirty="0"/>
              <a:t> </a:t>
            </a:r>
            <a:r>
              <a:rPr lang="en-US" dirty="0" err="1"/>
              <a:t>Syafii</a:t>
            </a:r>
            <a:r>
              <a:rPr lang="en-US" dirty="0"/>
              <a:t>.</a:t>
            </a:r>
          </a:p>
          <a:p>
            <a:r>
              <a:rPr lang="en-US" dirty="0"/>
              <a:t>2) </a:t>
            </a:r>
            <a:r>
              <a:rPr lang="en-US" dirty="0" err="1"/>
              <a:t>Dalam</a:t>
            </a:r>
            <a:r>
              <a:rPr lang="en-US" dirty="0"/>
              <a:t> </a:t>
            </a:r>
            <a:r>
              <a:rPr lang="en-US" dirty="0" err="1"/>
              <a:t>dunia</a:t>
            </a:r>
            <a:r>
              <a:rPr lang="en-US" dirty="0"/>
              <a:t> Sunni, </a:t>
            </a:r>
            <a:r>
              <a:rPr lang="en-US" dirty="0" err="1"/>
              <a:t>ada</a:t>
            </a:r>
            <a:r>
              <a:rPr lang="en-US" dirty="0"/>
              <a:t> </a:t>
            </a:r>
            <a:r>
              <a:rPr lang="en-US" dirty="0" err="1"/>
              <a:t>empat</a:t>
            </a:r>
            <a:r>
              <a:rPr lang="en-US" dirty="0"/>
              <a:t> </a:t>
            </a:r>
            <a:r>
              <a:rPr lang="en-US" dirty="0" err="1"/>
              <a:t>madzhab</a:t>
            </a:r>
            <a:r>
              <a:rPr lang="en-US" dirty="0"/>
              <a:t> yang </a:t>
            </a:r>
            <a:r>
              <a:rPr lang="en-US" dirty="0" err="1"/>
              <a:t>dominan</a:t>
            </a:r>
            <a:r>
              <a:rPr lang="en-US" dirty="0"/>
              <a:t> : </a:t>
            </a:r>
            <a:r>
              <a:rPr lang="en-US" dirty="0" err="1"/>
              <a:t>Syafi'i</a:t>
            </a:r>
            <a:r>
              <a:rPr lang="en-US" dirty="0"/>
              <a:t>, </a:t>
            </a:r>
            <a:r>
              <a:rPr lang="en-US" dirty="0" err="1"/>
              <a:t>Hanafi</a:t>
            </a:r>
            <a:r>
              <a:rPr lang="en-US" dirty="0"/>
              <a:t>, Maliki, </a:t>
            </a:r>
            <a:r>
              <a:rPr lang="en-US" dirty="0" err="1"/>
              <a:t>dan</a:t>
            </a:r>
            <a:r>
              <a:rPr lang="en-US" dirty="0"/>
              <a:t> </a:t>
            </a:r>
            <a:r>
              <a:rPr lang="en-US" dirty="0" err="1"/>
              <a:t>Hanbali</a:t>
            </a:r>
            <a:r>
              <a:rPr lang="en-US" dirty="0"/>
              <a:t>. </a:t>
            </a:r>
            <a:r>
              <a:rPr lang="en-US" dirty="0" err="1"/>
              <a:t>Dalam</a:t>
            </a:r>
            <a:r>
              <a:rPr lang="en-US" dirty="0"/>
              <a:t> </a:t>
            </a:r>
            <a:r>
              <a:rPr lang="en-US" dirty="0" err="1"/>
              <a:t>dunia</a:t>
            </a:r>
            <a:r>
              <a:rPr lang="en-US" dirty="0"/>
              <a:t> </a:t>
            </a:r>
            <a:r>
              <a:rPr lang="en-US" dirty="0" err="1"/>
              <a:t>Syi'ah</a:t>
            </a:r>
            <a:r>
              <a:rPr lang="en-US" dirty="0"/>
              <a:t>, </a:t>
            </a:r>
            <a:r>
              <a:rPr lang="en-US" dirty="0" err="1"/>
              <a:t>madzhab</a:t>
            </a:r>
            <a:r>
              <a:rPr lang="en-US" dirty="0"/>
              <a:t> yang </a:t>
            </a:r>
            <a:r>
              <a:rPr lang="en-US" dirty="0" err="1"/>
              <a:t>dominan</a:t>
            </a:r>
            <a:r>
              <a:rPr lang="en-US" dirty="0"/>
              <a:t> </a:t>
            </a:r>
            <a:r>
              <a:rPr lang="en-US" dirty="0" err="1"/>
              <a:t>adalah</a:t>
            </a:r>
            <a:r>
              <a:rPr lang="en-US" dirty="0"/>
              <a:t> </a:t>
            </a:r>
            <a:r>
              <a:rPr lang="en-US" dirty="0" err="1"/>
              <a:t>Ja'fari</a:t>
            </a:r>
            <a:r>
              <a:rPr lang="en-US" dirty="0"/>
              <a:t> </a:t>
            </a:r>
            <a:r>
              <a:rPr lang="en-US" dirty="0" err="1"/>
              <a:t>dan</a:t>
            </a:r>
            <a:r>
              <a:rPr lang="en-US" dirty="0"/>
              <a:t> Zaidi</a:t>
            </a:r>
          </a:p>
          <a:p>
            <a:r>
              <a:rPr lang="en-US" dirty="0"/>
              <a:t>3) </a:t>
            </a:r>
            <a:r>
              <a:rPr lang="en-US" dirty="0" err="1"/>
              <a:t>Dalam</a:t>
            </a:r>
            <a:r>
              <a:rPr lang="en-US" dirty="0"/>
              <a:t> </a:t>
            </a:r>
            <a:r>
              <a:rPr lang="en-US" dirty="0" err="1"/>
              <a:t>dunia</a:t>
            </a:r>
            <a:r>
              <a:rPr lang="en-US" dirty="0"/>
              <a:t> Islam </a:t>
            </a:r>
            <a:r>
              <a:rPr lang="en-US" dirty="0" err="1"/>
              <a:t>madzhab</a:t>
            </a:r>
            <a:r>
              <a:rPr lang="en-US" dirty="0"/>
              <a:t> yang </a:t>
            </a:r>
            <a:r>
              <a:rPr lang="en-US" dirty="0" err="1"/>
              <a:t>dominan</a:t>
            </a:r>
            <a:r>
              <a:rPr lang="en-US" dirty="0"/>
              <a:t> </a:t>
            </a:r>
            <a:r>
              <a:rPr lang="en-US" dirty="0" err="1"/>
              <a:t>adalah</a:t>
            </a:r>
            <a:r>
              <a:rPr lang="en-US" dirty="0"/>
              <a:t> </a:t>
            </a:r>
            <a:r>
              <a:rPr lang="en-US" dirty="0" err="1"/>
              <a:t>madzhab</a:t>
            </a:r>
            <a:r>
              <a:rPr lang="en-US" dirty="0"/>
              <a:t> </a:t>
            </a:r>
            <a:r>
              <a:rPr lang="en-US" dirty="0" err="1"/>
              <a:t>Ahmadiyah</a:t>
            </a:r>
            <a:r>
              <a:rPr lang="en-US" dirty="0"/>
              <a:t> </a:t>
            </a:r>
            <a:r>
              <a:rPr lang="en-US" dirty="0" err="1"/>
              <a:t>dan</a:t>
            </a:r>
            <a:r>
              <a:rPr lang="en-US" dirty="0"/>
              <a:t> </a:t>
            </a:r>
            <a:r>
              <a:rPr lang="en-US" dirty="0" err="1"/>
              <a:t>Wahabiyah</a:t>
            </a:r>
            <a:r>
              <a:rPr lang="en-US" dirty="0"/>
              <a:t> </a:t>
            </a:r>
          </a:p>
          <a:p>
            <a:r>
              <a:rPr lang="en-US" dirty="0"/>
              <a:t>4) </a:t>
            </a:r>
            <a:r>
              <a:rPr lang="en-US" dirty="0" err="1"/>
              <a:t>Dalam</a:t>
            </a:r>
            <a:r>
              <a:rPr lang="en-US" dirty="0"/>
              <a:t> </a:t>
            </a:r>
            <a:r>
              <a:rPr lang="en-US" dirty="0" err="1"/>
              <a:t>dunia</a:t>
            </a:r>
            <a:r>
              <a:rPr lang="en-US" dirty="0"/>
              <a:t> </a:t>
            </a:r>
            <a:r>
              <a:rPr lang="en-US" dirty="0" err="1"/>
              <a:t>Syi’ah</a:t>
            </a:r>
            <a:r>
              <a:rPr lang="en-US" dirty="0"/>
              <a:t>, </a:t>
            </a:r>
            <a:r>
              <a:rPr lang="en-US" dirty="0" err="1"/>
              <a:t>madzhab</a:t>
            </a:r>
            <a:r>
              <a:rPr lang="en-US" dirty="0"/>
              <a:t> yang </a:t>
            </a:r>
            <a:r>
              <a:rPr lang="en-US" dirty="0" err="1"/>
              <a:t>dominan</a:t>
            </a:r>
            <a:r>
              <a:rPr lang="en-US" dirty="0"/>
              <a:t> </a:t>
            </a:r>
            <a:r>
              <a:rPr lang="en-US" dirty="0" err="1"/>
              <a:t>adalah</a:t>
            </a:r>
            <a:r>
              <a:rPr lang="en-US" dirty="0"/>
              <a:t> </a:t>
            </a:r>
            <a:r>
              <a:rPr lang="en-US" dirty="0" err="1"/>
              <a:t>madzhab</a:t>
            </a:r>
            <a:r>
              <a:rPr lang="en-US" dirty="0"/>
              <a:t> </a:t>
            </a:r>
            <a:r>
              <a:rPr lang="en-US" dirty="0" err="1"/>
              <a:t>imamiyah</a:t>
            </a:r>
            <a:r>
              <a:rPr lang="en-US" dirty="0"/>
              <a:t>. </a:t>
            </a:r>
          </a:p>
          <a:p>
            <a:endParaRPr lang="en-US" dirty="0"/>
          </a:p>
          <a:p>
            <a:endParaRPr lang="en-US" dirty="0"/>
          </a:p>
        </p:txBody>
      </p:sp>
    </p:spTree>
    <p:extLst>
      <p:ext uri="{BB962C8B-B14F-4D97-AF65-F5344CB8AC3E}">
        <p14:creationId xmlns:p14="http://schemas.microsoft.com/office/powerpoint/2010/main" val="1537531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Latihan3: </a:t>
            </a:r>
            <a:r>
              <a:rPr lang="en-US" dirty="0" err="1"/>
              <a:t>pilih</a:t>
            </a:r>
            <a:r>
              <a:rPr lang="en-US" dirty="0"/>
              <a:t> </a:t>
            </a:r>
            <a:r>
              <a:rPr lang="en-US" dirty="0" err="1"/>
              <a:t>pernyataan</a:t>
            </a:r>
            <a:r>
              <a:rPr lang="en-US" dirty="0"/>
              <a:t> yang </a:t>
            </a:r>
            <a:r>
              <a:rPr lang="en-US" dirty="0" err="1"/>
              <a:t>tidak</a:t>
            </a:r>
            <a:r>
              <a:rPr lang="en-US" dirty="0"/>
              <a:t> </a:t>
            </a:r>
            <a:r>
              <a:rPr lang="en-US" dirty="0" err="1"/>
              <a:t>benar</a:t>
            </a:r>
            <a:r>
              <a:rPr lang="en-US" dirty="0"/>
              <a:t> </a:t>
            </a:r>
          </a:p>
        </p:txBody>
      </p:sp>
      <p:sp>
        <p:nvSpPr>
          <p:cNvPr id="3" name="Content Placeholder 2"/>
          <p:cNvSpPr>
            <a:spLocks noGrp="1"/>
          </p:cNvSpPr>
          <p:nvPr>
            <p:ph idx="1"/>
          </p:nvPr>
        </p:nvSpPr>
        <p:spPr/>
        <p:txBody>
          <a:bodyPr>
            <a:normAutofit fontScale="92500"/>
          </a:bodyPr>
          <a:lstStyle/>
          <a:p>
            <a:r>
              <a:rPr lang="en-US" dirty="0"/>
              <a:t>1) </a:t>
            </a:r>
            <a:r>
              <a:rPr lang="en-US" dirty="0" err="1"/>
              <a:t>Pemerintahan</a:t>
            </a:r>
            <a:r>
              <a:rPr lang="en-US" dirty="0"/>
              <a:t> Muslim </a:t>
            </a:r>
            <a:r>
              <a:rPr lang="en-US" dirty="0" err="1"/>
              <a:t>pertama</a:t>
            </a:r>
            <a:r>
              <a:rPr lang="en-US" dirty="0"/>
              <a:t> </a:t>
            </a:r>
            <a:r>
              <a:rPr lang="en-US" dirty="0" err="1"/>
              <a:t>adalah</a:t>
            </a:r>
            <a:r>
              <a:rPr lang="en-US" dirty="0"/>
              <a:t> </a:t>
            </a:r>
            <a:r>
              <a:rPr lang="en-US" dirty="0" err="1"/>
              <a:t>negara-kota</a:t>
            </a:r>
            <a:r>
              <a:rPr lang="en-US" dirty="0"/>
              <a:t> yang </a:t>
            </a:r>
            <a:r>
              <a:rPr lang="en-US" dirty="0" err="1"/>
              <a:t>dipimpin</a:t>
            </a:r>
            <a:r>
              <a:rPr lang="en-US" dirty="0"/>
              <a:t> </a:t>
            </a:r>
            <a:r>
              <a:rPr lang="en-US" dirty="0" err="1"/>
              <a:t>oleh</a:t>
            </a:r>
            <a:r>
              <a:rPr lang="en-US" dirty="0"/>
              <a:t> </a:t>
            </a:r>
            <a:r>
              <a:rPr lang="en-US" dirty="0" err="1"/>
              <a:t>Nabi</a:t>
            </a:r>
            <a:r>
              <a:rPr lang="en-US" dirty="0"/>
              <a:t> Muhammad di </a:t>
            </a:r>
            <a:r>
              <a:rPr lang="en-US" dirty="0" err="1"/>
              <a:t>Madinah</a:t>
            </a:r>
            <a:r>
              <a:rPr lang="en-US" dirty="0"/>
              <a:t>. </a:t>
            </a:r>
          </a:p>
          <a:p>
            <a:r>
              <a:rPr lang="en-US" dirty="0"/>
              <a:t>2) </a:t>
            </a:r>
            <a:r>
              <a:rPr lang="en-US" dirty="0" err="1"/>
              <a:t>Setelah</a:t>
            </a:r>
            <a:r>
              <a:rPr lang="en-US" dirty="0"/>
              <a:t> </a:t>
            </a:r>
            <a:r>
              <a:rPr lang="en-US" dirty="0" err="1"/>
              <a:t>Nabi</a:t>
            </a:r>
            <a:r>
              <a:rPr lang="en-US" dirty="0"/>
              <a:t> Muhammad </a:t>
            </a:r>
            <a:r>
              <a:rPr lang="en-US" dirty="0" err="1"/>
              <a:t>wafat</a:t>
            </a:r>
            <a:r>
              <a:rPr lang="en-US" dirty="0"/>
              <a:t>, </a:t>
            </a:r>
            <a:r>
              <a:rPr lang="en-US" dirty="0" err="1"/>
              <a:t>tidak</a:t>
            </a:r>
            <a:r>
              <a:rPr lang="en-US" dirty="0"/>
              <a:t> </a:t>
            </a:r>
            <a:r>
              <a:rPr lang="en-US" dirty="0" err="1"/>
              <a:t>ada</a:t>
            </a:r>
            <a:r>
              <a:rPr lang="en-US" dirty="0"/>
              <a:t> </a:t>
            </a:r>
            <a:r>
              <a:rPr lang="en-US" dirty="0" err="1"/>
              <a:t>seorangpun</a:t>
            </a:r>
            <a:r>
              <a:rPr lang="en-US" dirty="0"/>
              <a:t> </a:t>
            </a:r>
            <a:r>
              <a:rPr lang="en-US" dirty="0" err="1"/>
              <a:t>atau</a:t>
            </a:r>
            <a:r>
              <a:rPr lang="en-US" dirty="0"/>
              <a:t> </a:t>
            </a:r>
            <a:r>
              <a:rPr lang="en-US" dirty="0" err="1"/>
              <a:t>lembaga</a:t>
            </a:r>
            <a:r>
              <a:rPr lang="en-US" dirty="0"/>
              <a:t> </a:t>
            </a:r>
            <a:r>
              <a:rPr lang="en-US" dirty="0" err="1"/>
              <a:t>apapun</a:t>
            </a:r>
            <a:r>
              <a:rPr lang="en-US" dirty="0"/>
              <a:t> yang </a:t>
            </a:r>
            <a:r>
              <a:rPr lang="en-US" dirty="0" err="1"/>
              <a:t>dapat</a:t>
            </a:r>
            <a:r>
              <a:rPr lang="en-US" dirty="0"/>
              <a:t>  </a:t>
            </a:r>
            <a:r>
              <a:rPr lang="en-US" dirty="0" err="1"/>
              <a:t>dianggap</a:t>
            </a:r>
            <a:r>
              <a:rPr lang="en-US" dirty="0"/>
              <a:t> </a:t>
            </a:r>
            <a:r>
              <a:rPr lang="en-US" dirty="0" err="1"/>
              <a:t>mewarisi</a:t>
            </a:r>
            <a:r>
              <a:rPr lang="en-US" dirty="0"/>
              <a:t> </a:t>
            </a:r>
            <a:r>
              <a:rPr lang="en-US" dirty="0" err="1"/>
              <a:t>kekuasaan</a:t>
            </a:r>
            <a:r>
              <a:rPr lang="en-US" dirty="0"/>
              <a:t> </a:t>
            </a:r>
            <a:r>
              <a:rPr lang="en-US" dirty="0" err="1"/>
              <a:t>legislatif</a:t>
            </a:r>
            <a:r>
              <a:rPr lang="en-US" dirty="0"/>
              <a:t>, </a:t>
            </a:r>
            <a:r>
              <a:rPr lang="en-US" dirty="0" err="1"/>
              <a:t>eksekutif</a:t>
            </a:r>
            <a:r>
              <a:rPr lang="en-US" dirty="0"/>
              <a:t>, </a:t>
            </a:r>
            <a:r>
              <a:rPr lang="en-US" dirty="0" err="1"/>
              <a:t>maupun</a:t>
            </a:r>
            <a:r>
              <a:rPr lang="en-US" dirty="0"/>
              <a:t> </a:t>
            </a:r>
            <a:r>
              <a:rPr lang="en-US" dirty="0" err="1"/>
              <a:t>kekuatan</a:t>
            </a:r>
            <a:r>
              <a:rPr lang="en-US" dirty="0"/>
              <a:t> moral yang </a:t>
            </a:r>
            <a:r>
              <a:rPr lang="en-US" dirty="0" err="1"/>
              <a:t>dimiliki</a:t>
            </a:r>
            <a:r>
              <a:rPr lang="en-US" dirty="0"/>
              <a:t> </a:t>
            </a:r>
            <a:r>
              <a:rPr lang="en-US" dirty="0" err="1"/>
              <a:t>beliau</a:t>
            </a:r>
            <a:r>
              <a:rPr lang="en-US" dirty="0"/>
              <a:t>. </a:t>
            </a:r>
          </a:p>
          <a:p>
            <a:r>
              <a:rPr lang="en-US" dirty="0"/>
              <a:t>3) </a:t>
            </a:r>
            <a:r>
              <a:rPr lang="en-US" dirty="0" err="1"/>
              <a:t>Dalam</a:t>
            </a:r>
            <a:r>
              <a:rPr lang="en-US" dirty="0"/>
              <a:t> </a:t>
            </a:r>
            <a:r>
              <a:rPr lang="en-US" dirty="0" err="1"/>
              <a:t>teologi</a:t>
            </a:r>
            <a:r>
              <a:rPr lang="en-US" dirty="0"/>
              <a:t> Islam, </a:t>
            </a:r>
            <a:r>
              <a:rPr lang="en-US" dirty="0" err="1"/>
              <a:t>tidak</a:t>
            </a:r>
            <a:r>
              <a:rPr lang="en-US" dirty="0"/>
              <a:t> </a:t>
            </a:r>
            <a:r>
              <a:rPr lang="en-US" dirty="0" err="1"/>
              <a:t>ada</a:t>
            </a:r>
            <a:r>
              <a:rPr lang="en-US" dirty="0"/>
              <a:t> </a:t>
            </a:r>
            <a:r>
              <a:rPr lang="en-US" dirty="0" err="1"/>
              <a:t>gereja</a:t>
            </a:r>
            <a:r>
              <a:rPr lang="en-US" dirty="0"/>
              <a:t> (</a:t>
            </a:r>
            <a:r>
              <a:rPr lang="en-US" dirty="0" err="1"/>
              <a:t>lembaga</a:t>
            </a:r>
            <a:r>
              <a:rPr lang="en-US" dirty="0"/>
              <a:t> agama)  </a:t>
            </a:r>
            <a:r>
              <a:rPr lang="en-US" dirty="0" err="1"/>
              <a:t>atau</a:t>
            </a:r>
            <a:r>
              <a:rPr lang="en-US" dirty="0"/>
              <a:t> </a:t>
            </a:r>
            <a:r>
              <a:rPr lang="en-US" dirty="0" err="1"/>
              <a:t>kelas</a:t>
            </a:r>
            <a:r>
              <a:rPr lang="en-US" dirty="0"/>
              <a:t> imam yang </a:t>
            </a:r>
            <a:r>
              <a:rPr lang="en-US" dirty="0" err="1"/>
              <a:t>dapat</a:t>
            </a:r>
            <a:r>
              <a:rPr lang="en-US" dirty="0"/>
              <a:t>  </a:t>
            </a:r>
            <a:r>
              <a:rPr lang="en-US" dirty="0" err="1"/>
              <a:t>diberdayakan</a:t>
            </a:r>
            <a:r>
              <a:rPr lang="en-US" dirty="0"/>
              <a:t> </a:t>
            </a:r>
            <a:r>
              <a:rPr lang="en-US" dirty="0" err="1"/>
              <a:t>untuk</a:t>
            </a:r>
            <a:r>
              <a:rPr lang="en-US" dirty="0"/>
              <a:t> </a:t>
            </a:r>
            <a:r>
              <a:rPr lang="en-US" dirty="0" err="1"/>
              <a:t>berbicara</a:t>
            </a:r>
            <a:r>
              <a:rPr lang="en-US" dirty="0"/>
              <a:t> </a:t>
            </a:r>
            <a:r>
              <a:rPr lang="en-US" dirty="0" err="1"/>
              <a:t>atas</a:t>
            </a:r>
            <a:r>
              <a:rPr lang="en-US" dirty="0"/>
              <a:t> </a:t>
            </a:r>
            <a:r>
              <a:rPr lang="en-US" dirty="0" err="1"/>
              <a:t>nama</a:t>
            </a:r>
            <a:r>
              <a:rPr lang="en-US" dirty="0"/>
              <a:t> Allah </a:t>
            </a:r>
            <a:r>
              <a:rPr lang="en-US" dirty="0" err="1"/>
              <a:t>atau</a:t>
            </a:r>
            <a:r>
              <a:rPr lang="en-US" dirty="0"/>
              <a:t> </a:t>
            </a:r>
            <a:r>
              <a:rPr lang="en-US" dirty="0" err="1"/>
              <a:t>mewakili</a:t>
            </a:r>
            <a:r>
              <a:rPr lang="en-US" dirty="0"/>
              <a:t> </a:t>
            </a:r>
            <a:r>
              <a:rPr lang="en-US" dirty="0" err="1"/>
              <a:t>kehendak</a:t>
            </a:r>
            <a:r>
              <a:rPr lang="en-US" dirty="0"/>
              <a:t>-Nya.</a:t>
            </a:r>
          </a:p>
          <a:p>
            <a:r>
              <a:rPr lang="en-US" dirty="0"/>
              <a:t>4) </a:t>
            </a:r>
            <a:r>
              <a:rPr lang="en-US" dirty="0" err="1"/>
              <a:t>Majlis</a:t>
            </a:r>
            <a:r>
              <a:rPr lang="en-US" dirty="0"/>
              <a:t> </a:t>
            </a:r>
            <a:r>
              <a:rPr lang="en-US" dirty="0" err="1"/>
              <a:t>Ulama</a:t>
            </a:r>
            <a:r>
              <a:rPr lang="en-US" dirty="0"/>
              <a:t> Indonesia (MUI) </a:t>
            </a:r>
            <a:r>
              <a:rPr lang="en-US" dirty="0" err="1"/>
              <a:t>adalah</a:t>
            </a:r>
            <a:r>
              <a:rPr lang="en-US" dirty="0"/>
              <a:t> </a:t>
            </a:r>
            <a:r>
              <a:rPr lang="en-US" dirty="0" err="1"/>
              <a:t>satu-satunya</a:t>
            </a:r>
            <a:r>
              <a:rPr lang="en-US" dirty="0"/>
              <a:t> </a:t>
            </a:r>
            <a:r>
              <a:rPr lang="en-US" dirty="0" err="1"/>
              <a:t>lembaga</a:t>
            </a:r>
            <a:r>
              <a:rPr lang="en-US" dirty="0"/>
              <a:t> agama di Indonesia yang </a:t>
            </a:r>
            <a:r>
              <a:rPr lang="en-US" dirty="0" err="1"/>
              <a:t>berhak</a:t>
            </a:r>
            <a:r>
              <a:rPr lang="en-US" dirty="0"/>
              <a:t> </a:t>
            </a:r>
            <a:r>
              <a:rPr lang="en-US" dirty="0" err="1"/>
              <a:t>berbicara</a:t>
            </a:r>
            <a:r>
              <a:rPr lang="en-US" dirty="0"/>
              <a:t> </a:t>
            </a:r>
            <a:r>
              <a:rPr lang="en-US" dirty="0" err="1"/>
              <a:t>atas</a:t>
            </a:r>
            <a:r>
              <a:rPr lang="en-US" dirty="0"/>
              <a:t> </a:t>
            </a:r>
            <a:r>
              <a:rPr lang="en-US" dirty="0" err="1"/>
              <a:t>nama</a:t>
            </a:r>
            <a:r>
              <a:rPr lang="en-US" dirty="0"/>
              <a:t> Allah </a:t>
            </a:r>
            <a:r>
              <a:rPr lang="en-US" dirty="0" err="1"/>
              <a:t>dan</a:t>
            </a:r>
            <a:r>
              <a:rPr lang="en-US" dirty="0"/>
              <a:t> </a:t>
            </a:r>
            <a:r>
              <a:rPr lang="en-US" dirty="0" err="1"/>
              <a:t>mewakili</a:t>
            </a:r>
            <a:r>
              <a:rPr lang="en-US" dirty="0"/>
              <a:t> </a:t>
            </a:r>
            <a:r>
              <a:rPr lang="en-US" dirty="0" err="1"/>
              <a:t>kehendak</a:t>
            </a:r>
            <a:r>
              <a:rPr lang="en-US" dirty="0"/>
              <a:t>-Nya. </a:t>
            </a:r>
          </a:p>
          <a:p>
            <a:endParaRPr lang="en-US" dirty="0"/>
          </a:p>
        </p:txBody>
      </p:sp>
    </p:spTree>
    <p:extLst>
      <p:ext uri="{BB962C8B-B14F-4D97-AF65-F5344CB8AC3E}">
        <p14:creationId xmlns:p14="http://schemas.microsoft.com/office/powerpoint/2010/main" val="1780870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Latihan</a:t>
            </a:r>
            <a:r>
              <a:rPr lang="en-US" dirty="0"/>
              <a:t> 4:  </a:t>
            </a:r>
            <a:r>
              <a:rPr lang="en-US" dirty="0" err="1"/>
              <a:t>Mana</a:t>
            </a:r>
            <a:r>
              <a:rPr lang="en-US" dirty="0"/>
              <a:t> </a:t>
            </a:r>
            <a:r>
              <a:rPr lang="en-US" dirty="0" err="1"/>
              <a:t>pernyataan</a:t>
            </a:r>
            <a:r>
              <a:rPr lang="en-US" dirty="0"/>
              <a:t> yang </a:t>
            </a:r>
            <a:r>
              <a:rPr lang="en-US" dirty="0" err="1"/>
              <a:t>tidak</a:t>
            </a:r>
            <a:r>
              <a:rPr lang="en-US" dirty="0"/>
              <a:t> </a:t>
            </a:r>
            <a:r>
              <a:rPr lang="en-US" dirty="0" err="1"/>
              <a:t>benar</a:t>
            </a:r>
            <a:endParaRPr lang="en-US" dirty="0"/>
          </a:p>
        </p:txBody>
      </p:sp>
      <p:sp>
        <p:nvSpPr>
          <p:cNvPr id="3" name="Content Placeholder 2"/>
          <p:cNvSpPr>
            <a:spLocks noGrp="1"/>
          </p:cNvSpPr>
          <p:nvPr>
            <p:ph idx="1"/>
          </p:nvPr>
        </p:nvSpPr>
        <p:spPr/>
        <p:txBody>
          <a:bodyPr>
            <a:normAutofit/>
          </a:bodyPr>
          <a:lstStyle/>
          <a:p>
            <a:r>
              <a:rPr lang="en-US" dirty="0"/>
              <a:t>1) </a:t>
            </a:r>
            <a:r>
              <a:rPr lang="en-US" dirty="0" err="1"/>
              <a:t>ahli</a:t>
            </a:r>
            <a:r>
              <a:rPr lang="en-US" dirty="0"/>
              <a:t> </a:t>
            </a:r>
            <a:r>
              <a:rPr lang="en-US" dirty="0" err="1"/>
              <a:t>hukum</a:t>
            </a:r>
            <a:r>
              <a:rPr lang="en-US" dirty="0"/>
              <a:t>  “</a:t>
            </a:r>
            <a:r>
              <a:rPr lang="en-US" i="1" dirty="0" err="1"/>
              <a:t>ulama</a:t>
            </a:r>
            <a:r>
              <a:rPr lang="en-US" i="1" dirty="0"/>
              <a:t> </a:t>
            </a:r>
            <a:r>
              <a:rPr lang="en-US" dirty="0" err="1"/>
              <a:t>atau</a:t>
            </a:r>
            <a:r>
              <a:rPr lang="en-US" dirty="0"/>
              <a:t> </a:t>
            </a:r>
            <a:r>
              <a:rPr lang="en-US" i="1" dirty="0" err="1"/>
              <a:t>fuqaha</a:t>
            </a:r>
            <a:r>
              <a:rPr lang="en-US" i="1" dirty="0"/>
              <a:t>,” </a:t>
            </a:r>
            <a:r>
              <a:rPr lang="en-US" dirty="0" err="1"/>
              <a:t>dimasa</a:t>
            </a:r>
            <a:r>
              <a:rPr lang="en-US" dirty="0"/>
              <a:t> </a:t>
            </a:r>
            <a:r>
              <a:rPr lang="en-US" dirty="0" err="1"/>
              <a:t>klasik</a:t>
            </a:r>
            <a:r>
              <a:rPr lang="en-US" dirty="0"/>
              <a:t> </a:t>
            </a:r>
            <a:r>
              <a:rPr lang="en-US" dirty="0" err="1"/>
              <a:t>dibedakan</a:t>
            </a:r>
            <a:r>
              <a:rPr lang="en-US" dirty="0"/>
              <a:t> </a:t>
            </a:r>
            <a:r>
              <a:rPr lang="en-US" dirty="0" err="1"/>
              <a:t>karena</a:t>
            </a:r>
            <a:r>
              <a:rPr lang="en-US" dirty="0"/>
              <a:t> </a:t>
            </a:r>
            <a:r>
              <a:rPr lang="en-US" dirty="0" err="1"/>
              <a:t>keterdidikan</a:t>
            </a:r>
            <a:r>
              <a:rPr lang="en-US" dirty="0"/>
              <a:t> (</a:t>
            </a:r>
            <a:r>
              <a:rPr lang="en-US" dirty="0" err="1"/>
              <a:t>keterpelajaran</a:t>
            </a:r>
            <a:r>
              <a:rPr lang="en-US" dirty="0"/>
              <a:t>)  </a:t>
            </a:r>
            <a:r>
              <a:rPr lang="en-US" dirty="0" err="1"/>
              <a:t>dan</a:t>
            </a:r>
            <a:r>
              <a:rPr lang="en-US" dirty="0"/>
              <a:t> </a:t>
            </a:r>
            <a:r>
              <a:rPr lang="en-US" dirty="0" err="1"/>
              <a:t>kepakarannya</a:t>
            </a:r>
            <a:r>
              <a:rPr lang="en-US" dirty="0"/>
              <a:t>.</a:t>
            </a:r>
          </a:p>
          <a:p>
            <a:r>
              <a:rPr lang="en-US" dirty="0"/>
              <a:t>2) Para </a:t>
            </a:r>
            <a:r>
              <a:rPr lang="en-US" dirty="0" err="1"/>
              <a:t>fuqaha</a:t>
            </a:r>
            <a:r>
              <a:rPr lang="en-US" dirty="0"/>
              <a:t> </a:t>
            </a:r>
            <a:r>
              <a:rPr lang="en-US" dirty="0" err="1"/>
              <a:t>itu</a:t>
            </a:r>
            <a:r>
              <a:rPr lang="en-US" dirty="0"/>
              <a:t> </a:t>
            </a:r>
            <a:r>
              <a:rPr lang="en-US" dirty="0" err="1"/>
              <a:t>tidak</a:t>
            </a:r>
            <a:r>
              <a:rPr lang="en-US" dirty="0"/>
              <a:t> </a:t>
            </a:r>
            <a:r>
              <a:rPr lang="en-US" dirty="0" err="1"/>
              <a:t>berpikir</a:t>
            </a:r>
            <a:r>
              <a:rPr lang="en-US" dirty="0"/>
              <a:t> </a:t>
            </a:r>
            <a:r>
              <a:rPr lang="en-US" dirty="0" err="1"/>
              <a:t>mewakili</a:t>
            </a:r>
            <a:r>
              <a:rPr lang="en-US" dirty="0"/>
              <a:t> </a:t>
            </a:r>
            <a:r>
              <a:rPr lang="en-US" dirty="0" err="1"/>
              <a:t>kehendak</a:t>
            </a:r>
            <a:r>
              <a:rPr lang="en-US" dirty="0"/>
              <a:t> </a:t>
            </a:r>
            <a:r>
              <a:rPr lang="en-US" dirty="0" err="1"/>
              <a:t>Tuhan</a:t>
            </a:r>
            <a:r>
              <a:rPr lang="en-US" dirty="0"/>
              <a:t> . </a:t>
            </a:r>
            <a:r>
              <a:rPr lang="en-US" dirty="0" err="1"/>
              <a:t>Kewenangan</a:t>
            </a:r>
            <a:r>
              <a:rPr lang="en-US" dirty="0"/>
              <a:t> yang </a:t>
            </a:r>
            <a:r>
              <a:rPr lang="en-US" dirty="0" err="1"/>
              <a:t>dinikmati</a:t>
            </a:r>
            <a:r>
              <a:rPr lang="en-US" dirty="0"/>
              <a:t> </a:t>
            </a:r>
            <a:r>
              <a:rPr lang="en-US" dirty="0" err="1"/>
              <a:t>mereka</a:t>
            </a:r>
            <a:r>
              <a:rPr lang="en-US" dirty="0"/>
              <a:t> </a:t>
            </a:r>
            <a:r>
              <a:rPr lang="en-US" dirty="0" err="1"/>
              <a:t>semata</a:t>
            </a:r>
            <a:r>
              <a:rPr lang="en-US" dirty="0"/>
              <a:t> </a:t>
            </a:r>
            <a:r>
              <a:rPr lang="en-US" dirty="0" err="1"/>
              <a:t>berdasar</a:t>
            </a:r>
            <a:r>
              <a:rPr lang="en-US" dirty="0"/>
              <a:t> </a:t>
            </a:r>
            <a:r>
              <a:rPr lang="en-US" dirty="0" err="1"/>
              <a:t>pada</a:t>
            </a:r>
            <a:r>
              <a:rPr lang="en-US" dirty="0"/>
              <a:t> </a:t>
            </a:r>
            <a:r>
              <a:rPr lang="en-US" dirty="0" err="1"/>
              <a:t>pendidikan</a:t>
            </a:r>
            <a:r>
              <a:rPr lang="en-US" dirty="0"/>
              <a:t> formal </a:t>
            </a:r>
            <a:r>
              <a:rPr lang="en-US" dirty="0" err="1"/>
              <a:t>atau</a:t>
            </a:r>
            <a:r>
              <a:rPr lang="en-US" dirty="0"/>
              <a:t> informal yang </a:t>
            </a:r>
            <a:r>
              <a:rPr lang="en-US" dirty="0" err="1"/>
              <a:t>diperoleh</a:t>
            </a:r>
            <a:r>
              <a:rPr lang="en-US" dirty="0"/>
              <a:t> </a:t>
            </a:r>
            <a:r>
              <a:rPr lang="en-US" dirty="0" err="1"/>
              <a:t>mereka</a:t>
            </a:r>
            <a:r>
              <a:rPr lang="en-US" dirty="0"/>
              <a:t> , </a:t>
            </a:r>
            <a:r>
              <a:rPr lang="en-US" dirty="0" err="1"/>
              <a:t>serta</a:t>
            </a:r>
            <a:r>
              <a:rPr lang="en-US" dirty="0"/>
              <a:t> </a:t>
            </a:r>
            <a:r>
              <a:rPr lang="en-US" dirty="0" err="1"/>
              <a:t>kepakaran</a:t>
            </a:r>
            <a:r>
              <a:rPr lang="en-US" dirty="0"/>
              <a:t> </a:t>
            </a:r>
            <a:r>
              <a:rPr lang="en-US" dirty="0" err="1"/>
              <a:t>dan</a:t>
            </a:r>
            <a:r>
              <a:rPr lang="en-US" dirty="0"/>
              <a:t> </a:t>
            </a:r>
            <a:r>
              <a:rPr lang="en-US" dirty="0" err="1"/>
              <a:t>popularitas</a:t>
            </a:r>
            <a:r>
              <a:rPr lang="en-US" dirty="0"/>
              <a:t> </a:t>
            </a:r>
            <a:r>
              <a:rPr lang="en-US" dirty="0" err="1"/>
              <a:t>sosialnya</a:t>
            </a:r>
            <a:r>
              <a:rPr lang="en-US" dirty="0"/>
              <a:t>.</a:t>
            </a:r>
          </a:p>
          <a:p>
            <a:r>
              <a:rPr lang="en-US" dirty="0"/>
              <a:t>3) </a:t>
            </a:r>
            <a:r>
              <a:rPr lang="en-US" dirty="0" err="1"/>
              <a:t>Mereka</a:t>
            </a:r>
            <a:r>
              <a:rPr lang="en-US" dirty="0"/>
              <a:t> (</a:t>
            </a:r>
            <a:r>
              <a:rPr lang="en-US" dirty="0" err="1"/>
              <a:t>ulama</a:t>
            </a:r>
            <a:r>
              <a:rPr lang="en-US" dirty="0"/>
              <a:t> </a:t>
            </a:r>
            <a:r>
              <a:rPr lang="en-US" dirty="0" err="1"/>
              <a:t>atau</a:t>
            </a:r>
            <a:r>
              <a:rPr lang="en-US" dirty="0"/>
              <a:t> </a:t>
            </a:r>
            <a:r>
              <a:rPr lang="en-US" dirty="0" err="1"/>
              <a:t>fuqaha</a:t>
            </a:r>
            <a:r>
              <a:rPr lang="en-US" dirty="0"/>
              <a:t>) </a:t>
            </a:r>
            <a:r>
              <a:rPr lang="en-US" dirty="0" err="1"/>
              <a:t>secara</a:t>
            </a:r>
            <a:r>
              <a:rPr lang="en-US" dirty="0"/>
              <a:t> </a:t>
            </a:r>
            <a:r>
              <a:rPr lang="en-US" dirty="0" err="1"/>
              <a:t>eksklusif</a:t>
            </a:r>
            <a:r>
              <a:rPr lang="en-US" dirty="0"/>
              <a:t>  </a:t>
            </a:r>
            <a:r>
              <a:rPr lang="en-US" dirty="0" err="1"/>
              <a:t>diperlakukan</a:t>
            </a:r>
            <a:r>
              <a:rPr lang="en-US" dirty="0"/>
              <a:t> </a:t>
            </a:r>
            <a:r>
              <a:rPr lang="en-US" dirty="0" err="1"/>
              <a:t>sebagai</a:t>
            </a:r>
            <a:r>
              <a:rPr lang="en-US" dirty="0"/>
              <a:t> </a:t>
            </a:r>
            <a:r>
              <a:rPr lang="en-US" dirty="0" err="1"/>
              <a:t>satu-satunya</a:t>
            </a:r>
            <a:r>
              <a:rPr lang="en-US" dirty="0"/>
              <a:t> orang yang </a:t>
            </a:r>
            <a:r>
              <a:rPr lang="en-US" dirty="0" err="1"/>
              <a:t>mewakili</a:t>
            </a:r>
            <a:r>
              <a:rPr lang="en-US" dirty="0"/>
              <a:t> </a:t>
            </a:r>
            <a:r>
              <a:rPr lang="en-US" dirty="0" err="1"/>
              <a:t>hukum</a:t>
            </a:r>
            <a:r>
              <a:rPr lang="en-US" dirty="0"/>
              <a:t> </a:t>
            </a:r>
            <a:r>
              <a:rPr lang="en-US" dirty="0" err="1"/>
              <a:t>Tuhan</a:t>
            </a:r>
            <a:r>
              <a:rPr lang="en-US" dirty="0"/>
              <a:t>. </a:t>
            </a:r>
          </a:p>
          <a:p>
            <a:r>
              <a:rPr lang="en-US" dirty="0"/>
              <a:t>4) </a:t>
            </a:r>
            <a:r>
              <a:rPr lang="en-US" dirty="0" err="1"/>
              <a:t>Mereka</a:t>
            </a:r>
            <a:r>
              <a:rPr lang="en-US" dirty="0"/>
              <a:t> </a:t>
            </a:r>
            <a:r>
              <a:rPr lang="en-US" dirty="0" err="1"/>
              <a:t>tidak</a:t>
            </a:r>
            <a:r>
              <a:rPr lang="en-US" dirty="0"/>
              <a:t> </a:t>
            </a:r>
            <a:r>
              <a:rPr lang="en-US" dirty="0" err="1"/>
              <a:t>diperlakukan</a:t>
            </a:r>
            <a:r>
              <a:rPr lang="en-US" dirty="0"/>
              <a:t> </a:t>
            </a:r>
            <a:r>
              <a:rPr lang="en-US" dirty="0" err="1"/>
              <a:t>sebagai</a:t>
            </a:r>
            <a:r>
              <a:rPr lang="en-US" dirty="0"/>
              <a:t> orang yang </a:t>
            </a:r>
            <a:r>
              <a:rPr lang="en-US" dirty="0" err="1"/>
              <a:t>mewakili</a:t>
            </a:r>
            <a:r>
              <a:rPr lang="en-US" dirty="0"/>
              <a:t> </a:t>
            </a:r>
            <a:r>
              <a:rPr lang="en-US" dirty="0" err="1"/>
              <a:t>hukum</a:t>
            </a:r>
            <a:r>
              <a:rPr lang="en-US" dirty="0"/>
              <a:t> </a:t>
            </a:r>
            <a:r>
              <a:rPr lang="en-US" dirty="0" err="1"/>
              <a:t>Tuhan</a:t>
            </a:r>
            <a:r>
              <a:rPr lang="en-US" dirty="0"/>
              <a:t> </a:t>
            </a:r>
            <a:r>
              <a:rPr lang="en-US" dirty="0" err="1"/>
              <a:t>secara</a:t>
            </a:r>
            <a:r>
              <a:rPr lang="en-US" dirty="0"/>
              <a:t> </a:t>
            </a:r>
            <a:r>
              <a:rPr lang="en-US" dirty="0" err="1"/>
              <a:t>eksklusif</a:t>
            </a:r>
            <a:r>
              <a:rPr lang="en-US" dirty="0"/>
              <a:t>. </a:t>
            </a:r>
          </a:p>
        </p:txBody>
      </p:sp>
    </p:spTree>
    <p:extLst>
      <p:ext uri="{BB962C8B-B14F-4D97-AF65-F5344CB8AC3E}">
        <p14:creationId xmlns:p14="http://schemas.microsoft.com/office/powerpoint/2010/main" val="311273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Madzhab</a:t>
            </a:r>
            <a:r>
              <a:rPr lang="en-US" dirty="0"/>
              <a:t> </a:t>
            </a:r>
            <a:r>
              <a:rPr lang="en-US" dirty="0" err="1"/>
              <a:t>hukum</a:t>
            </a:r>
            <a:r>
              <a:rPr lang="en-US" dirty="0"/>
              <a:t> </a:t>
            </a:r>
            <a:r>
              <a:rPr lang="en-US" dirty="0" err="1"/>
              <a:t>islam</a:t>
            </a:r>
            <a:r>
              <a:rPr lang="en-US" dirty="0"/>
              <a:t> </a:t>
            </a:r>
            <a:r>
              <a:rPr lang="en-US" dirty="0" err="1"/>
              <a:t>dalam</a:t>
            </a:r>
            <a:r>
              <a:rPr lang="en-US" dirty="0"/>
              <a:t> </a:t>
            </a:r>
            <a:r>
              <a:rPr lang="en-US" dirty="0" err="1"/>
              <a:t>sunni</a:t>
            </a:r>
            <a:r>
              <a:rPr lang="en-US" dirty="0"/>
              <a:t> </a:t>
            </a:r>
            <a:r>
              <a:rPr lang="en-US" dirty="0" err="1"/>
              <a:t>dan</a:t>
            </a:r>
            <a:r>
              <a:rPr lang="en-US" dirty="0"/>
              <a:t> </a:t>
            </a:r>
            <a:r>
              <a:rPr lang="en-US" dirty="0" err="1"/>
              <a:t>syi’ah</a:t>
            </a:r>
            <a:endParaRPr lang="en-US" dirty="0"/>
          </a:p>
        </p:txBody>
      </p:sp>
      <p:sp>
        <p:nvSpPr>
          <p:cNvPr id="3" name="Content Placeholder 2"/>
          <p:cNvSpPr>
            <a:spLocks noGrp="1"/>
          </p:cNvSpPr>
          <p:nvPr>
            <p:ph idx="1"/>
          </p:nvPr>
        </p:nvSpPr>
        <p:spPr/>
        <p:txBody>
          <a:bodyPr>
            <a:normAutofit/>
          </a:bodyPr>
          <a:lstStyle/>
          <a:p>
            <a:r>
              <a:rPr lang="en-US" sz="3600" b="1" dirty="0" err="1"/>
              <a:t>Dalam</a:t>
            </a:r>
            <a:r>
              <a:rPr lang="en-US" sz="3600" b="1" dirty="0"/>
              <a:t> </a:t>
            </a:r>
            <a:r>
              <a:rPr lang="en-US" sz="3600" b="1" dirty="0" err="1"/>
              <a:t>dunia</a:t>
            </a:r>
            <a:r>
              <a:rPr lang="en-US" sz="3600" b="1" dirty="0"/>
              <a:t> Sunni, </a:t>
            </a:r>
            <a:r>
              <a:rPr lang="en-US" sz="3600" b="1" dirty="0" err="1"/>
              <a:t>ada</a:t>
            </a:r>
            <a:r>
              <a:rPr lang="en-US" sz="3600" b="1" dirty="0"/>
              <a:t> </a:t>
            </a:r>
            <a:r>
              <a:rPr lang="en-US" sz="3600" b="1" dirty="0" err="1"/>
              <a:t>empat</a:t>
            </a:r>
            <a:r>
              <a:rPr lang="en-US" sz="3600" b="1" dirty="0"/>
              <a:t> </a:t>
            </a:r>
            <a:r>
              <a:rPr lang="en-US" sz="3600" b="1" dirty="0" err="1"/>
              <a:t>madzhab</a:t>
            </a:r>
            <a:r>
              <a:rPr lang="en-US" sz="3600" b="1" dirty="0"/>
              <a:t> yang </a:t>
            </a:r>
            <a:r>
              <a:rPr lang="en-US" sz="3600" b="1" dirty="0" err="1"/>
              <a:t>dominan</a:t>
            </a:r>
            <a:r>
              <a:rPr lang="en-US" sz="3600" b="1" dirty="0"/>
              <a:t> : </a:t>
            </a:r>
            <a:r>
              <a:rPr lang="en-US" sz="3600" b="1" dirty="0" err="1"/>
              <a:t>Syafi'i</a:t>
            </a:r>
            <a:r>
              <a:rPr lang="en-US" sz="3600" b="1" dirty="0"/>
              <a:t>, </a:t>
            </a:r>
            <a:r>
              <a:rPr lang="en-US" sz="3600" b="1" dirty="0" err="1"/>
              <a:t>Hanafi</a:t>
            </a:r>
            <a:r>
              <a:rPr lang="en-US" sz="3600" b="1" dirty="0"/>
              <a:t>, Maliki, </a:t>
            </a:r>
            <a:r>
              <a:rPr lang="en-US" sz="3600" b="1" dirty="0" err="1"/>
              <a:t>dan</a:t>
            </a:r>
            <a:r>
              <a:rPr lang="en-US" sz="3600" b="1" dirty="0"/>
              <a:t> </a:t>
            </a:r>
            <a:r>
              <a:rPr lang="en-US" sz="3600" b="1" dirty="0" err="1"/>
              <a:t>Hanbali</a:t>
            </a:r>
            <a:r>
              <a:rPr lang="en-US" sz="3600" b="1" dirty="0"/>
              <a:t>. </a:t>
            </a:r>
            <a:r>
              <a:rPr lang="en-US" sz="3600" b="1" dirty="0" err="1"/>
              <a:t>Dalam</a:t>
            </a:r>
            <a:r>
              <a:rPr lang="en-US" sz="3600" b="1" dirty="0"/>
              <a:t> </a:t>
            </a:r>
            <a:r>
              <a:rPr lang="en-US" sz="3600" b="1" dirty="0" err="1"/>
              <a:t>dunia</a:t>
            </a:r>
            <a:r>
              <a:rPr lang="en-US" sz="3600" b="1" dirty="0"/>
              <a:t> </a:t>
            </a:r>
            <a:r>
              <a:rPr lang="en-US" sz="3600" b="1" dirty="0" err="1"/>
              <a:t>Syi'ah</a:t>
            </a:r>
            <a:r>
              <a:rPr lang="en-US" sz="3600" b="1" dirty="0"/>
              <a:t>, </a:t>
            </a:r>
            <a:r>
              <a:rPr lang="en-US" sz="3600" b="1" dirty="0" err="1"/>
              <a:t>madzhab</a:t>
            </a:r>
            <a:r>
              <a:rPr lang="en-US" sz="3600" b="1" dirty="0"/>
              <a:t> yang </a:t>
            </a:r>
            <a:r>
              <a:rPr lang="en-US" sz="3600" b="1" dirty="0" err="1"/>
              <a:t>dominan</a:t>
            </a:r>
            <a:r>
              <a:rPr lang="en-US" sz="3600" b="1" dirty="0"/>
              <a:t> </a:t>
            </a:r>
            <a:r>
              <a:rPr lang="en-US" sz="3600" b="1" dirty="0" err="1"/>
              <a:t>adalah</a:t>
            </a:r>
            <a:r>
              <a:rPr lang="en-US" sz="3600" b="1" dirty="0"/>
              <a:t> </a:t>
            </a:r>
            <a:r>
              <a:rPr lang="en-US" sz="3600" b="1" dirty="0" err="1"/>
              <a:t>Ja'fari</a:t>
            </a:r>
            <a:r>
              <a:rPr lang="en-US" sz="3600" b="1" dirty="0"/>
              <a:t> </a:t>
            </a:r>
            <a:r>
              <a:rPr lang="en-US" sz="3600" b="1" dirty="0" err="1"/>
              <a:t>dan</a:t>
            </a:r>
            <a:r>
              <a:rPr lang="en-US" sz="3600" b="1" dirty="0"/>
              <a:t> Zaidi</a:t>
            </a:r>
            <a:endParaRPr lang="en-US" sz="3600" dirty="0"/>
          </a:p>
        </p:txBody>
      </p:sp>
    </p:spTree>
    <p:extLst>
      <p:ext uri="{BB962C8B-B14F-4D97-AF65-F5344CB8AC3E}">
        <p14:creationId xmlns:p14="http://schemas.microsoft.com/office/powerpoint/2010/main" val="1239906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Latihan</a:t>
            </a:r>
            <a:r>
              <a:rPr lang="en-US" dirty="0"/>
              <a:t> 5 </a:t>
            </a:r>
            <a:r>
              <a:rPr lang="en-US" dirty="0" err="1"/>
              <a:t>mana</a:t>
            </a:r>
            <a:r>
              <a:rPr lang="en-US" dirty="0"/>
              <a:t> </a:t>
            </a:r>
            <a:r>
              <a:rPr lang="en-US" dirty="0" err="1"/>
              <a:t>pernyataan</a:t>
            </a:r>
            <a:r>
              <a:rPr lang="en-US" dirty="0"/>
              <a:t> yang </a:t>
            </a:r>
            <a:r>
              <a:rPr lang="en-US" dirty="0" err="1"/>
              <a:t>tidak</a:t>
            </a:r>
            <a:r>
              <a:rPr lang="en-US" dirty="0"/>
              <a:t> </a:t>
            </a:r>
            <a:r>
              <a:rPr lang="en-US" dirty="0" err="1"/>
              <a:t>benar</a:t>
            </a:r>
            <a:r>
              <a:rPr lang="en-US" dirty="0"/>
              <a:t> </a:t>
            </a:r>
          </a:p>
        </p:txBody>
      </p:sp>
      <p:sp>
        <p:nvSpPr>
          <p:cNvPr id="3" name="Content Placeholder 2"/>
          <p:cNvSpPr>
            <a:spLocks noGrp="1"/>
          </p:cNvSpPr>
          <p:nvPr>
            <p:ph idx="1"/>
          </p:nvPr>
        </p:nvSpPr>
        <p:spPr/>
        <p:txBody>
          <a:bodyPr/>
          <a:lstStyle/>
          <a:p>
            <a:r>
              <a:rPr lang="en-US" dirty="0"/>
              <a:t>1) </a:t>
            </a:r>
            <a:r>
              <a:rPr lang="en-US" dirty="0" err="1"/>
              <a:t>Peran</a:t>
            </a:r>
            <a:r>
              <a:rPr lang="en-US" dirty="0"/>
              <a:t> </a:t>
            </a:r>
            <a:r>
              <a:rPr lang="en-US" dirty="0" err="1"/>
              <a:t>ahli</a:t>
            </a:r>
            <a:r>
              <a:rPr lang="en-US" dirty="0"/>
              <a:t> </a:t>
            </a:r>
            <a:r>
              <a:rPr lang="en-US" dirty="0" err="1"/>
              <a:t>hukum</a:t>
            </a:r>
            <a:r>
              <a:rPr lang="en-US" dirty="0"/>
              <a:t>  </a:t>
            </a:r>
            <a:r>
              <a:rPr lang="en-US" dirty="0" err="1"/>
              <a:t>dalam</a:t>
            </a:r>
            <a:r>
              <a:rPr lang="en-US" dirty="0"/>
              <a:t> </a:t>
            </a:r>
            <a:r>
              <a:rPr lang="en-US" dirty="0" err="1"/>
              <a:t>sejarah</a:t>
            </a:r>
            <a:r>
              <a:rPr lang="en-US" dirty="0"/>
              <a:t> Islam </a:t>
            </a:r>
            <a:r>
              <a:rPr lang="en-US" dirty="0" err="1"/>
              <a:t>klasik</a:t>
            </a:r>
            <a:r>
              <a:rPr lang="en-US" dirty="0"/>
              <a:t> </a:t>
            </a:r>
            <a:r>
              <a:rPr lang="en-US" dirty="0" err="1"/>
              <a:t>adalah</a:t>
            </a:r>
            <a:r>
              <a:rPr lang="en-US" dirty="0"/>
              <a:t> </a:t>
            </a:r>
            <a:r>
              <a:rPr lang="en-US" dirty="0" err="1"/>
              <a:t>sebagai</a:t>
            </a:r>
            <a:r>
              <a:rPr lang="en-US" dirty="0"/>
              <a:t> </a:t>
            </a:r>
            <a:r>
              <a:rPr lang="en-US" dirty="0" err="1"/>
              <a:t>penasehat</a:t>
            </a:r>
            <a:r>
              <a:rPr lang="en-US" dirty="0"/>
              <a:t>, </a:t>
            </a:r>
            <a:r>
              <a:rPr lang="en-US" dirty="0" err="1"/>
              <a:t>konsultan</a:t>
            </a:r>
            <a:r>
              <a:rPr lang="en-US" dirty="0"/>
              <a:t> </a:t>
            </a:r>
            <a:r>
              <a:rPr lang="en-US" dirty="0" err="1"/>
              <a:t>atau</a:t>
            </a:r>
            <a:r>
              <a:rPr lang="en-US" dirty="0"/>
              <a:t> </a:t>
            </a:r>
            <a:r>
              <a:rPr lang="en-US" dirty="0" err="1"/>
              <a:t>pejabat</a:t>
            </a:r>
            <a:r>
              <a:rPr lang="en-US" dirty="0"/>
              <a:t> yang </a:t>
            </a:r>
            <a:r>
              <a:rPr lang="en-US" dirty="0" err="1"/>
              <a:t>ditugaskan</a:t>
            </a:r>
            <a:r>
              <a:rPr lang="en-US" dirty="0"/>
              <a:t> di </a:t>
            </a:r>
            <a:r>
              <a:rPr lang="en-US" dirty="0" err="1"/>
              <a:t>lembaga</a:t>
            </a:r>
            <a:r>
              <a:rPr lang="en-US" dirty="0"/>
              <a:t> </a:t>
            </a:r>
            <a:r>
              <a:rPr lang="en-US" dirty="0" err="1"/>
              <a:t>peradilan</a:t>
            </a:r>
            <a:r>
              <a:rPr lang="en-US" dirty="0"/>
              <a:t>.</a:t>
            </a:r>
          </a:p>
          <a:p>
            <a:r>
              <a:rPr lang="en-US" dirty="0"/>
              <a:t>2) </a:t>
            </a:r>
            <a:r>
              <a:rPr lang="en-US" dirty="0" err="1"/>
              <a:t>Dalam</a:t>
            </a:r>
            <a:r>
              <a:rPr lang="en-US" dirty="0"/>
              <a:t> </a:t>
            </a:r>
            <a:r>
              <a:rPr lang="en-US" dirty="0" err="1"/>
              <a:t>sejarah</a:t>
            </a:r>
            <a:r>
              <a:rPr lang="en-US" dirty="0"/>
              <a:t> Islam </a:t>
            </a:r>
            <a:r>
              <a:rPr lang="en-US" dirty="0" err="1"/>
              <a:t>klasik</a:t>
            </a:r>
            <a:r>
              <a:rPr lang="en-US" dirty="0"/>
              <a:t> para </a:t>
            </a:r>
            <a:r>
              <a:rPr lang="en-US" dirty="0" err="1"/>
              <a:t>ahli</a:t>
            </a:r>
            <a:r>
              <a:rPr lang="en-US" dirty="0"/>
              <a:t> </a:t>
            </a:r>
            <a:r>
              <a:rPr lang="en-US" dirty="0" err="1"/>
              <a:t>hukum</a:t>
            </a:r>
            <a:r>
              <a:rPr lang="en-US" dirty="0"/>
              <a:t> (imam </a:t>
            </a:r>
            <a:r>
              <a:rPr lang="en-US" dirty="0" err="1"/>
              <a:t>madzhab</a:t>
            </a:r>
            <a:r>
              <a:rPr lang="en-US" dirty="0"/>
              <a:t>) </a:t>
            </a:r>
            <a:r>
              <a:rPr lang="en-US" dirty="0" err="1"/>
              <a:t>tidak</a:t>
            </a:r>
            <a:r>
              <a:rPr lang="en-US" dirty="0"/>
              <a:t> </a:t>
            </a:r>
            <a:r>
              <a:rPr lang="en-US" dirty="0" err="1"/>
              <a:t>pernah</a:t>
            </a:r>
            <a:r>
              <a:rPr lang="en-US" dirty="0"/>
              <a:t> </a:t>
            </a:r>
            <a:r>
              <a:rPr lang="en-US" dirty="0" err="1"/>
              <a:t>mengemban</a:t>
            </a:r>
            <a:r>
              <a:rPr lang="en-US" dirty="0"/>
              <a:t> </a:t>
            </a:r>
            <a:r>
              <a:rPr lang="en-US" dirty="0" err="1"/>
              <a:t>atau</a:t>
            </a:r>
            <a:r>
              <a:rPr lang="en-US" dirty="0"/>
              <a:t> </a:t>
            </a:r>
            <a:r>
              <a:rPr lang="en-US" dirty="0" err="1"/>
              <a:t>diberi</a:t>
            </a:r>
            <a:r>
              <a:rPr lang="en-US" dirty="0"/>
              <a:t> </a:t>
            </a:r>
            <a:r>
              <a:rPr lang="en-US" dirty="0" err="1"/>
              <a:t>amanat</a:t>
            </a:r>
            <a:r>
              <a:rPr lang="en-US" dirty="0"/>
              <a:t> </a:t>
            </a:r>
            <a:r>
              <a:rPr lang="en-US" dirty="0" err="1"/>
              <a:t>untuk</a:t>
            </a:r>
            <a:r>
              <a:rPr lang="en-US" dirty="0"/>
              <a:t> </a:t>
            </a:r>
            <a:r>
              <a:rPr lang="en-US" dirty="0" err="1"/>
              <a:t>menduduki</a:t>
            </a:r>
            <a:r>
              <a:rPr lang="en-US" dirty="0"/>
              <a:t>  </a:t>
            </a:r>
            <a:r>
              <a:rPr lang="en-US" dirty="0" err="1"/>
              <a:t>kekuasaan</a:t>
            </a:r>
            <a:r>
              <a:rPr lang="en-US" dirty="0"/>
              <a:t> </a:t>
            </a:r>
            <a:r>
              <a:rPr lang="en-US" dirty="0" err="1"/>
              <a:t>politik</a:t>
            </a:r>
            <a:r>
              <a:rPr lang="en-US" dirty="0"/>
              <a:t> </a:t>
            </a:r>
            <a:r>
              <a:rPr lang="en-US" dirty="0" err="1"/>
              <a:t>secara</a:t>
            </a:r>
            <a:r>
              <a:rPr lang="en-US" dirty="0"/>
              <a:t> </a:t>
            </a:r>
            <a:r>
              <a:rPr lang="en-US" dirty="0" err="1"/>
              <a:t>langsung</a:t>
            </a:r>
            <a:r>
              <a:rPr lang="en-US" dirty="0"/>
              <a:t>.</a:t>
            </a:r>
          </a:p>
          <a:p>
            <a:r>
              <a:rPr lang="en-US" dirty="0"/>
              <a:t>3) </a:t>
            </a:r>
            <a:r>
              <a:rPr lang="en-US" dirty="0" err="1"/>
              <a:t>Konsep</a:t>
            </a:r>
            <a:r>
              <a:rPr lang="en-US" dirty="0"/>
              <a:t> </a:t>
            </a:r>
            <a:r>
              <a:rPr lang="en-US" dirty="0" err="1"/>
              <a:t>Wilayatul</a:t>
            </a:r>
            <a:r>
              <a:rPr lang="en-US" dirty="0"/>
              <a:t> </a:t>
            </a:r>
            <a:r>
              <a:rPr lang="en-US" dirty="0" err="1"/>
              <a:t>Faqih</a:t>
            </a:r>
            <a:r>
              <a:rPr lang="en-US" dirty="0"/>
              <a:t>, </a:t>
            </a:r>
            <a:r>
              <a:rPr lang="en-US" dirty="0" err="1"/>
              <a:t>tidak</a:t>
            </a:r>
            <a:r>
              <a:rPr lang="en-US" dirty="0"/>
              <a:t> </a:t>
            </a:r>
            <a:r>
              <a:rPr lang="en-US" dirty="0" err="1"/>
              <a:t>berasal</a:t>
            </a:r>
            <a:r>
              <a:rPr lang="en-US" dirty="0"/>
              <a:t> </a:t>
            </a:r>
            <a:r>
              <a:rPr lang="en-US" dirty="0" err="1"/>
              <a:t>dari</a:t>
            </a:r>
            <a:r>
              <a:rPr lang="en-US" dirty="0"/>
              <a:t> </a:t>
            </a:r>
            <a:r>
              <a:rPr lang="en-US" dirty="0" err="1"/>
              <a:t>tradisi</a:t>
            </a:r>
            <a:r>
              <a:rPr lang="en-US" dirty="0"/>
              <a:t> Sunni</a:t>
            </a:r>
          </a:p>
          <a:p>
            <a:r>
              <a:rPr lang="en-US" dirty="0"/>
              <a:t>4) </a:t>
            </a:r>
            <a:r>
              <a:rPr lang="en-US" dirty="0" err="1"/>
              <a:t>Dalam</a:t>
            </a:r>
            <a:r>
              <a:rPr lang="en-US" dirty="0"/>
              <a:t> </a:t>
            </a:r>
            <a:r>
              <a:rPr lang="en-US" dirty="0" err="1"/>
              <a:t>sejarah</a:t>
            </a:r>
            <a:r>
              <a:rPr lang="en-US" dirty="0"/>
              <a:t> </a:t>
            </a:r>
            <a:r>
              <a:rPr lang="en-US" dirty="0" err="1"/>
              <a:t>klasik</a:t>
            </a:r>
            <a:r>
              <a:rPr lang="en-US" dirty="0"/>
              <a:t> , </a:t>
            </a:r>
            <a:r>
              <a:rPr lang="en-US" dirty="0" err="1"/>
              <a:t>penguasa</a:t>
            </a:r>
            <a:r>
              <a:rPr lang="en-US" dirty="0"/>
              <a:t> </a:t>
            </a:r>
            <a:r>
              <a:rPr lang="en-US" dirty="0" err="1"/>
              <a:t>selalu</a:t>
            </a:r>
            <a:r>
              <a:rPr lang="en-US" dirty="0"/>
              <a:t> </a:t>
            </a:r>
            <a:r>
              <a:rPr lang="en-US" dirty="0" err="1"/>
              <a:t>mengikuti</a:t>
            </a:r>
            <a:r>
              <a:rPr lang="en-US" dirty="0"/>
              <a:t> fatwa </a:t>
            </a:r>
            <a:r>
              <a:rPr lang="en-US" dirty="0" err="1"/>
              <a:t>atau</a:t>
            </a:r>
            <a:r>
              <a:rPr lang="en-US" dirty="0"/>
              <a:t> </a:t>
            </a:r>
            <a:r>
              <a:rPr lang="en-US" dirty="0" err="1"/>
              <a:t>nasihat</a:t>
            </a:r>
            <a:r>
              <a:rPr lang="en-US" dirty="0"/>
              <a:t> yang </a:t>
            </a:r>
            <a:r>
              <a:rPr lang="en-US" dirty="0" err="1"/>
              <a:t>diberikan</a:t>
            </a:r>
            <a:r>
              <a:rPr lang="en-US" dirty="0"/>
              <a:t> </a:t>
            </a:r>
            <a:r>
              <a:rPr lang="en-US" dirty="0" err="1"/>
              <a:t>oleh</a:t>
            </a:r>
            <a:r>
              <a:rPr lang="en-US" dirty="0"/>
              <a:t> </a:t>
            </a:r>
            <a:r>
              <a:rPr lang="en-US" dirty="0" err="1"/>
              <a:t>fuqaha</a:t>
            </a:r>
            <a:r>
              <a:rPr lang="en-US" dirty="0"/>
              <a:t>.  </a:t>
            </a:r>
          </a:p>
        </p:txBody>
      </p:sp>
    </p:spTree>
    <p:extLst>
      <p:ext uri="{BB962C8B-B14F-4D97-AF65-F5344CB8AC3E}">
        <p14:creationId xmlns:p14="http://schemas.microsoft.com/office/powerpoint/2010/main" val="14174514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Latihan</a:t>
            </a:r>
            <a:r>
              <a:rPr lang="en-US" dirty="0"/>
              <a:t> 6 </a:t>
            </a:r>
            <a:r>
              <a:rPr lang="en-US" dirty="0" err="1"/>
              <a:t>mana</a:t>
            </a:r>
            <a:r>
              <a:rPr lang="en-US" dirty="0"/>
              <a:t> </a:t>
            </a:r>
            <a:r>
              <a:rPr lang="en-US" dirty="0" err="1"/>
              <a:t>pernyataan</a:t>
            </a:r>
            <a:r>
              <a:rPr lang="en-US" dirty="0"/>
              <a:t> yang </a:t>
            </a:r>
            <a:r>
              <a:rPr lang="en-US" dirty="0" err="1"/>
              <a:t>benar</a:t>
            </a:r>
            <a:endParaRPr lang="en-US" dirty="0"/>
          </a:p>
        </p:txBody>
      </p:sp>
      <p:sp>
        <p:nvSpPr>
          <p:cNvPr id="3" name="Content Placeholder 2"/>
          <p:cNvSpPr>
            <a:spLocks noGrp="1"/>
          </p:cNvSpPr>
          <p:nvPr>
            <p:ph idx="1"/>
          </p:nvPr>
        </p:nvSpPr>
        <p:spPr/>
        <p:txBody>
          <a:bodyPr/>
          <a:lstStyle/>
          <a:p>
            <a:r>
              <a:rPr lang="en-US" dirty="0"/>
              <a:t>1) </a:t>
            </a:r>
            <a:r>
              <a:rPr lang="en-US" dirty="0" err="1"/>
              <a:t>Pemerintahan</a:t>
            </a:r>
            <a:r>
              <a:rPr lang="en-US" dirty="0"/>
              <a:t> Islam masa </a:t>
            </a:r>
            <a:r>
              <a:rPr lang="en-US" dirty="0" err="1"/>
              <a:t>klasik</a:t>
            </a:r>
            <a:r>
              <a:rPr lang="en-US" dirty="0"/>
              <a:t>  </a:t>
            </a:r>
            <a:r>
              <a:rPr lang="en-US" dirty="0" err="1"/>
              <a:t>bukan</a:t>
            </a:r>
            <a:r>
              <a:rPr lang="en-US" dirty="0"/>
              <a:t> </a:t>
            </a:r>
            <a:r>
              <a:rPr lang="en-US" dirty="0" err="1"/>
              <a:t>pemerintahan</a:t>
            </a:r>
            <a:r>
              <a:rPr lang="en-US" dirty="0"/>
              <a:t> theocratic</a:t>
            </a:r>
          </a:p>
          <a:p>
            <a:r>
              <a:rPr lang="en-US" dirty="0"/>
              <a:t>2) </a:t>
            </a:r>
            <a:r>
              <a:rPr lang="en-US" dirty="0" err="1"/>
              <a:t>Meskipun</a:t>
            </a:r>
            <a:r>
              <a:rPr lang="en-US" dirty="0"/>
              <a:t> , </a:t>
            </a:r>
            <a:r>
              <a:rPr lang="en-US" dirty="0" err="1"/>
              <a:t>dalam</a:t>
            </a:r>
            <a:r>
              <a:rPr lang="en-US" dirty="0"/>
              <a:t> </a:t>
            </a:r>
            <a:r>
              <a:rPr lang="en-US" dirty="0" err="1"/>
              <a:t>sejarah</a:t>
            </a:r>
            <a:r>
              <a:rPr lang="en-US" dirty="0"/>
              <a:t>, para </a:t>
            </a:r>
            <a:r>
              <a:rPr lang="en-US" dirty="0" err="1"/>
              <a:t>ahli</a:t>
            </a:r>
            <a:r>
              <a:rPr lang="en-US" dirty="0"/>
              <a:t> </a:t>
            </a:r>
            <a:r>
              <a:rPr lang="en-US" dirty="0" err="1"/>
              <a:t>hukum</a:t>
            </a:r>
            <a:r>
              <a:rPr lang="en-US" dirty="0"/>
              <a:t> </a:t>
            </a:r>
            <a:r>
              <a:rPr lang="en-US" dirty="0" err="1"/>
              <a:t>memiliki</a:t>
            </a:r>
            <a:r>
              <a:rPr lang="en-US" dirty="0"/>
              <a:t> </a:t>
            </a:r>
            <a:r>
              <a:rPr lang="en-US" dirty="0" err="1"/>
              <a:t>peran</a:t>
            </a:r>
            <a:r>
              <a:rPr lang="en-US" dirty="0"/>
              <a:t> </a:t>
            </a:r>
            <a:r>
              <a:rPr lang="en-US" dirty="0" err="1"/>
              <a:t>sosial</a:t>
            </a:r>
            <a:r>
              <a:rPr lang="en-US" dirty="0"/>
              <a:t> </a:t>
            </a:r>
            <a:r>
              <a:rPr lang="en-US" dirty="0" err="1"/>
              <a:t>dan</a:t>
            </a:r>
            <a:r>
              <a:rPr lang="en-US" dirty="0"/>
              <a:t> </a:t>
            </a:r>
            <a:r>
              <a:rPr lang="en-US" dirty="0" err="1"/>
              <a:t>peran</a:t>
            </a:r>
            <a:r>
              <a:rPr lang="en-US" dirty="0"/>
              <a:t> </a:t>
            </a:r>
            <a:r>
              <a:rPr lang="en-US" dirty="0" err="1"/>
              <a:t>sipil</a:t>
            </a:r>
            <a:r>
              <a:rPr lang="en-US" dirty="0"/>
              <a:t> yang </a:t>
            </a:r>
            <a:r>
              <a:rPr lang="en-US" dirty="0" err="1"/>
              <a:t>penting</a:t>
            </a:r>
            <a:r>
              <a:rPr lang="en-US" dirty="0"/>
              <a:t> </a:t>
            </a:r>
            <a:r>
              <a:rPr lang="en-US" dirty="0" err="1"/>
              <a:t>dan</a:t>
            </a:r>
            <a:r>
              <a:rPr lang="en-US" dirty="0"/>
              <a:t> </a:t>
            </a:r>
            <a:r>
              <a:rPr lang="en-US" dirty="0" err="1"/>
              <a:t>terkadang</a:t>
            </a:r>
            <a:r>
              <a:rPr lang="en-US" dirty="0"/>
              <a:t> </a:t>
            </a:r>
            <a:r>
              <a:rPr lang="en-US" dirty="0" err="1"/>
              <a:t>mengabdi</a:t>
            </a:r>
            <a:r>
              <a:rPr lang="en-US" dirty="0"/>
              <a:t> </a:t>
            </a:r>
            <a:r>
              <a:rPr lang="en-US" dirty="0" err="1"/>
              <a:t>sebagai</a:t>
            </a:r>
            <a:r>
              <a:rPr lang="en-US" dirty="0"/>
              <a:t> hakim </a:t>
            </a:r>
            <a:r>
              <a:rPr lang="en-US" dirty="0" err="1"/>
              <a:t>untuk</a:t>
            </a:r>
            <a:r>
              <a:rPr lang="en-US" dirty="0"/>
              <a:t> </a:t>
            </a:r>
            <a:r>
              <a:rPr lang="en-US" dirty="0" err="1"/>
              <a:t>mengimplementasikan</a:t>
            </a:r>
            <a:r>
              <a:rPr lang="en-US" dirty="0"/>
              <a:t> </a:t>
            </a:r>
            <a:r>
              <a:rPr lang="en-US" dirty="0" err="1"/>
              <a:t>syariat</a:t>
            </a:r>
            <a:r>
              <a:rPr lang="en-US" dirty="0"/>
              <a:t> </a:t>
            </a:r>
            <a:r>
              <a:rPr lang="en-US" dirty="0" err="1"/>
              <a:t>dan</a:t>
            </a:r>
            <a:r>
              <a:rPr lang="en-US" dirty="0"/>
              <a:t> </a:t>
            </a:r>
            <a:r>
              <a:rPr lang="en-US" dirty="0" err="1"/>
              <a:t>peraturan</a:t>
            </a:r>
            <a:r>
              <a:rPr lang="en-US" dirty="0"/>
              <a:t> </a:t>
            </a:r>
            <a:r>
              <a:rPr lang="en-US" dirty="0" err="1"/>
              <a:t>pemerintah</a:t>
            </a:r>
            <a:r>
              <a:rPr lang="en-US" dirty="0"/>
              <a:t> ,  </a:t>
            </a:r>
            <a:r>
              <a:rPr lang="en-US" dirty="0" err="1"/>
              <a:t>sebagian</a:t>
            </a:r>
            <a:r>
              <a:rPr lang="en-US" dirty="0"/>
              <a:t> </a:t>
            </a:r>
            <a:r>
              <a:rPr lang="en-US" dirty="0" err="1"/>
              <a:t>besar</a:t>
            </a:r>
            <a:r>
              <a:rPr lang="en-US" dirty="0"/>
              <a:t> </a:t>
            </a:r>
            <a:r>
              <a:rPr lang="en-US" dirty="0" err="1"/>
              <a:t>corak</a:t>
            </a:r>
            <a:r>
              <a:rPr lang="en-US" dirty="0"/>
              <a:t> </a:t>
            </a:r>
            <a:r>
              <a:rPr lang="en-US" dirty="0" err="1"/>
              <a:t>pemerintahan</a:t>
            </a:r>
            <a:r>
              <a:rPr lang="en-US" dirty="0"/>
              <a:t> Islam </a:t>
            </a:r>
            <a:r>
              <a:rPr lang="en-US" dirty="0" err="1"/>
              <a:t>tetap</a:t>
            </a:r>
            <a:r>
              <a:rPr lang="en-US" dirty="0"/>
              <a:t> </a:t>
            </a:r>
            <a:r>
              <a:rPr lang="en-US" dirty="0" err="1"/>
              <a:t>sekuler</a:t>
            </a:r>
            <a:r>
              <a:rPr lang="en-US" dirty="0"/>
              <a:t>.  </a:t>
            </a:r>
          </a:p>
          <a:p>
            <a:r>
              <a:rPr lang="en-US" dirty="0"/>
              <a:t>3)</a:t>
            </a:r>
            <a:r>
              <a:rPr lang="en-US" dirty="0" err="1"/>
              <a:t>Sampai</a:t>
            </a:r>
            <a:r>
              <a:rPr lang="en-US" dirty="0"/>
              <a:t> </a:t>
            </a:r>
            <a:r>
              <a:rPr lang="en-US" dirty="0" err="1"/>
              <a:t>dengan</a:t>
            </a:r>
            <a:r>
              <a:rPr lang="en-US" dirty="0"/>
              <a:t> era modern, </a:t>
            </a:r>
            <a:r>
              <a:rPr lang="en-US" dirty="0" err="1"/>
              <a:t>pemerintahan</a:t>
            </a:r>
            <a:r>
              <a:rPr lang="en-US" dirty="0"/>
              <a:t> yang </a:t>
            </a:r>
            <a:r>
              <a:rPr lang="en-US" dirty="0" err="1"/>
              <a:t>menganut</a:t>
            </a:r>
            <a:r>
              <a:rPr lang="en-US" dirty="0"/>
              <a:t> </a:t>
            </a:r>
            <a:r>
              <a:rPr lang="en-US" dirty="0" err="1"/>
              <a:t>sistem</a:t>
            </a:r>
            <a:r>
              <a:rPr lang="en-US" dirty="0"/>
              <a:t> </a:t>
            </a:r>
            <a:r>
              <a:rPr lang="en-US" dirty="0" err="1"/>
              <a:t>teokrasi</a:t>
            </a:r>
            <a:r>
              <a:rPr lang="en-US" dirty="0"/>
              <a:t> </a:t>
            </a:r>
            <a:r>
              <a:rPr lang="en-US" dirty="0" err="1"/>
              <a:t>dimana</a:t>
            </a:r>
            <a:r>
              <a:rPr lang="en-US" dirty="0"/>
              <a:t> </a:t>
            </a:r>
            <a:r>
              <a:rPr lang="en-US" dirty="0" err="1"/>
              <a:t>gereja</a:t>
            </a:r>
            <a:r>
              <a:rPr lang="en-US" dirty="0"/>
              <a:t> </a:t>
            </a:r>
            <a:r>
              <a:rPr lang="en-US" dirty="0" err="1"/>
              <a:t>atau</a:t>
            </a:r>
            <a:r>
              <a:rPr lang="en-US" dirty="0"/>
              <a:t> </a:t>
            </a:r>
            <a:r>
              <a:rPr lang="en-US" dirty="0" err="1"/>
              <a:t>pemimpin</a:t>
            </a:r>
            <a:r>
              <a:rPr lang="en-US" dirty="0"/>
              <a:t> agama </a:t>
            </a:r>
            <a:r>
              <a:rPr lang="en-US" dirty="0" err="1"/>
              <a:t>memerintah</a:t>
            </a:r>
            <a:r>
              <a:rPr lang="en-US" dirty="0"/>
              <a:t> </a:t>
            </a:r>
            <a:r>
              <a:rPr lang="en-US" dirty="0" err="1"/>
              <a:t>atas</a:t>
            </a:r>
            <a:r>
              <a:rPr lang="en-US" dirty="0"/>
              <a:t> </a:t>
            </a:r>
            <a:r>
              <a:rPr lang="en-US" dirty="0" err="1"/>
              <a:t>nama</a:t>
            </a:r>
            <a:r>
              <a:rPr lang="en-US" dirty="0"/>
              <a:t> </a:t>
            </a:r>
            <a:r>
              <a:rPr lang="en-US" dirty="0" err="1"/>
              <a:t>Tuhan</a:t>
            </a:r>
            <a:r>
              <a:rPr lang="en-US" dirty="0"/>
              <a:t> </a:t>
            </a:r>
            <a:r>
              <a:rPr lang="en-US" dirty="0" err="1"/>
              <a:t>sepertinya</a:t>
            </a:r>
            <a:r>
              <a:rPr lang="en-US" dirty="0"/>
              <a:t> </a:t>
            </a:r>
            <a:r>
              <a:rPr lang="en-US" dirty="0" err="1"/>
              <a:t>tidak</a:t>
            </a:r>
            <a:r>
              <a:rPr lang="en-US" dirty="0"/>
              <a:t>  </a:t>
            </a:r>
            <a:r>
              <a:rPr lang="en-US" dirty="0" err="1"/>
              <a:t>dikenal</a:t>
            </a:r>
            <a:r>
              <a:rPr lang="en-US" dirty="0"/>
              <a:t> </a:t>
            </a:r>
            <a:r>
              <a:rPr lang="en-US" dirty="0" err="1"/>
              <a:t>dalam</a:t>
            </a:r>
            <a:r>
              <a:rPr lang="en-US" dirty="0"/>
              <a:t> Islam</a:t>
            </a:r>
          </a:p>
          <a:p>
            <a:r>
              <a:rPr lang="en-US" dirty="0"/>
              <a:t>4) </a:t>
            </a:r>
            <a:r>
              <a:rPr lang="en-US" dirty="0" err="1"/>
              <a:t>Ketiga</a:t>
            </a:r>
            <a:r>
              <a:rPr lang="en-US" dirty="0"/>
              <a:t> </a:t>
            </a:r>
            <a:r>
              <a:rPr lang="en-US" dirty="0" err="1"/>
              <a:t>pernyataan</a:t>
            </a:r>
            <a:r>
              <a:rPr lang="en-US" dirty="0"/>
              <a:t> </a:t>
            </a:r>
            <a:r>
              <a:rPr lang="en-US" dirty="0" err="1"/>
              <a:t>diatas</a:t>
            </a:r>
            <a:r>
              <a:rPr lang="en-US" dirty="0"/>
              <a:t> </a:t>
            </a:r>
            <a:r>
              <a:rPr lang="en-US" dirty="0" err="1"/>
              <a:t>adalah</a:t>
            </a:r>
            <a:r>
              <a:rPr lang="en-US" dirty="0"/>
              <a:t> </a:t>
            </a:r>
            <a:r>
              <a:rPr lang="en-US" dirty="0" err="1"/>
              <a:t>benar</a:t>
            </a:r>
            <a:endParaRPr lang="en-US" dirty="0"/>
          </a:p>
        </p:txBody>
      </p:sp>
    </p:spTree>
    <p:extLst>
      <p:ext uri="{BB962C8B-B14F-4D97-AF65-F5344CB8AC3E}">
        <p14:creationId xmlns:p14="http://schemas.microsoft.com/office/powerpoint/2010/main" val="964022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Latihan</a:t>
            </a:r>
            <a:r>
              <a:rPr lang="en-US" dirty="0"/>
              <a:t> 7 , </a:t>
            </a:r>
            <a:r>
              <a:rPr lang="en-US" dirty="0" err="1"/>
              <a:t>Mana</a:t>
            </a:r>
            <a:r>
              <a:rPr lang="en-US" dirty="0"/>
              <a:t> </a:t>
            </a:r>
            <a:r>
              <a:rPr lang="en-US" dirty="0" err="1"/>
              <a:t>pernyataan</a:t>
            </a:r>
            <a:r>
              <a:rPr lang="en-US" dirty="0"/>
              <a:t> yang </a:t>
            </a:r>
            <a:r>
              <a:rPr lang="en-US" dirty="0" err="1"/>
              <a:t>salah</a:t>
            </a:r>
            <a:r>
              <a:rPr lang="en-US" dirty="0"/>
              <a:t> </a:t>
            </a:r>
          </a:p>
        </p:txBody>
      </p:sp>
      <p:sp>
        <p:nvSpPr>
          <p:cNvPr id="3" name="Content Placeholder 2"/>
          <p:cNvSpPr>
            <a:spLocks noGrp="1"/>
          </p:cNvSpPr>
          <p:nvPr>
            <p:ph idx="1"/>
          </p:nvPr>
        </p:nvSpPr>
        <p:spPr/>
        <p:txBody>
          <a:bodyPr/>
          <a:lstStyle/>
          <a:p>
            <a:r>
              <a:rPr lang="en-US" dirty="0"/>
              <a:t>1) </a:t>
            </a:r>
            <a:r>
              <a:rPr lang="en-US" dirty="0" err="1"/>
              <a:t>Secara</a:t>
            </a:r>
            <a:r>
              <a:rPr lang="en-US" dirty="0"/>
              <a:t> </a:t>
            </a:r>
            <a:r>
              <a:rPr lang="en-US" dirty="0" err="1"/>
              <a:t>historis</a:t>
            </a:r>
            <a:r>
              <a:rPr lang="en-US" dirty="0"/>
              <a:t> , </a:t>
            </a:r>
            <a:r>
              <a:rPr lang="en-US" dirty="0" err="1"/>
              <a:t>bentuk</a:t>
            </a:r>
            <a:r>
              <a:rPr lang="en-US" dirty="0"/>
              <a:t> </a:t>
            </a:r>
            <a:r>
              <a:rPr lang="en-US" dirty="0" err="1"/>
              <a:t>pemerintahan</a:t>
            </a:r>
            <a:r>
              <a:rPr lang="en-US" dirty="0"/>
              <a:t> yang </a:t>
            </a:r>
            <a:r>
              <a:rPr lang="en-US" dirty="0" err="1"/>
              <a:t>ada</a:t>
            </a:r>
            <a:r>
              <a:rPr lang="en-US" dirty="0"/>
              <a:t> </a:t>
            </a:r>
            <a:r>
              <a:rPr lang="en-US" dirty="0" err="1"/>
              <a:t>dalam</a:t>
            </a:r>
            <a:r>
              <a:rPr lang="en-US" dirty="0"/>
              <a:t> Islam </a:t>
            </a:r>
            <a:r>
              <a:rPr lang="en-US" dirty="0" err="1"/>
              <a:t>dikenal</a:t>
            </a:r>
            <a:r>
              <a:rPr lang="en-US" dirty="0"/>
              <a:t> </a:t>
            </a:r>
            <a:r>
              <a:rPr lang="en-US" dirty="0" err="1"/>
              <a:t>dengan</a:t>
            </a:r>
            <a:r>
              <a:rPr lang="en-US" dirty="0"/>
              <a:t> </a:t>
            </a:r>
            <a:r>
              <a:rPr lang="en-US" dirty="0" err="1"/>
              <a:t>khilafat</a:t>
            </a:r>
            <a:r>
              <a:rPr lang="en-US" dirty="0"/>
              <a:t> , yang </a:t>
            </a:r>
            <a:r>
              <a:rPr lang="en-US" dirty="0" err="1"/>
              <a:t>dalam</a:t>
            </a:r>
            <a:r>
              <a:rPr lang="en-US" dirty="0"/>
              <a:t> </a:t>
            </a:r>
            <a:r>
              <a:rPr lang="en-US" dirty="0" err="1"/>
              <a:t>realitasnya</a:t>
            </a:r>
            <a:r>
              <a:rPr lang="en-US" dirty="0"/>
              <a:t> </a:t>
            </a:r>
            <a:r>
              <a:rPr lang="en-US" dirty="0" err="1"/>
              <a:t>berbentuk</a:t>
            </a:r>
            <a:r>
              <a:rPr lang="en-US" dirty="0"/>
              <a:t> </a:t>
            </a:r>
            <a:r>
              <a:rPr lang="en-US" b="1" dirty="0" err="1"/>
              <a:t>dinasti</a:t>
            </a:r>
            <a:r>
              <a:rPr lang="en-US" b="1" dirty="0"/>
              <a:t> </a:t>
            </a:r>
            <a:r>
              <a:rPr lang="en-US" b="1" dirty="0" err="1"/>
              <a:t>dan</a:t>
            </a:r>
            <a:r>
              <a:rPr lang="en-US" b="1" dirty="0"/>
              <a:t> </a:t>
            </a:r>
            <a:r>
              <a:rPr lang="en-US" b="1" dirty="0" err="1"/>
              <a:t>otoriter</a:t>
            </a:r>
            <a:r>
              <a:rPr lang="en-US" b="1" dirty="0"/>
              <a:t>.</a:t>
            </a:r>
            <a:r>
              <a:rPr lang="en-US" dirty="0"/>
              <a:t> </a:t>
            </a:r>
          </a:p>
          <a:p>
            <a:r>
              <a:rPr lang="en-US" dirty="0"/>
              <a:t>2)) </a:t>
            </a:r>
            <a:r>
              <a:rPr lang="en-US" dirty="0" err="1"/>
              <a:t>Selama</a:t>
            </a:r>
            <a:r>
              <a:rPr lang="en-US" dirty="0"/>
              <a:t> </a:t>
            </a:r>
            <a:r>
              <a:rPr lang="en-US" dirty="0" err="1"/>
              <a:t>sekitar</a:t>
            </a:r>
            <a:r>
              <a:rPr lang="en-US" dirty="0"/>
              <a:t> 30 </a:t>
            </a:r>
            <a:r>
              <a:rPr lang="en-US" dirty="0" err="1"/>
              <a:t>tahun</a:t>
            </a:r>
            <a:r>
              <a:rPr lang="en-US" dirty="0"/>
              <a:t> </a:t>
            </a:r>
            <a:r>
              <a:rPr lang="en-US" dirty="0" err="1"/>
              <a:t>paska</a:t>
            </a:r>
            <a:r>
              <a:rPr lang="en-US" dirty="0"/>
              <a:t> </a:t>
            </a:r>
            <a:r>
              <a:rPr lang="en-US" dirty="0" err="1"/>
              <a:t>wafatnya</a:t>
            </a:r>
            <a:r>
              <a:rPr lang="en-US" dirty="0"/>
              <a:t> </a:t>
            </a:r>
            <a:r>
              <a:rPr lang="en-US" dirty="0" err="1"/>
              <a:t>Nabi</a:t>
            </a:r>
            <a:r>
              <a:rPr lang="en-US" dirty="0"/>
              <a:t>, </a:t>
            </a:r>
            <a:r>
              <a:rPr lang="en-US" dirty="0" err="1"/>
              <a:t>kaum</a:t>
            </a:r>
            <a:r>
              <a:rPr lang="en-US" dirty="0"/>
              <a:t> </a:t>
            </a:r>
            <a:r>
              <a:rPr lang="en-US" dirty="0" err="1"/>
              <a:t>Muslimin</a:t>
            </a:r>
            <a:r>
              <a:rPr lang="en-US" dirty="0"/>
              <a:t> </a:t>
            </a:r>
            <a:r>
              <a:rPr lang="en-US" dirty="0" err="1"/>
              <a:t>berhasil</a:t>
            </a:r>
            <a:r>
              <a:rPr lang="en-US" dirty="0"/>
              <a:t> </a:t>
            </a:r>
            <a:r>
              <a:rPr lang="en-US" dirty="0" err="1"/>
              <a:t>membangun</a:t>
            </a:r>
            <a:r>
              <a:rPr lang="en-US" dirty="0"/>
              <a:t> </a:t>
            </a:r>
            <a:r>
              <a:rPr lang="en-US" dirty="0" err="1"/>
              <a:t>bentuk</a:t>
            </a:r>
            <a:r>
              <a:rPr lang="en-US" dirty="0"/>
              <a:t> </a:t>
            </a:r>
            <a:r>
              <a:rPr lang="en-US" dirty="0" err="1"/>
              <a:t>pemerintahan</a:t>
            </a:r>
            <a:r>
              <a:rPr lang="en-US" dirty="0"/>
              <a:t> yang </a:t>
            </a:r>
            <a:r>
              <a:rPr lang="en-US" dirty="0" err="1"/>
              <a:t>memiliki</a:t>
            </a:r>
            <a:r>
              <a:rPr lang="en-US" dirty="0"/>
              <a:t> </a:t>
            </a:r>
            <a:r>
              <a:rPr lang="en-US" dirty="0" err="1"/>
              <a:t>orientasi</a:t>
            </a:r>
            <a:r>
              <a:rPr lang="en-US" dirty="0"/>
              <a:t> </a:t>
            </a:r>
            <a:r>
              <a:rPr lang="en-US" dirty="0" err="1"/>
              <a:t>demoktarik</a:t>
            </a:r>
            <a:r>
              <a:rPr lang="en-US" dirty="0"/>
              <a:t> yang </a:t>
            </a:r>
            <a:r>
              <a:rPr lang="en-US" dirty="0" err="1"/>
              <a:t>cukup</a:t>
            </a:r>
            <a:r>
              <a:rPr lang="en-US" dirty="0"/>
              <a:t> </a:t>
            </a:r>
            <a:r>
              <a:rPr lang="en-US" dirty="0" err="1"/>
              <a:t>kuat</a:t>
            </a:r>
            <a:r>
              <a:rPr lang="en-US" dirty="0"/>
              <a:t>. </a:t>
            </a:r>
          </a:p>
          <a:p>
            <a:r>
              <a:rPr lang="en-US" dirty="0"/>
              <a:t>3) </a:t>
            </a:r>
            <a:r>
              <a:rPr lang="en-US" dirty="0" err="1"/>
              <a:t>Secara</a:t>
            </a:r>
            <a:r>
              <a:rPr lang="en-US" dirty="0"/>
              <a:t> fundamental Islam </a:t>
            </a:r>
            <a:r>
              <a:rPr lang="en-US" dirty="0" err="1"/>
              <a:t>bertentangan</a:t>
            </a:r>
            <a:r>
              <a:rPr lang="en-US" dirty="0"/>
              <a:t> </a:t>
            </a:r>
            <a:r>
              <a:rPr lang="en-US" dirty="0" err="1"/>
              <a:t>dengan</a:t>
            </a:r>
            <a:r>
              <a:rPr lang="en-US" dirty="0"/>
              <a:t> </a:t>
            </a:r>
            <a:r>
              <a:rPr lang="en-US" dirty="0" err="1"/>
              <a:t>demokrasi</a:t>
            </a:r>
            <a:endParaRPr lang="en-US" dirty="0"/>
          </a:p>
          <a:p>
            <a:r>
              <a:rPr lang="en-US" dirty="0"/>
              <a:t>4) </a:t>
            </a:r>
            <a:r>
              <a:rPr lang="en-US" dirty="0" err="1"/>
              <a:t>Setelah</a:t>
            </a:r>
            <a:r>
              <a:rPr lang="en-US" dirty="0"/>
              <a:t> </a:t>
            </a:r>
            <a:r>
              <a:rPr lang="en-US" dirty="0" err="1"/>
              <a:t>munculnya</a:t>
            </a:r>
            <a:r>
              <a:rPr lang="en-US" dirty="0"/>
              <a:t> </a:t>
            </a:r>
            <a:r>
              <a:rPr lang="en-US" dirty="0" err="1"/>
              <a:t>dinasti</a:t>
            </a:r>
            <a:r>
              <a:rPr lang="en-US" dirty="0"/>
              <a:t> </a:t>
            </a:r>
            <a:r>
              <a:rPr lang="en-US" dirty="0" err="1"/>
              <a:t>Umayyah</a:t>
            </a:r>
            <a:r>
              <a:rPr lang="en-US" dirty="0"/>
              <a:t> , </a:t>
            </a:r>
            <a:r>
              <a:rPr lang="en-US" dirty="0" err="1"/>
              <a:t>eksperimen</a:t>
            </a:r>
            <a:r>
              <a:rPr lang="en-US" dirty="0"/>
              <a:t> </a:t>
            </a:r>
            <a:r>
              <a:rPr lang="en-US" dirty="0" err="1"/>
              <a:t>demokrasi</a:t>
            </a:r>
            <a:r>
              <a:rPr lang="en-US" dirty="0"/>
              <a:t> </a:t>
            </a:r>
            <a:r>
              <a:rPr lang="en-US" dirty="0" err="1"/>
              <a:t>berakhir</a:t>
            </a:r>
            <a:r>
              <a:rPr lang="en-US" dirty="0"/>
              <a:t> , </a:t>
            </a:r>
            <a:r>
              <a:rPr lang="en-US" dirty="0" err="1"/>
              <a:t>dan</a:t>
            </a:r>
            <a:r>
              <a:rPr lang="en-US" dirty="0"/>
              <a:t> </a:t>
            </a:r>
            <a:r>
              <a:rPr lang="en-US" dirty="0" err="1"/>
              <a:t>kekuasaan</a:t>
            </a:r>
            <a:r>
              <a:rPr lang="en-US" dirty="0"/>
              <a:t> </a:t>
            </a:r>
            <a:r>
              <a:rPr lang="en-US" dirty="0" err="1"/>
              <a:t>terkonsentrasi</a:t>
            </a:r>
            <a:r>
              <a:rPr lang="en-US" dirty="0"/>
              <a:t> di </a:t>
            </a:r>
            <a:r>
              <a:rPr lang="en-US" dirty="0" err="1"/>
              <a:t>tangan</a:t>
            </a:r>
            <a:r>
              <a:rPr lang="en-US" dirty="0"/>
              <a:t> </a:t>
            </a:r>
            <a:r>
              <a:rPr lang="en-US" dirty="0" err="1"/>
              <a:t>keluarga</a:t>
            </a:r>
            <a:r>
              <a:rPr lang="en-US" dirty="0"/>
              <a:t> </a:t>
            </a:r>
            <a:r>
              <a:rPr lang="en-US" dirty="0" err="1"/>
              <a:t>dan</a:t>
            </a:r>
            <a:r>
              <a:rPr lang="en-US" dirty="0"/>
              <a:t> </a:t>
            </a:r>
            <a:r>
              <a:rPr lang="en-US" dirty="0" err="1"/>
              <a:t>kekuatan</a:t>
            </a:r>
            <a:r>
              <a:rPr lang="en-US" dirty="0"/>
              <a:t> </a:t>
            </a:r>
            <a:r>
              <a:rPr lang="en-US" dirty="0" err="1"/>
              <a:t>militer</a:t>
            </a:r>
            <a:r>
              <a:rPr lang="en-US" dirty="0"/>
              <a:t> </a:t>
            </a:r>
            <a:r>
              <a:rPr lang="en-US" dirty="0" err="1"/>
              <a:t>tertentu</a:t>
            </a:r>
            <a:r>
              <a:rPr lang="en-US" dirty="0"/>
              <a:t>.</a:t>
            </a:r>
          </a:p>
        </p:txBody>
      </p:sp>
    </p:spTree>
    <p:extLst>
      <p:ext uri="{BB962C8B-B14F-4D97-AF65-F5344CB8AC3E}">
        <p14:creationId xmlns:p14="http://schemas.microsoft.com/office/powerpoint/2010/main" val="949368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Negara </a:t>
            </a:r>
            <a:r>
              <a:rPr lang="en-US" dirty="0" err="1"/>
              <a:t>kota</a:t>
            </a:r>
            <a:r>
              <a:rPr lang="en-US" dirty="0"/>
              <a:t> yang </a:t>
            </a:r>
            <a:r>
              <a:rPr lang="en-US" dirty="0" err="1"/>
              <a:t>dipimpin</a:t>
            </a:r>
            <a:r>
              <a:rPr lang="en-US" dirty="0"/>
              <a:t> </a:t>
            </a:r>
            <a:r>
              <a:rPr lang="en-US" dirty="0" err="1"/>
              <a:t>nabi</a:t>
            </a:r>
            <a:r>
              <a:rPr lang="en-US" dirty="0"/>
              <a:t> </a:t>
            </a:r>
            <a:r>
              <a:rPr lang="en-US" dirty="0" err="1"/>
              <a:t>muhammad</a:t>
            </a:r>
            <a:endParaRPr lang="en-US" dirty="0"/>
          </a:p>
        </p:txBody>
      </p:sp>
      <p:sp>
        <p:nvSpPr>
          <p:cNvPr id="3" name="Content Placeholder 2"/>
          <p:cNvSpPr>
            <a:spLocks noGrp="1"/>
          </p:cNvSpPr>
          <p:nvPr>
            <p:ph idx="1"/>
          </p:nvPr>
        </p:nvSpPr>
        <p:spPr/>
        <p:txBody>
          <a:bodyPr>
            <a:normAutofit/>
          </a:bodyPr>
          <a:lstStyle/>
          <a:p>
            <a:r>
              <a:rPr lang="en-US" sz="2400" dirty="0" err="1"/>
              <a:t>Pemerintahan</a:t>
            </a:r>
            <a:r>
              <a:rPr lang="en-US" sz="2400" dirty="0"/>
              <a:t> Muslim </a:t>
            </a:r>
            <a:r>
              <a:rPr lang="en-US" sz="2400" dirty="0" err="1"/>
              <a:t>pertama</a:t>
            </a:r>
            <a:r>
              <a:rPr lang="en-US" sz="2400" dirty="0"/>
              <a:t> </a:t>
            </a:r>
            <a:r>
              <a:rPr lang="en-US" sz="2400" dirty="0" err="1"/>
              <a:t>adalah</a:t>
            </a:r>
            <a:r>
              <a:rPr lang="en-US" sz="2400" dirty="0"/>
              <a:t> </a:t>
            </a:r>
            <a:r>
              <a:rPr lang="en-US" sz="2400" dirty="0" err="1"/>
              <a:t>negara-kota</a:t>
            </a:r>
            <a:r>
              <a:rPr lang="en-US" sz="2400" dirty="0"/>
              <a:t> yang </a:t>
            </a:r>
            <a:r>
              <a:rPr lang="en-US" sz="2400" dirty="0" err="1"/>
              <a:t>dipimpin</a:t>
            </a:r>
            <a:r>
              <a:rPr lang="en-US" sz="2400" dirty="0"/>
              <a:t> </a:t>
            </a:r>
            <a:r>
              <a:rPr lang="en-US" sz="2400" dirty="0" err="1"/>
              <a:t>oleh</a:t>
            </a:r>
            <a:r>
              <a:rPr lang="en-US" sz="2400" dirty="0"/>
              <a:t> </a:t>
            </a:r>
            <a:r>
              <a:rPr lang="en-US" sz="2400" dirty="0" err="1"/>
              <a:t>Nabi</a:t>
            </a:r>
            <a:r>
              <a:rPr lang="en-US" sz="2400" dirty="0"/>
              <a:t> Muhammad di </a:t>
            </a:r>
            <a:r>
              <a:rPr lang="en-US" sz="2400" dirty="0" err="1"/>
              <a:t>Madinah</a:t>
            </a:r>
            <a:r>
              <a:rPr lang="en-US" sz="2400" dirty="0"/>
              <a:t>. </a:t>
            </a:r>
            <a:r>
              <a:rPr lang="en-US" sz="2400" dirty="0" err="1"/>
              <a:t>Tapi</a:t>
            </a:r>
            <a:r>
              <a:rPr lang="en-US" sz="2400" dirty="0"/>
              <a:t> </a:t>
            </a:r>
            <a:r>
              <a:rPr lang="en-US" sz="2400" dirty="0" err="1"/>
              <a:t>setelah</a:t>
            </a:r>
            <a:r>
              <a:rPr lang="en-US" sz="2400" dirty="0"/>
              <a:t> </a:t>
            </a:r>
            <a:r>
              <a:rPr lang="en-US" sz="2400" dirty="0" err="1"/>
              <a:t>Nabi</a:t>
            </a:r>
            <a:r>
              <a:rPr lang="en-US" sz="2400" dirty="0"/>
              <a:t> Muhammad </a:t>
            </a:r>
            <a:r>
              <a:rPr lang="en-US" sz="2400" dirty="0" err="1"/>
              <a:t>wafat</a:t>
            </a:r>
            <a:r>
              <a:rPr lang="en-US" sz="2400" dirty="0"/>
              <a:t>, </a:t>
            </a:r>
            <a:r>
              <a:rPr lang="en-US" sz="2400" b="1" dirty="0" err="1"/>
              <a:t>tidak</a:t>
            </a:r>
            <a:r>
              <a:rPr lang="en-US" sz="2400" b="1" dirty="0"/>
              <a:t> </a:t>
            </a:r>
            <a:r>
              <a:rPr lang="en-US" sz="2400" b="1" dirty="0" err="1"/>
              <a:t>ada</a:t>
            </a:r>
            <a:r>
              <a:rPr lang="en-US" sz="2400" b="1" dirty="0"/>
              <a:t> </a:t>
            </a:r>
            <a:r>
              <a:rPr lang="en-US" sz="2400" b="1" dirty="0" err="1"/>
              <a:t>seorangpun</a:t>
            </a:r>
            <a:r>
              <a:rPr lang="en-US" sz="2400" b="1" dirty="0"/>
              <a:t> </a:t>
            </a:r>
            <a:r>
              <a:rPr lang="en-US" sz="2400" b="1" dirty="0" err="1"/>
              <a:t>atau</a:t>
            </a:r>
            <a:r>
              <a:rPr lang="en-US" sz="2400" b="1" dirty="0"/>
              <a:t> </a:t>
            </a:r>
            <a:r>
              <a:rPr lang="en-US" sz="2400" b="1" dirty="0" err="1"/>
              <a:t>lembaga</a:t>
            </a:r>
            <a:r>
              <a:rPr lang="en-US" sz="2400" b="1" dirty="0"/>
              <a:t> </a:t>
            </a:r>
            <a:r>
              <a:rPr lang="en-US" sz="2400" b="1" dirty="0" err="1"/>
              <a:t>apapun</a:t>
            </a:r>
            <a:r>
              <a:rPr lang="en-US" sz="2400" b="1" dirty="0"/>
              <a:t> yang </a:t>
            </a:r>
            <a:r>
              <a:rPr lang="en-US" sz="2400" b="1" dirty="0" err="1"/>
              <a:t>dapat</a:t>
            </a:r>
            <a:r>
              <a:rPr lang="en-US" sz="2400" b="1" dirty="0"/>
              <a:t>  </a:t>
            </a:r>
            <a:r>
              <a:rPr lang="en-US" sz="2400" b="1" dirty="0" err="1"/>
              <a:t>dianggap</a:t>
            </a:r>
            <a:r>
              <a:rPr lang="en-US" sz="2400" b="1" dirty="0"/>
              <a:t> </a:t>
            </a:r>
            <a:r>
              <a:rPr lang="en-US" sz="2400" b="1" dirty="0" err="1"/>
              <a:t>mewarisi</a:t>
            </a:r>
            <a:r>
              <a:rPr lang="en-US" sz="2400" b="1" dirty="0"/>
              <a:t> </a:t>
            </a:r>
            <a:r>
              <a:rPr lang="en-US" sz="2400" b="1" dirty="0" err="1"/>
              <a:t>kekuasaan</a:t>
            </a:r>
            <a:r>
              <a:rPr lang="en-US" sz="2400" b="1" dirty="0"/>
              <a:t> </a:t>
            </a:r>
            <a:r>
              <a:rPr lang="en-US" sz="2400" b="1" dirty="0" err="1"/>
              <a:t>legislatif</a:t>
            </a:r>
            <a:r>
              <a:rPr lang="en-US" sz="2400" b="1" dirty="0"/>
              <a:t>, </a:t>
            </a:r>
            <a:r>
              <a:rPr lang="en-US" sz="2400" b="1" dirty="0" err="1"/>
              <a:t>eksekutif</a:t>
            </a:r>
            <a:r>
              <a:rPr lang="en-US" sz="2400" b="1" dirty="0"/>
              <a:t>, </a:t>
            </a:r>
            <a:r>
              <a:rPr lang="en-US" sz="2400" b="1" dirty="0" err="1"/>
              <a:t>maupun</a:t>
            </a:r>
            <a:r>
              <a:rPr lang="en-US" sz="2400" b="1" dirty="0"/>
              <a:t> </a:t>
            </a:r>
            <a:r>
              <a:rPr lang="en-US" sz="2400" b="1" dirty="0" err="1"/>
              <a:t>kekuatan</a:t>
            </a:r>
            <a:r>
              <a:rPr lang="en-US" sz="2400" b="1" dirty="0"/>
              <a:t> moral yang </a:t>
            </a:r>
            <a:r>
              <a:rPr lang="en-US" sz="2400" b="1" dirty="0" err="1"/>
              <a:t>dimiliki</a:t>
            </a:r>
            <a:r>
              <a:rPr lang="en-US" sz="2400" b="1" dirty="0"/>
              <a:t> </a:t>
            </a:r>
            <a:r>
              <a:rPr lang="en-US" sz="2400" b="1" dirty="0" err="1"/>
              <a:t>beliau</a:t>
            </a:r>
            <a:r>
              <a:rPr lang="en-US" sz="2400" b="1" dirty="0"/>
              <a:t>.</a:t>
            </a:r>
            <a:r>
              <a:rPr lang="en-US" sz="2400" dirty="0"/>
              <a:t> </a:t>
            </a:r>
            <a:r>
              <a:rPr lang="en-US" sz="2400" dirty="0" err="1"/>
              <a:t>Dalam</a:t>
            </a:r>
            <a:r>
              <a:rPr lang="en-US" sz="2400" dirty="0"/>
              <a:t> </a:t>
            </a:r>
            <a:r>
              <a:rPr lang="en-US" sz="2400" dirty="0" err="1"/>
              <a:t>teologi</a:t>
            </a:r>
            <a:r>
              <a:rPr lang="en-US" sz="2400" dirty="0"/>
              <a:t> Islam, </a:t>
            </a:r>
            <a:r>
              <a:rPr lang="en-US" sz="2400" dirty="0" err="1"/>
              <a:t>tidak</a:t>
            </a:r>
            <a:r>
              <a:rPr lang="en-US" sz="2400" dirty="0"/>
              <a:t> </a:t>
            </a:r>
            <a:r>
              <a:rPr lang="en-US" sz="2400" dirty="0" err="1"/>
              <a:t>ada</a:t>
            </a:r>
            <a:r>
              <a:rPr lang="en-US" sz="2400" dirty="0"/>
              <a:t> </a:t>
            </a:r>
            <a:r>
              <a:rPr lang="en-US" sz="2400" dirty="0" err="1"/>
              <a:t>gereja</a:t>
            </a:r>
            <a:r>
              <a:rPr lang="en-US" sz="2400" dirty="0"/>
              <a:t> (</a:t>
            </a:r>
            <a:r>
              <a:rPr lang="en-US" sz="2400" dirty="0" err="1"/>
              <a:t>lembaga</a:t>
            </a:r>
            <a:r>
              <a:rPr lang="en-US" sz="2400" dirty="0"/>
              <a:t> agama)  </a:t>
            </a:r>
            <a:r>
              <a:rPr lang="en-US" sz="2400" dirty="0" err="1"/>
              <a:t>atau</a:t>
            </a:r>
            <a:r>
              <a:rPr lang="en-US" sz="2400" dirty="0"/>
              <a:t> </a:t>
            </a:r>
            <a:r>
              <a:rPr lang="en-US" sz="2400" dirty="0" err="1"/>
              <a:t>kelas</a:t>
            </a:r>
            <a:r>
              <a:rPr lang="en-US" sz="2400" dirty="0"/>
              <a:t> imam yang </a:t>
            </a:r>
            <a:r>
              <a:rPr lang="en-US" sz="2400" dirty="0" err="1"/>
              <a:t>dapat</a:t>
            </a:r>
            <a:r>
              <a:rPr lang="en-US" sz="2400" dirty="0"/>
              <a:t>  </a:t>
            </a:r>
            <a:r>
              <a:rPr lang="en-US" sz="2400" dirty="0" err="1"/>
              <a:t>diberdayakan</a:t>
            </a:r>
            <a:r>
              <a:rPr lang="en-US" sz="2400" dirty="0"/>
              <a:t> </a:t>
            </a:r>
            <a:r>
              <a:rPr lang="en-US" sz="2400" dirty="0" err="1"/>
              <a:t>untuk</a:t>
            </a:r>
            <a:r>
              <a:rPr lang="en-US" sz="2400" dirty="0"/>
              <a:t> </a:t>
            </a:r>
            <a:r>
              <a:rPr lang="en-US" sz="2400" dirty="0" err="1"/>
              <a:t>berbicara</a:t>
            </a:r>
            <a:r>
              <a:rPr lang="en-US" sz="2400" dirty="0"/>
              <a:t> </a:t>
            </a:r>
            <a:r>
              <a:rPr lang="en-US" sz="2400" dirty="0" err="1"/>
              <a:t>atas</a:t>
            </a:r>
            <a:r>
              <a:rPr lang="en-US" sz="2400" dirty="0"/>
              <a:t> </a:t>
            </a:r>
            <a:r>
              <a:rPr lang="en-US" sz="2400" dirty="0" err="1"/>
              <a:t>nama</a:t>
            </a:r>
            <a:r>
              <a:rPr lang="en-US" sz="2400" dirty="0"/>
              <a:t> Allah </a:t>
            </a:r>
            <a:r>
              <a:rPr lang="en-US" sz="2400" dirty="0" err="1"/>
              <a:t>atau</a:t>
            </a:r>
            <a:r>
              <a:rPr lang="en-US" sz="2400" dirty="0"/>
              <a:t> </a:t>
            </a:r>
            <a:r>
              <a:rPr lang="en-US" sz="2400" dirty="0" err="1"/>
              <a:t>mewakili</a:t>
            </a:r>
            <a:r>
              <a:rPr lang="en-US" sz="2400" dirty="0"/>
              <a:t> </a:t>
            </a:r>
            <a:r>
              <a:rPr lang="en-US" sz="2400" dirty="0" err="1"/>
              <a:t>kehendak</a:t>
            </a:r>
            <a:r>
              <a:rPr lang="en-US" sz="2400" dirty="0"/>
              <a:t>-Nya</a:t>
            </a:r>
          </a:p>
        </p:txBody>
      </p:sp>
    </p:spTree>
    <p:extLst>
      <p:ext uri="{BB962C8B-B14F-4D97-AF65-F5344CB8AC3E}">
        <p14:creationId xmlns:p14="http://schemas.microsoft.com/office/powerpoint/2010/main" val="30948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Ulama</a:t>
            </a:r>
            <a:r>
              <a:rPr lang="en-US" dirty="0"/>
              <a:t> </a:t>
            </a:r>
            <a:r>
              <a:rPr lang="en-US" dirty="0" err="1"/>
              <a:t>atau</a:t>
            </a:r>
            <a:r>
              <a:rPr lang="en-US" dirty="0"/>
              <a:t> </a:t>
            </a:r>
            <a:r>
              <a:rPr lang="en-US" dirty="0" err="1"/>
              <a:t>Fuqaha</a:t>
            </a:r>
            <a:r>
              <a:rPr lang="en-US" dirty="0"/>
              <a:t> </a:t>
            </a:r>
          </a:p>
        </p:txBody>
      </p:sp>
      <p:sp>
        <p:nvSpPr>
          <p:cNvPr id="3" name="Content Placeholder 2"/>
          <p:cNvSpPr>
            <a:spLocks noGrp="1"/>
          </p:cNvSpPr>
          <p:nvPr>
            <p:ph idx="1"/>
          </p:nvPr>
        </p:nvSpPr>
        <p:spPr/>
        <p:txBody>
          <a:bodyPr>
            <a:normAutofit lnSpcReduction="10000"/>
          </a:bodyPr>
          <a:lstStyle/>
          <a:p>
            <a:r>
              <a:rPr lang="en-US" sz="2400" dirty="0"/>
              <a:t>Ada </a:t>
            </a:r>
            <a:r>
              <a:rPr lang="en-US" sz="2400" dirty="0" err="1"/>
              <a:t>sekelompok</a:t>
            </a:r>
            <a:r>
              <a:rPr lang="en-US" sz="2400" dirty="0"/>
              <a:t> orang yang </a:t>
            </a:r>
            <a:r>
              <a:rPr lang="en-US" sz="2400" dirty="0" err="1"/>
              <a:t>dikenal</a:t>
            </a:r>
            <a:r>
              <a:rPr lang="en-US" sz="2400" dirty="0"/>
              <a:t> </a:t>
            </a:r>
            <a:r>
              <a:rPr lang="en-US" sz="2400" dirty="0" err="1"/>
              <a:t>sebagai</a:t>
            </a:r>
            <a:r>
              <a:rPr lang="en-US" sz="2400" dirty="0"/>
              <a:t> </a:t>
            </a:r>
            <a:r>
              <a:rPr lang="en-US" sz="2400" dirty="0" err="1"/>
              <a:t>ahli</a:t>
            </a:r>
            <a:r>
              <a:rPr lang="en-US" sz="2400" dirty="0"/>
              <a:t> </a:t>
            </a:r>
            <a:r>
              <a:rPr lang="en-US" sz="2400" dirty="0" err="1"/>
              <a:t>hukum</a:t>
            </a:r>
            <a:r>
              <a:rPr lang="en-US" sz="2400" dirty="0"/>
              <a:t>  “</a:t>
            </a:r>
            <a:r>
              <a:rPr lang="en-US" sz="2400" i="1" dirty="0" err="1"/>
              <a:t>ulama</a:t>
            </a:r>
            <a:r>
              <a:rPr lang="en-US" sz="2400" i="1" dirty="0"/>
              <a:t> </a:t>
            </a:r>
            <a:r>
              <a:rPr lang="en-US" sz="2400" dirty="0" err="1"/>
              <a:t>atau</a:t>
            </a:r>
            <a:r>
              <a:rPr lang="en-US" sz="2400" dirty="0"/>
              <a:t> </a:t>
            </a:r>
            <a:r>
              <a:rPr lang="en-US" sz="2400" i="1" dirty="0" err="1"/>
              <a:t>fuqaha</a:t>
            </a:r>
            <a:r>
              <a:rPr lang="en-US" sz="2400" i="1" dirty="0"/>
              <a:t>,” </a:t>
            </a:r>
            <a:r>
              <a:rPr lang="en-US" sz="2400" dirty="0"/>
              <a:t>yang </a:t>
            </a:r>
            <a:r>
              <a:rPr lang="en-US" sz="2400" dirty="0" err="1"/>
              <a:t>dibedakan</a:t>
            </a:r>
            <a:r>
              <a:rPr lang="en-US" sz="2400" dirty="0"/>
              <a:t> </a:t>
            </a:r>
            <a:r>
              <a:rPr lang="en-US" sz="2400" dirty="0" err="1"/>
              <a:t>karena</a:t>
            </a:r>
            <a:r>
              <a:rPr lang="en-US" sz="2400" dirty="0"/>
              <a:t> </a:t>
            </a:r>
            <a:r>
              <a:rPr lang="en-US" sz="2400" dirty="0" err="1"/>
              <a:t>keterdidikan</a:t>
            </a:r>
            <a:r>
              <a:rPr lang="en-US" sz="2400" dirty="0"/>
              <a:t> (</a:t>
            </a:r>
            <a:r>
              <a:rPr lang="en-US" sz="2400" dirty="0" err="1"/>
              <a:t>keterpelajaran</a:t>
            </a:r>
            <a:r>
              <a:rPr lang="en-US" sz="2400" dirty="0"/>
              <a:t>)  </a:t>
            </a:r>
            <a:r>
              <a:rPr lang="en-US" sz="2400" dirty="0" err="1"/>
              <a:t>dan</a:t>
            </a:r>
            <a:r>
              <a:rPr lang="en-US" sz="2400" dirty="0"/>
              <a:t> </a:t>
            </a:r>
            <a:r>
              <a:rPr lang="en-US" sz="2400" dirty="0" err="1"/>
              <a:t>kepakarannya</a:t>
            </a:r>
            <a:r>
              <a:rPr lang="en-US" sz="2400" dirty="0"/>
              <a:t> , </a:t>
            </a:r>
            <a:r>
              <a:rPr lang="en-US" sz="2400" dirty="0" err="1"/>
              <a:t>tapi</a:t>
            </a:r>
            <a:r>
              <a:rPr lang="en-US" sz="2400" dirty="0"/>
              <a:t> </a:t>
            </a:r>
            <a:r>
              <a:rPr lang="en-US" sz="2400" dirty="0" err="1"/>
              <a:t>tidak</a:t>
            </a:r>
            <a:r>
              <a:rPr lang="en-US" sz="2400" dirty="0"/>
              <a:t> </a:t>
            </a:r>
            <a:r>
              <a:rPr lang="en-US" sz="2400" dirty="0" err="1"/>
              <a:t>ada</a:t>
            </a:r>
            <a:r>
              <a:rPr lang="en-US" sz="2400" dirty="0"/>
              <a:t> </a:t>
            </a:r>
            <a:r>
              <a:rPr lang="en-US" sz="2400" dirty="0" err="1"/>
              <a:t>prosedur</a:t>
            </a:r>
            <a:r>
              <a:rPr lang="en-US" sz="2400" dirty="0"/>
              <a:t> formal </a:t>
            </a:r>
            <a:r>
              <a:rPr lang="en-US" sz="2400" dirty="0" err="1"/>
              <a:t>untuk</a:t>
            </a:r>
            <a:r>
              <a:rPr lang="en-US" sz="2400" dirty="0"/>
              <a:t> </a:t>
            </a:r>
            <a:r>
              <a:rPr lang="en-US" sz="2400" dirty="0" err="1"/>
              <a:t>menetapkannya</a:t>
            </a:r>
            <a:r>
              <a:rPr lang="en-US" sz="2400" dirty="0"/>
              <a:t> . Para </a:t>
            </a:r>
            <a:r>
              <a:rPr lang="en-US" sz="2400" dirty="0" err="1"/>
              <a:t>fuqaha</a:t>
            </a:r>
            <a:r>
              <a:rPr lang="en-US" sz="2400" dirty="0"/>
              <a:t> </a:t>
            </a:r>
            <a:r>
              <a:rPr lang="en-US" sz="2400" dirty="0" err="1"/>
              <a:t>itu</a:t>
            </a:r>
            <a:r>
              <a:rPr lang="en-US" sz="2400" dirty="0"/>
              <a:t> </a:t>
            </a:r>
            <a:r>
              <a:rPr lang="en-US" sz="2400" dirty="0" err="1"/>
              <a:t>tidak</a:t>
            </a:r>
            <a:r>
              <a:rPr lang="en-US" sz="2400" dirty="0"/>
              <a:t> </a:t>
            </a:r>
            <a:r>
              <a:rPr lang="en-US" sz="2400" dirty="0" err="1"/>
              <a:t>berpikir</a:t>
            </a:r>
            <a:r>
              <a:rPr lang="en-US" sz="2400" dirty="0"/>
              <a:t> </a:t>
            </a:r>
            <a:r>
              <a:rPr lang="en-US" sz="2400" dirty="0" err="1"/>
              <a:t>mewakili</a:t>
            </a:r>
            <a:r>
              <a:rPr lang="en-US" sz="2400" dirty="0"/>
              <a:t> </a:t>
            </a:r>
            <a:r>
              <a:rPr lang="en-US" sz="2400" dirty="0" err="1"/>
              <a:t>kehendak</a:t>
            </a:r>
            <a:r>
              <a:rPr lang="en-US" sz="2400" dirty="0"/>
              <a:t> </a:t>
            </a:r>
            <a:r>
              <a:rPr lang="en-US" sz="2400" dirty="0" err="1"/>
              <a:t>Tuhan</a:t>
            </a:r>
            <a:r>
              <a:rPr lang="en-US" sz="2400" dirty="0"/>
              <a:t> .</a:t>
            </a:r>
            <a:r>
              <a:rPr lang="en-US" sz="2400" b="1" dirty="0" err="1">
                <a:solidFill>
                  <a:srgbClr val="FF0000"/>
                </a:solidFill>
              </a:rPr>
              <a:t>Mereka</a:t>
            </a:r>
            <a:r>
              <a:rPr lang="en-US" sz="2400" b="1" dirty="0">
                <a:solidFill>
                  <a:srgbClr val="FF0000"/>
                </a:solidFill>
              </a:rPr>
              <a:t> </a:t>
            </a:r>
            <a:r>
              <a:rPr lang="en-US" sz="2400" b="1" dirty="0" err="1">
                <a:solidFill>
                  <a:srgbClr val="FF0000"/>
                </a:solidFill>
              </a:rPr>
              <a:t>juga</a:t>
            </a:r>
            <a:r>
              <a:rPr lang="en-US" sz="2400" b="1" dirty="0">
                <a:solidFill>
                  <a:srgbClr val="FF0000"/>
                </a:solidFill>
              </a:rPr>
              <a:t> </a:t>
            </a:r>
            <a:r>
              <a:rPr lang="en-US" sz="2400" b="1" dirty="0" err="1">
                <a:solidFill>
                  <a:srgbClr val="FF0000"/>
                </a:solidFill>
              </a:rPr>
              <a:t>tidak</a:t>
            </a:r>
            <a:r>
              <a:rPr lang="en-US" sz="2400" b="1" dirty="0">
                <a:solidFill>
                  <a:srgbClr val="FF0000"/>
                </a:solidFill>
              </a:rPr>
              <a:t> </a:t>
            </a:r>
            <a:r>
              <a:rPr lang="en-US" sz="2400" b="1" dirty="0" err="1">
                <a:solidFill>
                  <a:srgbClr val="FF0000"/>
                </a:solidFill>
              </a:rPr>
              <a:t>diperlakukan</a:t>
            </a:r>
            <a:r>
              <a:rPr lang="en-US" sz="2400" b="1" dirty="0">
                <a:solidFill>
                  <a:srgbClr val="FF0000"/>
                </a:solidFill>
              </a:rPr>
              <a:t> </a:t>
            </a:r>
            <a:r>
              <a:rPr lang="en-US" sz="2400" b="1" dirty="0" err="1">
                <a:solidFill>
                  <a:srgbClr val="FF0000"/>
                </a:solidFill>
              </a:rPr>
              <a:t>sebagai</a:t>
            </a:r>
            <a:r>
              <a:rPr lang="en-US" sz="2400" b="1" dirty="0">
                <a:solidFill>
                  <a:srgbClr val="FF0000"/>
                </a:solidFill>
              </a:rPr>
              <a:t> orang yang </a:t>
            </a:r>
            <a:r>
              <a:rPr lang="en-US" sz="2400" b="1" dirty="0" err="1">
                <a:solidFill>
                  <a:srgbClr val="FF0000"/>
                </a:solidFill>
              </a:rPr>
              <a:t>mewakili</a:t>
            </a:r>
            <a:r>
              <a:rPr lang="en-US" sz="2400" b="1" dirty="0">
                <a:solidFill>
                  <a:srgbClr val="FF0000"/>
                </a:solidFill>
              </a:rPr>
              <a:t> </a:t>
            </a:r>
            <a:r>
              <a:rPr lang="en-US" sz="2400" b="1" dirty="0" err="1">
                <a:solidFill>
                  <a:srgbClr val="FF0000"/>
                </a:solidFill>
              </a:rPr>
              <a:t>hukum</a:t>
            </a:r>
            <a:r>
              <a:rPr lang="en-US" sz="2400" b="1" dirty="0">
                <a:solidFill>
                  <a:srgbClr val="FF0000"/>
                </a:solidFill>
              </a:rPr>
              <a:t> </a:t>
            </a:r>
            <a:r>
              <a:rPr lang="en-US" sz="2400" b="1" dirty="0" err="1">
                <a:solidFill>
                  <a:srgbClr val="FF0000"/>
                </a:solidFill>
              </a:rPr>
              <a:t>Tuhan</a:t>
            </a:r>
            <a:r>
              <a:rPr lang="en-US" sz="2400" b="1" dirty="0">
                <a:solidFill>
                  <a:srgbClr val="FF0000"/>
                </a:solidFill>
              </a:rPr>
              <a:t> </a:t>
            </a:r>
            <a:r>
              <a:rPr lang="en-US" sz="2400" b="1" dirty="0" err="1">
                <a:solidFill>
                  <a:srgbClr val="FF0000"/>
                </a:solidFill>
              </a:rPr>
              <a:t>secara</a:t>
            </a:r>
            <a:r>
              <a:rPr lang="en-US" sz="2400" b="1" dirty="0">
                <a:solidFill>
                  <a:srgbClr val="FF0000"/>
                </a:solidFill>
              </a:rPr>
              <a:t> </a:t>
            </a:r>
            <a:r>
              <a:rPr lang="en-US" sz="2400" b="1" dirty="0" err="1">
                <a:solidFill>
                  <a:srgbClr val="FF0000"/>
                </a:solidFill>
              </a:rPr>
              <a:t>eksklusif</a:t>
            </a:r>
            <a:r>
              <a:rPr lang="en-US" sz="2400" b="1" dirty="0"/>
              <a:t>.</a:t>
            </a:r>
            <a:r>
              <a:rPr lang="en-US" sz="2400" dirty="0"/>
              <a:t> </a:t>
            </a:r>
            <a:r>
              <a:rPr lang="en-US" sz="2400" b="1" dirty="0" err="1"/>
              <a:t>Kewenangan</a:t>
            </a:r>
            <a:r>
              <a:rPr lang="en-US" sz="2400" b="1" dirty="0"/>
              <a:t> yang </a:t>
            </a:r>
            <a:r>
              <a:rPr lang="en-US" sz="2400" b="1" dirty="0" err="1"/>
              <a:t>dinikmati</a:t>
            </a:r>
            <a:r>
              <a:rPr lang="en-US" sz="2400" b="1" dirty="0"/>
              <a:t> </a:t>
            </a:r>
            <a:r>
              <a:rPr lang="en-US" sz="2400" b="1" dirty="0" err="1"/>
              <a:t>mereka</a:t>
            </a:r>
            <a:r>
              <a:rPr lang="en-US" sz="2400" b="1" dirty="0"/>
              <a:t> </a:t>
            </a:r>
            <a:r>
              <a:rPr lang="en-US" sz="2400" b="1" dirty="0" err="1"/>
              <a:t>semata</a:t>
            </a:r>
            <a:r>
              <a:rPr lang="en-US" sz="2400" b="1" dirty="0"/>
              <a:t> </a:t>
            </a:r>
            <a:r>
              <a:rPr lang="en-US" sz="2400" b="1" dirty="0" err="1"/>
              <a:t>berdasar</a:t>
            </a:r>
            <a:r>
              <a:rPr lang="en-US" sz="2400" b="1" dirty="0"/>
              <a:t> </a:t>
            </a:r>
            <a:r>
              <a:rPr lang="en-US" sz="2400" b="1" dirty="0" err="1"/>
              <a:t>pada</a:t>
            </a:r>
            <a:r>
              <a:rPr lang="en-US" sz="2400" b="1" dirty="0"/>
              <a:t> </a:t>
            </a:r>
            <a:r>
              <a:rPr lang="en-US" sz="2400" b="1" dirty="0" err="1"/>
              <a:t>pendidikan</a:t>
            </a:r>
            <a:r>
              <a:rPr lang="en-US" sz="2400" b="1" dirty="0"/>
              <a:t> formal </a:t>
            </a:r>
            <a:r>
              <a:rPr lang="en-US" sz="2400" b="1" dirty="0" err="1"/>
              <a:t>atau</a:t>
            </a:r>
            <a:r>
              <a:rPr lang="en-US" sz="2400" b="1" dirty="0"/>
              <a:t> informal yang </a:t>
            </a:r>
            <a:r>
              <a:rPr lang="en-US" sz="2400" b="1" dirty="0" err="1"/>
              <a:t>diperoleh</a:t>
            </a:r>
            <a:r>
              <a:rPr lang="en-US" sz="2400" b="1" dirty="0"/>
              <a:t> </a:t>
            </a:r>
            <a:r>
              <a:rPr lang="en-US" sz="2400" b="1" dirty="0" err="1"/>
              <a:t>mereka</a:t>
            </a:r>
            <a:r>
              <a:rPr lang="en-US" sz="2400" b="1" dirty="0"/>
              <a:t> , </a:t>
            </a:r>
            <a:r>
              <a:rPr lang="en-US" sz="2400" b="1" dirty="0" err="1"/>
              <a:t>serta</a:t>
            </a:r>
            <a:r>
              <a:rPr lang="en-US" sz="2400" b="1" dirty="0"/>
              <a:t> </a:t>
            </a:r>
            <a:r>
              <a:rPr lang="en-US" sz="2400" b="1" dirty="0" err="1"/>
              <a:t>kepakaran</a:t>
            </a:r>
            <a:r>
              <a:rPr lang="en-US" sz="2400" b="1" dirty="0"/>
              <a:t> </a:t>
            </a:r>
            <a:r>
              <a:rPr lang="en-US" sz="2400" b="1" dirty="0" err="1"/>
              <a:t>dan</a:t>
            </a:r>
            <a:r>
              <a:rPr lang="en-US" sz="2400" b="1" dirty="0"/>
              <a:t> </a:t>
            </a:r>
            <a:r>
              <a:rPr lang="en-US" sz="2400" b="1" dirty="0" err="1"/>
              <a:t>popularitas</a:t>
            </a:r>
            <a:r>
              <a:rPr lang="en-US" sz="2400" b="1" dirty="0"/>
              <a:t> </a:t>
            </a:r>
            <a:r>
              <a:rPr lang="en-US" sz="2400" b="1" dirty="0" err="1"/>
              <a:t>sosialnya</a:t>
            </a:r>
            <a:r>
              <a:rPr lang="en-US" sz="2400" b="1" dirty="0"/>
              <a:t>. </a:t>
            </a:r>
            <a:endParaRPr lang="en-US" sz="2400" dirty="0"/>
          </a:p>
          <a:p>
            <a:endParaRPr lang="en-US" dirty="0"/>
          </a:p>
        </p:txBody>
      </p:sp>
    </p:spTree>
    <p:extLst>
      <p:ext uri="{BB962C8B-B14F-4D97-AF65-F5344CB8AC3E}">
        <p14:creationId xmlns:p14="http://schemas.microsoft.com/office/powerpoint/2010/main" val="1148538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Peran</a:t>
            </a:r>
            <a:r>
              <a:rPr lang="en-US" dirty="0"/>
              <a:t> </a:t>
            </a:r>
            <a:r>
              <a:rPr lang="en-US" dirty="0" err="1"/>
              <a:t>ahli</a:t>
            </a:r>
            <a:r>
              <a:rPr lang="en-US" dirty="0"/>
              <a:t> </a:t>
            </a:r>
            <a:r>
              <a:rPr lang="en-US" dirty="0" err="1"/>
              <a:t>hukum</a:t>
            </a:r>
            <a:r>
              <a:rPr lang="en-US" dirty="0"/>
              <a:t>  </a:t>
            </a:r>
            <a:r>
              <a:rPr lang="en-US" dirty="0" err="1"/>
              <a:t>adalah</a:t>
            </a:r>
            <a:r>
              <a:rPr lang="en-US" dirty="0"/>
              <a:t> </a:t>
            </a:r>
            <a:r>
              <a:rPr lang="en-US" dirty="0" err="1"/>
              <a:t>penasehat</a:t>
            </a:r>
            <a:r>
              <a:rPr lang="en-US" dirty="0"/>
              <a:t>, </a:t>
            </a:r>
            <a:r>
              <a:rPr lang="en-US" dirty="0" err="1"/>
              <a:t>konsultan</a:t>
            </a:r>
            <a:r>
              <a:rPr lang="en-US" dirty="0"/>
              <a:t>, </a:t>
            </a:r>
            <a:r>
              <a:rPr lang="en-US" dirty="0" err="1"/>
              <a:t>Pejabat</a:t>
            </a:r>
            <a:r>
              <a:rPr lang="en-US" dirty="0"/>
              <a:t> di </a:t>
            </a:r>
            <a:r>
              <a:rPr lang="en-US" dirty="0" err="1"/>
              <a:t>lembaga</a:t>
            </a:r>
            <a:r>
              <a:rPr lang="en-US" dirty="0"/>
              <a:t> </a:t>
            </a:r>
            <a:r>
              <a:rPr lang="en-US" dirty="0" err="1"/>
              <a:t>peradilan</a:t>
            </a:r>
            <a:endParaRPr lang="en-US" dirty="0"/>
          </a:p>
        </p:txBody>
      </p:sp>
      <p:sp>
        <p:nvSpPr>
          <p:cNvPr id="3" name="Content Placeholder 2"/>
          <p:cNvSpPr>
            <a:spLocks noGrp="1"/>
          </p:cNvSpPr>
          <p:nvPr>
            <p:ph idx="1"/>
          </p:nvPr>
        </p:nvSpPr>
        <p:spPr/>
        <p:txBody>
          <a:bodyPr>
            <a:normAutofit fontScale="70000" lnSpcReduction="20000"/>
          </a:bodyPr>
          <a:lstStyle/>
          <a:p>
            <a:r>
              <a:rPr lang="en-US" sz="4000" dirty="0"/>
              <a:t>As to their political and institutional role, in classical Islamic theory, jurists are supposed to play an </a:t>
            </a:r>
            <a:r>
              <a:rPr lang="en-US" sz="4000" b="1" dirty="0"/>
              <a:t>advisory and consultative role and to assume judicial positions in the administration of justice</a:t>
            </a:r>
            <a:r>
              <a:rPr lang="en-US" sz="4000" dirty="0"/>
              <a:t>. It is an interesting historical fact that until the modern age, </a:t>
            </a:r>
            <a:r>
              <a:rPr lang="en-US" sz="4000" b="1" dirty="0"/>
              <a:t>jurists never assumed direct political power</a:t>
            </a:r>
            <a:r>
              <a:rPr lang="en-US" sz="4000" dirty="0"/>
              <a:t>. (</a:t>
            </a:r>
            <a:r>
              <a:rPr lang="en-US" sz="4000" b="1" dirty="0" err="1">
                <a:solidFill>
                  <a:srgbClr val="FF0000"/>
                </a:solidFill>
              </a:rPr>
              <a:t>ahli</a:t>
            </a:r>
            <a:r>
              <a:rPr lang="en-US" sz="4000" b="1" dirty="0">
                <a:solidFill>
                  <a:srgbClr val="FF0000"/>
                </a:solidFill>
              </a:rPr>
              <a:t> </a:t>
            </a:r>
            <a:r>
              <a:rPr lang="en-US" sz="4000" b="1" dirty="0" err="1">
                <a:solidFill>
                  <a:srgbClr val="FF0000"/>
                </a:solidFill>
              </a:rPr>
              <a:t>hukum</a:t>
            </a:r>
            <a:r>
              <a:rPr lang="en-US" sz="4000" b="1" dirty="0">
                <a:solidFill>
                  <a:srgbClr val="FF0000"/>
                </a:solidFill>
              </a:rPr>
              <a:t> </a:t>
            </a:r>
            <a:r>
              <a:rPr lang="en-US" sz="4000" b="1" dirty="0" err="1">
                <a:solidFill>
                  <a:srgbClr val="FF0000"/>
                </a:solidFill>
              </a:rPr>
              <a:t>tidak</a:t>
            </a:r>
            <a:r>
              <a:rPr lang="en-US" sz="4000" b="1" dirty="0">
                <a:solidFill>
                  <a:srgbClr val="FF0000"/>
                </a:solidFill>
              </a:rPr>
              <a:t> </a:t>
            </a:r>
            <a:r>
              <a:rPr lang="en-US" sz="4000" b="1" dirty="0" err="1">
                <a:solidFill>
                  <a:srgbClr val="FF0000"/>
                </a:solidFill>
              </a:rPr>
              <a:t>pernah</a:t>
            </a:r>
            <a:r>
              <a:rPr lang="en-US" sz="4000" b="1" dirty="0">
                <a:solidFill>
                  <a:srgbClr val="FF0000"/>
                </a:solidFill>
              </a:rPr>
              <a:t> </a:t>
            </a:r>
            <a:r>
              <a:rPr lang="en-US" sz="4000" b="1" dirty="0" err="1">
                <a:solidFill>
                  <a:srgbClr val="FF0000"/>
                </a:solidFill>
              </a:rPr>
              <a:t>mengemban</a:t>
            </a:r>
            <a:r>
              <a:rPr lang="en-US" sz="4000" b="1" dirty="0">
                <a:solidFill>
                  <a:srgbClr val="FF0000"/>
                </a:solidFill>
              </a:rPr>
              <a:t> </a:t>
            </a:r>
            <a:r>
              <a:rPr lang="en-US" sz="4000" b="1" dirty="0" err="1">
                <a:solidFill>
                  <a:srgbClr val="FF0000"/>
                </a:solidFill>
              </a:rPr>
              <a:t>kekuasaan</a:t>
            </a:r>
            <a:r>
              <a:rPr lang="en-US" sz="4000" b="1" dirty="0">
                <a:solidFill>
                  <a:srgbClr val="FF0000"/>
                </a:solidFill>
              </a:rPr>
              <a:t> </a:t>
            </a:r>
            <a:r>
              <a:rPr lang="en-US" sz="4000" b="1" dirty="0" err="1">
                <a:solidFill>
                  <a:srgbClr val="FF0000"/>
                </a:solidFill>
              </a:rPr>
              <a:t>politik</a:t>
            </a:r>
            <a:r>
              <a:rPr lang="en-US" sz="4000" b="1" dirty="0">
                <a:solidFill>
                  <a:srgbClr val="FF0000"/>
                </a:solidFill>
              </a:rPr>
              <a:t> </a:t>
            </a:r>
            <a:r>
              <a:rPr lang="en-US" sz="4000" b="1" dirty="0" err="1">
                <a:solidFill>
                  <a:srgbClr val="FF0000"/>
                </a:solidFill>
              </a:rPr>
              <a:t>secara</a:t>
            </a:r>
            <a:r>
              <a:rPr lang="en-US" sz="4000" b="1" dirty="0">
                <a:solidFill>
                  <a:srgbClr val="FF0000"/>
                </a:solidFill>
              </a:rPr>
              <a:t> </a:t>
            </a:r>
            <a:r>
              <a:rPr lang="en-US" sz="4000" b="1" dirty="0" err="1">
                <a:solidFill>
                  <a:srgbClr val="FF0000"/>
                </a:solidFill>
              </a:rPr>
              <a:t>langsung</a:t>
            </a:r>
            <a:r>
              <a:rPr lang="en-US" sz="4000" dirty="0"/>
              <a:t>) (p.14)</a:t>
            </a:r>
          </a:p>
          <a:p>
            <a:endParaRPr lang="en-US" dirty="0"/>
          </a:p>
        </p:txBody>
      </p:sp>
    </p:spTree>
    <p:extLst>
      <p:ext uri="{BB962C8B-B14F-4D97-AF65-F5344CB8AC3E}">
        <p14:creationId xmlns:p14="http://schemas.microsoft.com/office/powerpoint/2010/main" val="1905466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Pemerintahan</a:t>
            </a:r>
            <a:r>
              <a:rPr lang="en-US" dirty="0"/>
              <a:t> </a:t>
            </a:r>
            <a:r>
              <a:rPr lang="en-US" dirty="0" err="1"/>
              <a:t>islam</a:t>
            </a:r>
            <a:r>
              <a:rPr lang="en-US" dirty="0"/>
              <a:t> masa </a:t>
            </a:r>
            <a:r>
              <a:rPr lang="en-US" dirty="0" err="1"/>
              <a:t>klasik</a:t>
            </a:r>
            <a:r>
              <a:rPr lang="en-US" dirty="0"/>
              <a:t> </a:t>
            </a:r>
            <a:r>
              <a:rPr lang="en-US" dirty="0" err="1"/>
              <a:t>adalah</a:t>
            </a:r>
            <a:r>
              <a:rPr lang="en-US" dirty="0"/>
              <a:t>  “secular” </a:t>
            </a:r>
            <a:r>
              <a:rPr lang="en-US" dirty="0" err="1"/>
              <a:t>bukan</a:t>
            </a:r>
            <a:r>
              <a:rPr lang="en-US" dirty="0"/>
              <a:t>  theocratic</a:t>
            </a:r>
          </a:p>
        </p:txBody>
      </p:sp>
      <p:sp>
        <p:nvSpPr>
          <p:cNvPr id="3" name="Content Placeholder 2"/>
          <p:cNvSpPr>
            <a:spLocks noGrp="1"/>
          </p:cNvSpPr>
          <p:nvPr>
            <p:ph idx="1"/>
          </p:nvPr>
        </p:nvSpPr>
        <p:spPr/>
        <p:txBody>
          <a:bodyPr>
            <a:normAutofit fontScale="85000" lnSpcReduction="20000"/>
          </a:bodyPr>
          <a:lstStyle/>
          <a:p>
            <a:r>
              <a:rPr lang="en-US" sz="3600" dirty="0"/>
              <a:t>Although, historically, jurists played important social and civil roles and often served as judges implementing the </a:t>
            </a:r>
            <a:r>
              <a:rPr lang="en-US" sz="3600" dirty="0" err="1"/>
              <a:t>shari`a</a:t>
            </a:r>
            <a:r>
              <a:rPr lang="en-US" sz="3600" dirty="0"/>
              <a:t> and executive ordinances, for the most part, government in Islam remained secular. </a:t>
            </a:r>
            <a:r>
              <a:rPr lang="en-US" sz="3600" b="1" dirty="0"/>
              <a:t>Until the modern age, a theocratic system of government in which a church or clergy ruled in God’s name was virtually unknown in Islam</a:t>
            </a:r>
            <a:r>
              <a:rPr lang="en-US" sz="3600" dirty="0"/>
              <a:t>. (p. 14)</a:t>
            </a:r>
          </a:p>
          <a:p>
            <a:endParaRPr lang="en-US" dirty="0"/>
          </a:p>
        </p:txBody>
      </p:sp>
    </p:spTree>
    <p:extLst>
      <p:ext uri="{BB962C8B-B14F-4D97-AF65-F5344CB8AC3E}">
        <p14:creationId xmlns:p14="http://schemas.microsoft.com/office/powerpoint/2010/main" val="1895321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Pemerintahan</a:t>
            </a:r>
            <a:r>
              <a:rPr lang="en-US" dirty="0"/>
              <a:t> </a:t>
            </a:r>
            <a:r>
              <a:rPr lang="en-US" dirty="0" err="1"/>
              <a:t>islam</a:t>
            </a:r>
            <a:r>
              <a:rPr lang="en-US" dirty="0"/>
              <a:t> masa </a:t>
            </a:r>
            <a:r>
              <a:rPr lang="en-US" dirty="0" err="1"/>
              <a:t>klasik</a:t>
            </a:r>
            <a:r>
              <a:rPr lang="en-US" dirty="0"/>
              <a:t> </a:t>
            </a:r>
            <a:r>
              <a:rPr lang="en-US" dirty="0" err="1"/>
              <a:t>adalah</a:t>
            </a:r>
            <a:r>
              <a:rPr lang="en-US" dirty="0"/>
              <a:t>  “secular” </a:t>
            </a:r>
            <a:r>
              <a:rPr lang="en-US" dirty="0" err="1"/>
              <a:t>bukan</a:t>
            </a:r>
            <a:r>
              <a:rPr lang="en-US" dirty="0"/>
              <a:t>  theocratic</a:t>
            </a:r>
          </a:p>
        </p:txBody>
      </p:sp>
      <p:sp>
        <p:nvSpPr>
          <p:cNvPr id="3" name="Content Placeholder 2"/>
          <p:cNvSpPr>
            <a:spLocks noGrp="1"/>
          </p:cNvSpPr>
          <p:nvPr>
            <p:ph idx="1"/>
          </p:nvPr>
        </p:nvSpPr>
        <p:spPr/>
        <p:txBody>
          <a:bodyPr/>
          <a:lstStyle/>
          <a:p>
            <a:r>
              <a:rPr lang="en-US" sz="2400" dirty="0" err="1"/>
              <a:t>Meskipun</a:t>
            </a:r>
            <a:r>
              <a:rPr lang="en-US" sz="2400" dirty="0"/>
              <a:t> , </a:t>
            </a:r>
            <a:r>
              <a:rPr lang="en-US" sz="2400" dirty="0" err="1"/>
              <a:t>dalam</a:t>
            </a:r>
            <a:r>
              <a:rPr lang="en-US" sz="2400" dirty="0"/>
              <a:t> </a:t>
            </a:r>
            <a:r>
              <a:rPr lang="en-US" sz="2400" dirty="0" err="1"/>
              <a:t>sejarah</a:t>
            </a:r>
            <a:r>
              <a:rPr lang="en-US" sz="2400" dirty="0"/>
              <a:t>, para </a:t>
            </a:r>
            <a:r>
              <a:rPr lang="en-US" sz="2400" dirty="0" err="1"/>
              <a:t>ahli</a:t>
            </a:r>
            <a:r>
              <a:rPr lang="en-US" sz="2400" dirty="0"/>
              <a:t> </a:t>
            </a:r>
            <a:r>
              <a:rPr lang="en-US" sz="2400" dirty="0" err="1"/>
              <a:t>hukum</a:t>
            </a:r>
            <a:r>
              <a:rPr lang="en-US" sz="2400" dirty="0"/>
              <a:t> </a:t>
            </a:r>
            <a:r>
              <a:rPr lang="en-US" sz="2400" dirty="0" err="1"/>
              <a:t>memiliki</a:t>
            </a:r>
            <a:r>
              <a:rPr lang="en-US" sz="2400" dirty="0"/>
              <a:t> </a:t>
            </a:r>
            <a:r>
              <a:rPr lang="en-US" sz="2400" dirty="0" err="1"/>
              <a:t>peran</a:t>
            </a:r>
            <a:r>
              <a:rPr lang="en-US" sz="2400" dirty="0"/>
              <a:t> </a:t>
            </a:r>
            <a:r>
              <a:rPr lang="en-US" sz="2400" dirty="0" err="1"/>
              <a:t>sosial</a:t>
            </a:r>
            <a:r>
              <a:rPr lang="en-US" sz="2400" dirty="0"/>
              <a:t> </a:t>
            </a:r>
            <a:r>
              <a:rPr lang="en-US" sz="2400" dirty="0" err="1"/>
              <a:t>dan</a:t>
            </a:r>
            <a:r>
              <a:rPr lang="en-US" sz="2400" dirty="0"/>
              <a:t> </a:t>
            </a:r>
            <a:r>
              <a:rPr lang="en-US" sz="2400" dirty="0" err="1"/>
              <a:t>peran</a:t>
            </a:r>
            <a:r>
              <a:rPr lang="en-US" sz="2400" dirty="0"/>
              <a:t> </a:t>
            </a:r>
            <a:r>
              <a:rPr lang="en-US" sz="2400" dirty="0" err="1"/>
              <a:t>sipil</a:t>
            </a:r>
            <a:r>
              <a:rPr lang="en-US" sz="2400" dirty="0"/>
              <a:t> yang </a:t>
            </a:r>
            <a:r>
              <a:rPr lang="en-US" sz="2400" dirty="0" err="1"/>
              <a:t>penting</a:t>
            </a:r>
            <a:r>
              <a:rPr lang="en-US" sz="2400" dirty="0"/>
              <a:t> </a:t>
            </a:r>
            <a:r>
              <a:rPr lang="en-US" sz="2400" dirty="0" err="1"/>
              <a:t>dan</a:t>
            </a:r>
            <a:r>
              <a:rPr lang="en-US" sz="2400" dirty="0"/>
              <a:t> </a:t>
            </a:r>
            <a:r>
              <a:rPr lang="en-US" sz="2400" dirty="0" err="1"/>
              <a:t>terkadang</a:t>
            </a:r>
            <a:r>
              <a:rPr lang="en-US" sz="2400" dirty="0"/>
              <a:t> </a:t>
            </a:r>
            <a:r>
              <a:rPr lang="en-US" sz="2400" dirty="0" err="1"/>
              <a:t>mengabdi</a:t>
            </a:r>
            <a:r>
              <a:rPr lang="en-US" sz="2400" dirty="0"/>
              <a:t> </a:t>
            </a:r>
            <a:r>
              <a:rPr lang="en-US" sz="2400" dirty="0" err="1"/>
              <a:t>sebagai</a:t>
            </a:r>
            <a:r>
              <a:rPr lang="en-US" sz="2400" dirty="0"/>
              <a:t> hakim </a:t>
            </a:r>
            <a:r>
              <a:rPr lang="en-US" sz="2400" dirty="0" err="1"/>
              <a:t>untuk</a:t>
            </a:r>
            <a:r>
              <a:rPr lang="en-US" sz="2400" dirty="0"/>
              <a:t> </a:t>
            </a:r>
            <a:r>
              <a:rPr lang="en-US" sz="2400" dirty="0" err="1"/>
              <a:t>mengimplementasikan</a:t>
            </a:r>
            <a:r>
              <a:rPr lang="en-US" sz="2400" dirty="0"/>
              <a:t> </a:t>
            </a:r>
            <a:r>
              <a:rPr lang="en-US" sz="2400" dirty="0" err="1"/>
              <a:t>syariat</a:t>
            </a:r>
            <a:r>
              <a:rPr lang="en-US" sz="2400" dirty="0"/>
              <a:t> </a:t>
            </a:r>
            <a:r>
              <a:rPr lang="en-US" sz="2400" dirty="0" err="1"/>
              <a:t>dan</a:t>
            </a:r>
            <a:r>
              <a:rPr lang="en-US" sz="2400" dirty="0"/>
              <a:t> </a:t>
            </a:r>
            <a:r>
              <a:rPr lang="en-US" sz="2400" dirty="0" err="1"/>
              <a:t>peraturan</a:t>
            </a:r>
            <a:r>
              <a:rPr lang="en-US" sz="2400" dirty="0"/>
              <a:t> </a:t>
            </a:r>
            <a:r>
              <a:rPr lang="en-US" sz="2400" dirty="0" err="1"/>
              <a:t>pemerintah</a:t>
            </a:r>
            <a:r>
              <a:rPr lang="en-US" sz="2400" dirty="0"/>
              <a:t> ,  </a:t>
            </a:r>
            <a:r>
              <a:rPr lang="en-US" sz="2400" dirty="0" err="1"/>
              <a:t>sebagian</a:t>
            </a:r>
            <a:r>
              <a:rPr lang="en-US" sz="2400" dirty="0"/>
              <a:t> </a:t>
            </a:r>
            <a:r>
              <a:rPr lang="en-US" sz="2400" dirty="0" err="1"/>
              <a:t>besar</a:t>
            </a:r>
            <a:r>
              <a:rPr lang="en-US" sz="2400" dirty="0"/>
              <a:t> </a:t>
            </a:r>
            <a:r>
              <a:rPr lang="en-US" sz="2400" dirty="0" err="1"/>
              <a:t>corak</a:t>
            </a:r>
            <a:r>
              <a:rPr lang="en-US" sz="2400" dirty="0"/>
              <a:t> </a:t>
            </a:r>
            <a:r>
              <a:rPr lang="en-US" sz="2400" dirty="0" err="1"/>
              <a:t>pemerintahan</a:t>
            </a:r>
            <a:r>
              <a:rPr lang="en-US" sz="2400" dirty="0"/>
              <a:t> Islam </a:t>
            </a:r>
            <a:r>
              <a:rPr lang="en-US" sz="2400" dirty="0" err="1"/>
              <a:t>tetap</a:t>
            </a:r>
            <a:r>
              <a:rPr lang="en-US" sz="2400" dirty="0"/>
              <a:t>  </a:t>
            </a:r>
            <a:r>
              <a:rPr lang="en-US" sz="2400" dirty="0" err="1"/>
              <a:t>sekuler</a:t>
            </a:r>
            <a:r>
              <a:rPr lang="en-US" sz="2400" dirty="0"/>
              <a:t>.  </a:t>
            </a:r>
            <a:r>
              <a:rPr lang="en-US" sz="2400" b="1" dirty="0" err="1"/>
              <a:t>Sampai</a:t>
            </a:r>
            <a:r>
              <a:rPr lang="en-US" sz="2400" b="1" dirty="0"/>
              <a:t> </a:t>
            </a:r>
            <a:r>
              <a:rPr lang="en-US" sz="2400" b="1" dirty="0" err="1"/>
              <a:t>dengan</a:t>
            </a:r>
            <a:r>
              <a:rPr lang="en-US" sz="2400" b="1" dirty="0"/>
              <a:t> era modern, </a:t>
            </a:r>
            <a:r>
              <a:rPr lang="en-US" sz="2400" b="1" dirty="0" err="1"/>
              <a:t>pemerintahan</a:t>
            </a:r>
            <a:r>
              <a:rPr lang="en-US" sz="2400" b="1" dirty="0"/>
              <a:t> yang </a:t>
            </a:r>
            <a:r>
              <a:rPr lang="en-US" sz="2400" b="1" dirty="0" err="1"/>
              <a:t>menganut</a:t>
            </a:r>
            <a:r>
              <a:rPr lang="en-US" sz="2400" b="1" dirty="0"/>
              <a:t> </a:t>
            </a:r>
            <a:r>
              <a:rPr lang="en-US" sz="2400" b="1" dirty="0" err="1"/>
              <a:t>sistem</a:t>
            </a:r>
            <a:r>
              <a:rPr lang="en-US" sz="2400" b="1" dirty="0"/>
              <a:t> </a:t>
            </a:r>
            <a:r>
              <a:rPr lang="en-US" sz="2400" b="1" dirty="0" err="1"/>
              <a:t>teokrasi</a:t>
            </a:r>
            <a:r>
              <a:rPr lang="en-US" sz="2400" b="1" dirty="0"/>
              <a:t> </a:t>
            </a:r>
            <a:r>
              <a:rPr lang="en-US" sz="2400" b="1" dirty="0" err="1"/>
              <a:t>dimana</a:t>
            </a:r>
            <a:r>
              <a:rPr lang="en-US" sz="2400" b="1" dirty="0"/>
              <a:t> </a:t>
            </a:r>
            <a:r>
              <a:rPr lang="en-US" sz="2400" b="1" dirty="0" err="1"/>
              <a:t>gereja</a:t>
            </a:r>
            <a:r>
              <a:rPr lang="en-US" sz="2400" b="1" dirty="0"/>
              <a:t> </a:t>
            </a:r>
            <a:r>
              <a:rPr lang="en-US" sz="2400" b="1" dirty="0" err="1"/>
              <a:t>atau</a:t>
            </a:r>
            <a:r>
              <a:rPr lang="en-US" sz="2400" b="1" dirty="0"/>
              <a:t> </a:t>
            </a:r>
            <a:r>
              <a:rPr lang="en-US" sz="2400" b="1" dirty="0" err="1"/>
              <a:t>pemimpin</a:t>
            </a:r>
            <a:r>
              <a:rPr lang="en-US" sz="2400" b="1" dirty="0"/>
              <a:t> agama </a:t>
            </a:r>
            <a:r>
              <a:rPr lang="en-US" sz="2400" b="1" dirty="0" err="1"/>
              <a:t>memerintah</a:t>
            </a:r>
            <a:r>
              <a:rPr lang="en-US" sz="2400" b="1" dirty="0"/>
              <a:t> </a:t>
            </a:r>
            <a:r>
              <a:rPr lang="en-US" sz="2400" b="1" dirty="0" err="1"/>
              <a:t>atas</a:t>
            </a:r>
            <a:r>
              <a:rPr lang="en-US" sz="2400" b="1" dirty="0"/>
              <a:t> </a:t>
            </a:r>
            <a:r>
              <a:rPr lang="en-US" sz="2400" b="1" dirty="0" err="1"/>
              <a:t>nama</a:t>
            </a:r>
            <a:r>
              <a:rPr lang="en-US" sz="2400" b="1" dirty="0"/>
              <a:t> </a:t>
            </a:r>
            <a:r>
              <a:rPr lang="en-US" sz="2400" b="1" dirty="0" err="1"/>
              <a:t>Tuhan</a:t>
            </a:r>
            <a:r>
              <a:rPr lang="en-US" sz="2400" b="1" dirty="0"/>
              <a:t> </a:t>
            </a:r>
            <a:r>
              <a:rPr lang="en-US" sz="2400" b="1" dirty="0" err="1"/>
              <a:t>sepertinya</a:t>
            </a:r>
            <a:r>
              <a:rPr lang="en-US" sz="2400" b="1" dirty="0"/>
              <a:t> </a:t>
            </a:r>
            <a:r>
              <a:rPr lang="en-US" sz="2400" b="1" dirty="0" err="1"/>
              <a:t>tidak</a:t>
            </a:r>
            <a:r>
              <a:rPr lang="en-US" sz="2400" b="1" dirty="0"/>
              <a:t>  </a:t>
            </a:r>
            <a:r>
              <a:rPr lang="en-US" sz="2400" b="1" dirty="0" err="1"/>
              <a:t>dikenal</a:t>
            </a:r>
            <a:r>
              <a:rPr lang="en-US" sz="2400" b="1" dirty="0"/>
              <a:t> </a:t>
            </a:r>
            <a:r>
              <a:rPr lang="en-US" sz="2400" b="1" dirty="0" err="1"/>
              <a:t>dalam</a:t>
            </a:r>
            <a:r>
              <a:rPr lang="en-US" sz="2400" b="1" dirty="0"/>
              <a:t> Islam.</a:t>
            </a:r>
            <a:r>
              <a:rPr lang="en-US" sz="2400" dirty="0"/>
              <a:t>(p. 14)</a:t>
            </a:r>
          </a:p>
          <a:p>
            <a:endParaRPr lang="en-US" dirty="0"/>
          </a:p>
        </p:txBody>
      </p:sp>
    </p:spTree>
    <p:extLst>
      <p:ext uri="{BB962C8B-B14F-4D97-AF65-F5344CB8AC3E}">
        <p14:creationId xmlns:p14="http://schemas.microsoft.com/office/powerpoint/2010/main" val="1904960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3210</TotalTime>
  <Words>3248</Words>
  <Application>Microsoft Macintosh PowerPoint</Application>
  <PresentationFormat>Widescreen</PresentationFormat>
  <Paragraphs>109</Paragraphs>
  <Slides>42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Gill Sans MT</vt:lpstr>
      <vt:lpstr>Gallery</vt:lpstr>
      <vt:lpstr>Hukum islam dan negara pada masa klasik dan modern</vt:lpstr>
      <vt:lpstr>Relasi islam dan negara</vt:lpstr>
      <vt:lpstr>Syariat /hukum islam</vt:lpstr>
      <vt:lpstr>Madzhab hukum islam dalam sunni dan syi’ah</vt:lpstr>
      <vt:lpstr>Negara kota yang dipimpin nabi muhammad</vt:lpstr>
      <vt:lpstr>Ulama atau Fuqaha </vt:lpstr>
      <vt:lpstr>Peran ahli hukum  adalah penasehat, konsultan, Pejabat di lembaga peradilan</vt:lpstr>
      <vt:lpstr>Pemerintahan islam masa klasik adalah  “secular” bukan  theocratic</vt:lpstr>
      <vt:lpstr>Pemerintahan islam masa klasik adalah  “secular” bukan  theocratic</vt:lpstr>
      <vt:lpstr>The system of government </vt:lpstr>
      <vt:lpstr>Sistem pemerintahan</vt:lpstr>
      <vt:lpstr>Government according to classical jurisprudential theory </vt:lpstr>
      <vt:lpstr>Pemerintahan menurut teori fiqh klasik </vt:lpstr>
      <vt:lpstr>Ahl al-hall wa al-aqd </vt:lpstr>
      <vt:lpstr>Peran Ahl al-hall wa al-aqd </vt:lpstr>
      <vt:lpstr>The doctrine of Ilzamiyyat al-shura</vt:lpstr>
      <vt:lpstr>Doktrin tentang daya ikat syuro (ilzamiyyat al-syuro)</vt:lpstr>
      <vt:lpstr>Khalid Abou El Fadl on Caliphate : dynastic and authoritarian </vt:lpstr>
      <vt:lpstr>Khilafat klasik berbentuk dinasti  yang otoriter  </vt:lpstr>
      <vt:lpstr>The consultative body in pre modern practice is the product of political patronage </vt:lpstr>
      <vt:lpstr>The consultative body in pre modern practice is the product of political patronage </vt:lpstr>
      <vt:lpstr>Relationship between Islam and state after independence </vt:lpstr>
      <vt:lpstr>Islam and state after independence (Relasi islam dan negara pada masa kemerdekaan)</vt:lpstr>
      <vt:lpstr>Civil and common law system</vt:lpstr>
      <vt:lpstr>Civil and common law system (dimana Posisi Hukum Islam)</vt:lpstr>
      <vt:lpstr>Court of separate jurisdiction</vt:lpstr>
      <vt:lpstr> peradilan dengan jurisdiksi terpisah</vt:lpstr>
      <vt:lpstr>The emergence of fundamentalist al-hakimiyya lillah </vt:lpstr>
      <vt:lpstr>Kemunculan kaum fundamentalis al-hakimiyya lillah  (Kedaulatan hanya milik allah)  </vt:lpstr>
      <vt:lpstr>The problem of fundamentalist</vt:lpstr>
      <vt:lpstr>Problem kaum fundamentalis </vt:lpstr>
      <vt:lpstr>The effect of fundamentalist</vt:lpstr>
      <vt:lpstr>Efek kaum fundamentalis </vt:lpstr>
      <vt:lpstr>The effect of sharia clauses </vt:lpstr>
      <vt:lpstr>Efektifitas  klausul  sharia  </vt:lpstr>
      <vt:lpstr>Latihan 1: Pilih mana diantara pernyataan dibawah ini yang tidak benar</vt:lpstr>
      <vt:lpstr>Latihan 2: Pilih mana diantara pernyataan dibawah ini yang benar: </vt:lpstr>
      <vt:lpstr>Latihan3: pilih pernyataan yang tidak benar </vt:lpstr>
      <vt:lpstr>Latihan 4:  Mana pernyataan yang tidak benar</vt:lpstr>
      <vt:lpstr>Latihan 5 mana pernyataan yang tidak benar </vt:lpstr>
      <vt:lpstr>Latihan 6 mana pernyataan yang benar</vt:lpstr>
      <vt:lpstr>Latihan 7 , Mana pernyataan yang salah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islam dan negara pada masa klasik</dc:title>
  <dc:creator>Microsoft Office User</dc:creator>
  <cp:lastModifiedBy>Nurrohman Syarif</cp:lastModifiedBy>
  <cp:revision>55</cp:revision>
  <dcterms:created xsi:type="dcterms:W3CDTF">2017-04-09T22:36:24Z</dcterms:created>
  <dcterms:modified xsi:type="dcterms:W3CDTF">2020-10-13T22:18:29Z</dcterms:modified>
</cp:coreProperties>
</file>